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4" r:id="rId3"/>
    <p:sldId id="257" r:id="rId4"/>
    <p:sldId id="258" r:id="rId5"/>
    <p:sldId id="259" r:id="rId6"/>
    <p:sldId id="261" r:id="rId7"/>
    <p:sldId id="260" r:id="rId8"/>
    <p:sldId id="262" r:id="rId9"/>
    <p:sldId id="265" r:id="rId10"/>
    <p:sldId id="266" r:id="rId11"/>
    <p:sldId id="274" r:id="rId12"/>
    <p:sldId id="267" r:id="rId13"/>
    <p:sldId id="268" r:id="rId14"/>
    <p:sldId id="269" r:id="rId15"/>
    <p:sldId id="270" r:id="rId16"/>
    <p:sldId id="271" r:id="rId17"/>
    <p:sldId id="278" r:id="rId18"/>
    <p:sldId id="272" r:id="rId19"/>
    <p:sldId id="273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tr-TR"/>
              <a:t>Asıl başlık stili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600200" y="751375"/>
            <a:ext cx="8991600" cy="1279648"/>
          </a:xfrm>
        </p:spPr>
        <p:txBody>
          <a:bodyPr>
            <a:normAutofit/>
          </a:bodyPr>
          <a:lstStyle/>
          <a:p>
            <a:r>
              <a:rPr lang="tr-TR" sz="3200" b="1" dirty="0" err="1">
                <a:solidFill>
                  <a:srgbClr val="C00000"/>
                </a:solidFill>
              </a:rPr>
              <a:t>Allerjen</a:t>
            </a:r>
            <a:r>
              <a:rPr lang="tr-TR" sz="3200" b="1" dirty="0">
                <a:solidFill>
                  <a:srgbClr val="C00000"/>
                </a:solidFill>
              </a:rPr>
              <a:t> </a:t>
            </a:r>
            <a:r>
              <a:rPr lang="tr-TR" sz="3200" b="1" dirty="0" err="1">
                <a:solidFill>
                  <a:srgbClr val="C00000"/>
                </a:solidFill>
              </a:rPr>
              <a:t>immünoterapide</a:t>
            </a:r>
            <a:br>
              <a:rPr lang="tr-TR" sz="3200" b="1" dirty="0">
                <a:solidFill>
                  <a:srgbClr val="C00000"/>
                </a:solidFill>
              </a:rPr>
            </a:br>
            <a:r>
              <a:rPr lang="tr-TR" sz="3200" b="1" dirty="0">
                <a:solidFill>
                  <a:srgbClr val="C00000"/>
                </a:solidFill>
              </a:rPr>
              <a:t>çözülmeyen problemler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655277" y="2998177"/>
            <a:ext cx="6841529" cy="2594261"/>
          </a:xfrm>
        </p:spPr>
        <p:txBody>
          <a:bodyPr>
            <a:normAutofit/>
          </a:bodyPr>
          <a:lstStyle/>
          <a:p>
            <a:r>
              <a:rPr lang="tr-TR" sz="2400" b="1" i="1" dirty="0" err="1"/>
              <a:t>Dr</a:t>
            </a:r>
            <a:r>
              <a:rPr lang="tr-TR" sz="2400" b="1" i="1" dirty="0"/>
              <a:t> </a:t>
            </a:r>
            <a:r>
              <a:rPr lang="tr-TR" sz="2400" b="1" i="1" dirty="0" err="1"/>
              <a:t>Nerin</a:t>
            </a:r>
            <a:r>
              <a:rPr lang="tr-TR" sz="2400" b="1" i="1" dirty="0"/>
              <a:t> Bahçeciler</a:t>
            </a:r>
          </a:p>
          <a:p>
            <a:endParaRPr lang="tr-TR" sz="2400" b="1" i="1" dirty="0"/>
          </a:p>
          <a:p>
            <a:r>
              <a:rPr lang="tr-TR" sz="2400" b="1" i="1" dirty="0"/>
              <a:t>Yakın Doğu Üniversitesi Tıp Fakültesi</a:t>
            </a:r>
          </a:p>
          <a:p>
            <a:r>
              <a:rPr lang="tr-TR" sz="2400" b="1" i="1" dirty="0"/>
              <a:t>Pediatrik </a:t>
            </a:r>
            <a:r>
              <a:rPr lang="tr-TR" sz="2400" b="1" i="1" dirty="0" err="1"/>
              <a:t>Allerji</a:t>
            </a:r>
            <a:r>
              <a:rPr lang="tr-TR" sz="2400" b="1" i="1" dirty="0"/>
              <a:t>-İmmünoloji </a:t>
            </a:r>
          </a:p>
        </p:txBody>
      </p:sp>
      <p:sp>
        <p:nvSpPr>
          <p:cNvPr id="4" name="Dikdörtgen: Yuvarlatılmış Köşeler 3"/>
          <p:cNvSpPr/>
          <p:nvPr/>
        </p:nvSpPr>
        <p:spPr>
          <a:xfrm>
            <a:off x="9496806" y="6219930"/>
            <a:ext cx="2410491" cy="44212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solidFill>
                  <a:schemeClr val="tx1"/>
                </a:solidFill>
              </a:rPr>
              <a:t>KUŞADASI 2017</a:t>
            </a:r>
          </a:p>
        </p:txBody>
      </p:sp>
      <p:sp>
        <p:nvSpPr>
          <p:cNvPr id="5" name="AutoShape 2" descr="YAKIN DOĞU TIP FAKÜLTESİ AMBLEMİ ile ilgili görsel sonucu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2" name="Picture 4" descr="YAKIN DOĞU TIP FAKÜLTESİ AMBLEMİ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823" y="5039090"/>
            <a:ext cx="1529862" cy="152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305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571500"/>
            <a:ext cx="7729728" cy="1028700"/>
          </a:xfrm>
        </p:spPr>
        <p:txBody>
          <a:bodyPr>
            <a:normAutofit fontScale="90000"/>
          </a:bodyPr>
          <a:lstStyle/>
          <a:p>
            <a:r>
              <a:rPr lang="tr-TR" b="1" dirty="0" err="1">
                <a:solidFill>
                  <a:srgbClr val="C00000"/>
                </a:solidFill>
              </a:rPr>
              <a:t>Allerjen</a:t>
            </a:r>
            <a:r>
              <a:rPr lang="tr-TR" b="1" dirty="0">
                <a:solidFill>
                  <a:srgbClr val="C00000"/>
                </a:solidFill>
              </a:rPr>
              <a:t> SIT: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çözülmemiş problemlerim 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12277" y="1951892"/>
            <a:ext cx="9680331" cy="4607170"/>
          </a:xfrm>
          <a:ln w="57150">
            <a:solidFill>
              <a:srgbClr val="3333CC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tr-TR" sz="2400" b="1" i="1" dirty="0">
                <a:solidFill>
                  <a:srgbClr val="002060"/>
                </a:solidFill>
              </a:rPr>
              <a:t>Zor bir tedavi: 	</a:t>
            </a:r>
            <a:r>
              <a:rPr lang="tr-TR" sz="2400" dirty="0">
                <a:solidFill>
                  <a:srgbClr val="002060"/>
                </a:solidFill>
              </a:rPr>
              <a:t>SCIT – her hafta/ay enjeksiyon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002060"/>
                </a:solidFill>
              </a:rPr>
              <a:t>			SLIT her sabah dil altına aç</a:t>
            </a:r>
          </a:p>
          <a:p>
            <a:r>
              <a:rPr lang="tr-TR" sz="2400" b="1" i="1" dirty="0">
                <a:solidFill>
                  <a:srgbClr val="002060"/>
                </a:solidFill>
              </a:rPr>
              <a:t>Yan etkisi olabilir: </a:t>
            </a:r>
          </a:p>
          <a:p>
            <a:pPr marL="0" indent="0">
              <a:buNone/>
            </a:pPr>
            <a:r>
              <a:rPr lang="tr-TR" sz="2400" b="1" i="1" dirty="0">
                <a:solidFill>
                  <a:srgbClr val="002060"/>
                </a:solidFill>
              </a:rPr>
              <a:t>		</a:t>
            </a:r>
            <a:r>
              <a:rPr lang="tr-TR" sz="2400" dirty="0">
                <a:solidFill>
                  <a:srgbClr val="002060"/>
                </a:solidFill>
              </a:rPr>
              <a:t>SCIT – anafilaksi riski / yakın takip yapmalı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002060"/>
                </a:solidFill>
              </a:rPr>
              <a:t>		SLIT – ya evde reaksiyon gelişirse</a:t>
            </a:r>
          </a:p>
          <a:p>
            <a:r>
              <a:rPr lang="tr-TR" sz="2400" b="1" i="1" dirty="0">
                <a:solidFill>
                  <a:srgbClr val="002060"/>
                </a:solidFill>
              </a:rPr>
              <a:t>Uzun bir tedavi:</a:t>
            </a:r>
          </a:p>
          <a:p>
            <a:pPr marL="0" indent="0">
              <a:buNone/>
            </a:pPr>
            <a:r>
              <a:rPr lang="tr-TR" sz="2400" b="1" i="1" dirty="0">
                <a:solidFill>
                  <a:srgbClr val="002060"/>
                </a:solidFill>
              </a:rPr>
              <a:t>		</a:t>
            </a:r>
            <a:r>
              <a:rPr lang="tr-TR" sz="2400" dirty="0">
                <a:solidFill>
                  <a:srgbClr val="002060"/>
                </a:solidFill>
              </a:rPr>
              <a:t>SCIT – 3 yıl enjeksiyon </a:t>
            </a:r>
          </a:p>
          <a:p>
            <a:pPr marL="0" indent="0">
              <a:buNone/>
            </a:pPr>
            <a:r>
              <a:rPr lang="tr-TR" sz="2400" dirty="0">
                <a:solidFill>
                  <a:srgbClr val="002060"/>
                </a:solidFill>
              </a:rPr>
              <a:t>		SLIT – 3 yıl her gün ?</a:t>
            </a:r>
          </a:p>
          <a:p>
            <a:pPr marL="0" indent="0">
              <a:buNone/>
            </a:pPr>
            <a:endParaRPr lang="tr-TR" sz="2400" b="1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tr-TR" sz="2400" b="1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tr-TR" sz="2400" b="1" i="1" dirty="0"/>
          </a:p>
        </p:txBody>
      </p:sp>
    </p:spTree>
    <p:extLst>
      <p:ext uri="{BB962C8B-B14F-4D97-AF65-F5344CB8AC3E}">
        <p14:creationId xmlns:p14="http://schemas.microsoft.com/office/powerpoint/2010/main" val="361676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217345"/>
            <a:ext cx="7729728" cy="934446"/>
          </a:xfrm>
        </p:spPr>
        <p:txBody>
          <a:bodyPr>
            <a:normAutofit fontScale="90000"/>
          </a:bodyPr>
          <a:lstStyle/>
          <a:p>
            <a:r>
              <a:rPr lang="tr-TR" b="1" dirty="0" err="1">
                <a:solidFill>
                  <a:srgbClr val="C00000"/>
                </a:solidFill>
              </a:rPr>
              <a:t>Allerjen</a:t>
            </a:r>
            <a:r>
              <a:rPr lang="tr-TR" b="1" dirty="0">
                <a:solidFill>
                  <a:srgbClr val="C00000"/>
                </a:solidFill>
              </a:rPr>
              <a:t> SIT: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çözülmemiş problemlerim II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59525" y="1441938"/>
            <a:ext cx="9891346" cy="5037993"/>
          </a:xfrm>
          <a:ln w="38100">
            <a:solidFill>
              <a:srgbClr val="3333CC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tr-TR" sz="2800" b="1" i="1" dirty="0">
                <a:solidFill>
                  <a:srgbClr val="002060"/>
                </a:solidFill>
              </a:rPr>
              <a:t>Uzun dönem etkinliğinden emin değilim: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>
                <a:solidFill>
                  <a:srgbClr val="002060"/>
                </a:solidFill>
              </a:rPr>
              <a:t>	Yeterli yayın yok, kişisel deneyimim var sadece</a:t>
            </a:r>
          </a:p>
          <a:p>
            <a:pPr>
              <a:lnSpc>
                <a:spcPct val="150000"/>
              </a:lnSpc>
            </a:pPr>
            <a:r>
              <a:rPr lang="tr-TR" sz="2800" b="1" i="1" dirty="0" err="1">
                <a:solidFill>
                  <a:srgbClr val="002060"/>
                </a:solidFill>
              </a:rPr>
              <a:t>Polisensitize</a:t>
            </a:r>
            <a:r>
              <a:rPr lang="tr-TR" sz="2800" b="1" i="1" dirty="0">
                <a:solidFill>
                  <a:srgbClr val="002060"/>
                </a:solidFill>
              </a:rPr>
              <a:t> hastalarımda ne yapmalıyım?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>
                <a:solidFill>
                  <a:srgbClr val="002060"/>
                </a:solidFill>
              </a:rPr>
              <a:t>	İki enjeksiyon, sabah/akşam dil altı, ya 3-4 </a:t>
            </a:r>
            <a:r>
              <a:rPr lang="tr-TR" sz="2800" dirty="0" err="1">
                <a:solidFill>
                  <a:srgbClr val="002060"/>
                </a:solidFill>
              </a:rPr>
              <a:t>allerjen</a:t>
            </a:r>
            <a:r>
              <a:rPr lang="tr-TR" sz="2800" dirty="0">
                <a:solidFill>
                  <a:srgbClr val="002060"/>
                </a:solidFill>
              </a:rPr>
              <a:t> sorumluysa?</a:t>
            </a:r>
          </a:p>
          <a:p>
            <a:pPr>
              <a:lnSpc>
                <a:spcPct val="150000"/>
              </a:lnSpc>
            </a:pPr>
            <a:r>
              <a:rPr lang="tr-TR" sz="2800" b="1" i="1" dirty="0">
                <a:solidFill>
                  <a:srgbClr val="002060"/>
                </a:solidFill>
              </a:rPr>
              <a:t>Yanıt veren/vermeyen hastalarımı </a:t>
            </a:r>
            <a:r>
              <a:rPr lang="tr-TR" sz="2800" b="1" i="1" dirty="0" err="1">
                <a:solidFill>
                  <a:srgbClr val="002060"/>
                </a:solidFill>
              </a:rPr>
              <a:t>ayırd</a:t>
            </a:r>
            <a:r>
              <a:rPr lang="tr-TR" sz="2800" b="1" i="1" dirty="0">
                <a:solidFill>
                  <a:srgbClr val="002060"/>
                </a:solidFill>
              </a:rPr>
              <a:t> edemiyorum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>
                <a:solidFill>
                  <a:srgbClr val="002060"/>
                </a:solidFill>
              </a:rPr>
              <a:t>	Henüz </a:t>
            </a:r>
            <a:r>
              <a:rPr lang="tr-TR" sz="2800" dirty="0" err="1">
                <a:solidFill>
                  <a:srgbClr val="002060"/>
                </a:solidFill>
              </a:rPr>
              <a:t>biyobelirteçi</a:t>
            </a:r>
            <a:r>
              <a:rPr lang="tr-TR" sz="2800" dirty="0">
                <a:solidFill>
                  <a:srgbClr val="002060"/>
                </a:solidFill>
              </a:rPr>
              <a:t> yok</a:t>
            </a:r>
          </a:p>
          <a:p>
            <a:pPr>
              <a:lnSpc>
                <a:spcPct val="150000"/>
              </a:lnSpc>
            </a:pPr>
            <a:r>
              <a:rPr lang="tr-TR" sz="2800" b="1" i="1" dirty="0">
                <a:solidFill>
                  <a:srgbClr val="002060"/>
                </a:solidFill>
              </a:rPr>
              <a:t>Etkinliğin takibini yapacağım standart parametre yok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>
                <a:solidFill>
                  <a:srgbClr val="002060"/>
                </a:solidFill>
              </a:rPr>
              <a:t>	Henüz </a:t>
            </a:r>
            <a:r>
              <a:rPr lang="tr-TR" sz="2800" dirty="0" err="1">
                <a:solidFill>
                  <a:srgbClr val="002060"/>
                </a:solidFill>
              </a:rPr>
              <a:t>biyobelirteçi</a:t>
            </a:r>
            <a:r>
              <a:rPr lang="tr-TR" sz="2800" dirty="0">
                <a:solidFill>
                  <a:srgbClr val="002060"/>
                </a:solidFill>
              </a:rPr>
              <a:t> yok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800" b="1" i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698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Literatür taraması:</a:t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800" dirty="0" err="1"/>
              <a:t>Unmet</a:t>
            </a:r>
            <a:r>
              <a:rPr lang="tr-TR" sz="2800" dirty="0"/>
              <a:t> </a:t>
            </a:r>
            <a:r>
              <a:rPr lang="tr-TR" sz="2800" dirty="0" err="1"/>
              <a:t>needs</a:t>
            </a:r>
            <a:r>
              <a:rPr lang="tr-TR" sz="2800" dirty="0"/>
              <a:t> – </a:t>
            </a:r>
            <a:r>
              <a:rPr lang="tr-TR" sz="2800" dirty="0" err="1"/>
              <a:t>Allerjen</a:t>
            </a:r>
            <a:r>
              <a:rPr lang="tr-TR" sz="2800" dirty="0"/>
              <a:t> SIT – 100 </a:t>
            </a:r>
            <a:r>
              <a:rPr lang="tr-TR" sz="2800" dirty="0" err="1"/>
              <a:t>lerce</a:t>
            </a:r>
            <a:r>
              <a:rPr lang="tr-TR" sz="2800" dirty="0"/>
              <a:t> yayın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Son 5 yıl – 18 yayın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Sistematik, somut ve akılcı – 3 yayın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Çocuk hasta – 1 yayın</a:t>
            </a:r>
          </a:p>
        </p:txBody>
      </p:sp>
    </p:spTree>
    <p:extLst>
      <p:ext uri="{BB962C8B-B14F-4D97-AF65-F5344CB8AC3E}">
        <p14:creationId xmlns:p14="http://schemas.microsoft.com/office/powerpoint/2010/main" val="22326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71626" y="2571750"/>
            <a:ext cx="9477374" cy="3810000"/>
          </a:xfrm>
        </p:spPr>
        <p:txBody>
          <a:bodyPr/>
          <a:lstStyle/>
          <a:p>
            <a:pPr marL="0" indent="0">
              <a:buNone/>
            </a:pPr>
            <a:r>
              <a:rPr lang="tr-TR" b="1" dirty="0"/>
              <a:t>BİLİNENLER</a:t>
            </a:r>
          </a:p>
          <a:p>
            <a:pPr marL="0" indent="0">
              <a:buNone/>
            </a:pPr>
            <a:r>
              <a:rPr lang="tr-TR" dirty="0"/>
              <a:t>	ETKİNLİK – META-ANALİZLER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209727"/>
            <a:ext cx="10391775" cy="227629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483" y="2996976"/>
            <a:ext cx="8858517" cy="3192861"/>
          </a:xfrm>
          <a:prstGeom prst="rect">
            <a:avLst/>
          </a:prstGeo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4677" y="6167803"/>
            <a:ext cx="2407107" cy="45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01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330" y="738554"/>
            <a:ext cx="10788370" cy="4745658"/>
          </a:xfrm>
          <a:prstGeom prst="rect">
            <a:avLst/>
          </a:prstGeo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593" y="6068999"/>
            <a:ext cx="2767719" cy="52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90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340437"/>
            <a:ext cx="7729728" cy="767393"/>
          </a:xfrm>
        </p:spPr>
        <p:txBody>
          <a:bodyPr/>
          <a:lstStyle/>
          <a:p>
            <a:r>
              <a:rPr lang="tr-TR" b="1" dirty="0" err="1">
                <a:solidFill>
                  <a:srgbClr val="C00000"/>
                </a:solidFill>
              </a:rPr>
              <a:t>Allerjen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Sıt</a:t>
            </a:r>
            <a:r>
              <a:rPr lang="tr-TR" b="1" dirty="0">
                <a:solidFill>
                  <a:srgbClr val="C00000"/>
                </a:solidFill>
              </a:rPr>
              <a:t> – İMMÜN YANIT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0592" y="1445766"/>
            <a:ext cx="6409593" cy="5060541"/>
          </a:xfrm>
          <a:prstGeom prst="rect">
            <a:avLst/>
          </a:prstGeo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650" y="6154725"/>
            <a:ext cx="1883700" cy="3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214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694592"/>
            <a:ext cx="7729728" cy="993531"/>
          </a:xfrm>
        </p:spPr>
        <p:txBody>
          <a:bodyPr>
            <a:normAutofit fontScale="90000"/>
          </a:bodyPr>
          <a:lstStyle/>
          <a:p>
            <a:r>
              <a:rPr lang="tr-TR" b="1" dirty="0" err="1">
                <a:solidFill>
                  <a:srgbClr val="C00000"/>
                </a:solidFill>
              </a:rPr>
              <a:t>prACTALL</a:t>
            </a:r>
            <a:r>
              <a:rPr lang="tr-TR" b="1" dirty="0">
                <a:solidFill>
                  <a:srgbClr val="C00000"/>
                </a:solidFill>
              </a:rPr>
              <a:t>: EAACI / AAAAI ORTAK RAPOR: GENEL SORUNLAR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8275" y="1872762"/>
            <a:ext cx="9610725" cy="4745538"/>
          </a:xfrm>
          <a:ln w="38100">
            <a:solidFill>
              <a:schemeClr val="bg1">
                <a:lumMod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400" dirty="0">
                <a:solidFill>
                  <a:srgbClr val="002060"/>
                </a:solidFill>
              </a:rPr>
              <a:t>Etkin DOZ bilinmiyor</a:t>
            </a:r>
          </a:p>
          <a:p>
            <a:pPr>
              <a:lnSpc>
                <a:spcPct val="150000"/>
              </a:lnSpc>
            </a:pPr>
            <a:r>
              <a:rPr lang="tr-TR" sz="2400" dirty="0">
                <a:solidFill>
                  <a:srgbClr val="002060"/>
                </a:solidFill>
              </a:rPr>
              <a:t>Daha emniyetli ve etkin tedavilere gereksinim var</a:t>
            </a:r>
          </a:p>
          <a:p>
            <a:pPr>
              <a:lnSpc>
                <a:spcPct val="150000"/>
              </a:lnSpc>
            </a:pPr>
            <a:r>
              <a:rPr lang="tr-TR" sz="2400" dirty="0">
                <a:solidFill>
                  <a:srgbClr val="002060"/>
                </a:solidFill>
              </a:rPr>
              <a:t>Daha kısa süreli tedavi şeması</a:t>
            </a:r>
          </a:p>
          <a:p>
            <a:pPr>
              <a:lnSpc>
                <a:spcPct val="150000"/>
              </a:lnSpc>
            </a:pPr>
            <a:r>
              <a:rPr lang="tr-TR" sz="2400" dirty="0">
                <a:solidFill>
                  <a:srgbClr val="002060"/>
                </a:solidFill>
              </a:rPr>
              <a:t>Takip parametresi YOK</a:t>
            </a:r>
          </a:p>
          <a:p>
            <a:pPr>
              <a:lnSpc>
                <a:spcPct val="150000"/>
              </a:lnSpc>
            </a:pPr>
            <a:r>
              <a:rPr lang="tr-TR" sz="2400" dirty="0">
                <a:solidFill>
                  <a:srgbClr val="002060"/>
                </a:solidFill>
              </a:rPr>
              <a:t>Etkinliği öngören parametre yok</a:t>
            </a:r>
          </a:p>
          <a:p>
            <a:pPr>
              <a:lnSpc>
                <a:spcPct val="150000"/>
              </a:lnSpc>
            </a:pPr>
            <a:r>
              <a:rPr lang="tr-TR" sz="2400" dirty="0">
                <a:solidFill>
                  <a:srgbClr val="002060"/>
                </a:solidFill>
              </a:rPr>
              <a:t>Yeni yöntemleri nereye koyalım?</a:t>
            </a:r>
          </a:p>
          <a:p>
            <a:pPr>
              <a:lnSpc>
                <a:spcPct val="150000"/>
              </a:lnSpc>
            </a:pPr>
            <a:r>
              <a:rPr lang="tr-TR" sz="2400" dirty="0" err="1">
                <a:solidFill>
                  <a:srgbClr val="002060"/>
                </a:solidFill>
              </a:rPr>
              <a:t>Atopik</a:t>
            </a:r>
            <a:r>
              <a:rPr lang="tr-TR" sz="2400" dirty="0">
                <a:solidFill>
                  <a:srgbClr val="002060"/>
                </a:solidFill>
              </a:rPr>
              <a:t> dermatit ve Gıda </a:t>
            </a:r>
            <a:r>
              <a:rPr lang="tr-TR" sz="2400" dirty="0" err="1">
                <a:solidFill>
                  <a:srgbClr val="002060"/>
                </a:solidFill>
              </a:rPr>
              <a:t>allerjisi</a:t>
            </a:r>
            <a:r>
              <a:rPr lang="tr-TR" sz="2400" dirty="0">
                <a:solidFill>
                  <a:srgbClr val="002060"/>
                </a:solidFill>
              </a:rPr>
              <a:t> için IT ???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834" y="5959771"/>
            <a:ext cx="2580248" cy="49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596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217345"/>
            <a:ext cx="7729728" cy="916862"/>
          </a:xfrm>
        </p:spPr>
        <p:txBody>
          <a:bodyPr/>
          <a:lstStyle/>
          <a:p>
            <a:r>
              <a:rPr lang="tr-TR" b="1" dirty="0" err="1">
                <a:solidFill>
                  <a:srgbClr val="C00000"/>
                </a:solidFill>
              </a:rPr>
              <a:t>Sıt</a:t>
            </a:r>
            <a:r>
              <a:rPr lang="tr-TR" b="1" dirty="0">
                <a:solidFill>
                  <a:srgbClr val="C00000"/>
                </a:solidFill>
              </a:rPr>
              <a:t>: çözülmemiş problemler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8700" y="1389186"/>
            <a:ext cx="10005646" cy="4826976"/>
          </a:xfr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KLİNİK: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Standardize klinik çıktı takip belirteci yok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Gerçek hayat verilerine ihtiyaç var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Solunum dışı </a:t>
            </a:r>
            <a:r>
              <a:rPr lang="tr-TR" sz="2000" dirty="0" err="1"/>
              <a:t>allerjiler</a:t>
            </a:r>
            <a:r>
              <a:rPr lang="tr-TR" sz="2000" dirty="0"/>
              <a:t> için IT çalışmaları yetersiz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HASTA SEÇİMİ: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IT ye yanıtlı/sız </a:t>
            </a:r>
            <a:r>
              <a:rPr lang="tr-TR" sz="2000" dirty="0" err="1"/>
              <a:t>endo</a:t>
            </a:r>
            <a:r>
              <a:rPr lang="tr-TR" sz="2000" dirty="0"/>
              <a:t> ve </a:t>
            </a:r>
            <a:r>
              <a:rPr lang="tr-TR" sz="2000" dirty="0" err="1"/>
              <a:t>fenotipleri</a:t>
            </a:r>
            <a:r>
              <a:rPr lang="tr-TR" sz="2000" dirty="0"/>
              <a:t> </a:t>
            </a:r>
            <a:r>
              <a:rPr lang="tr-TR" sz="2000" dirty="0" err="1"/>
              <a:t>ayırd</a:t>
            </a:r>
            <a:r>
              <a:rPr lang="tr-TR" sz="2000" dirty="0"/>
              <a:t> eden belirteç YOK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BİYOBELİRTEÇLER: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Etkinliği yansıtan </a:t>
            </a:r>
            <a:r>
              <a:rPr lang="tr-TR" sz="2000" dirty="0" err="1"/>
              <a:t>biyobelirteçler</a:t>
            </a:r>
            <a:r>
              <a:rPr lang="tr-TR" sz="2000" dirty="0"/>
              <a:t> YOK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569" y="6383219"/>
            <a:ext cx="3069588" cy="40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70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560245"/>
            <a:ext cx="7729728" cy="881693"/>
          </a:xfrm>
        </p:spPr>
        <p:txBody>
          <a:bodyPr/>
          <a:lstStyle/>
          <a:p>
            <a:r>
              <a:rPr lang="tr-TR" b="1" dirty="0" err="1">
                <a:solidFill>
                  <a:srgbClr val="C00000"/>
                </a:solidFill>
              </a:rPr>
              <a:t>Sıt</a:t>
            </a:r>
            <a:r>
              <a:rPr lang="tr-TR" b="1" dirty="0">
                <a:solidFill>
                  <a:srgbClr val="C00000"/>
                </a:solidFill>
              </a:rPr>
              <a:t>: çözülmemiş problemler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92469" y="1441937"/>
            <a:ext cx="10225454" cy="459167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C00000"/>
                </a:solidFill>
              </a:rPr>
              <a:t>UYUM: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Uyumu arttırabilecek yöntemler eksik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C00000"/>
                </a:solidFill>
              </a:rPr>
              <a:t>UZUN DÖNEM ETKİNLİK: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Uzun dönem </a:t>
            </a:r>
            <a:r>
              <a:rPr lang="tr-TR" sz="2400" dirty="0" err="1"/>
              <a:t>immün</a:t>
            </a:r>
            <a:r>
              <a:rPr lang="tr-TR" sz="2400" dirty="0"/>
              <a:t> toleransı gösteren belirteç YOK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Uzun dönem etkinliğin </a:t>
            </a:r>
            <a:r>
              <a:rPr lang="tr-TR" sz="2400" dirty="0" err="1"/>
              <a:t>immün</a:t>
            </a:r>
            <a:r>
              <a:rPr lang="tr-TR" sz="2400" dirty="0"/>
              <a:t> mekanizmaları henüz tam  bilinmiyor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C00000"/>
                </a:solidFill>
              </a:rPr>
              <a:t>OPTİMUMİZASYON: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IT </a:t>
            </a:r>
            <a:r>
              <a:rPr lang="tr-TR" sz="2400" dirty="0" err="1"/>
              <a:t>protokollleri</a:t>
            </a:r>
            <a:r>
              <a:rPr lang="tr-TR" sz="2400" dirty="0"/>
              <a:t> farklılıkları (doz/süre/indüksiyon şemaları)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6609" y="6033617"/>
            <a:ext cx="3069588" cy="5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54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469392"/>
            <a:ext cx="7729728" cy="761689"/>
          </a:xfrm>
        </p:spPr>
        <p:txBody>
          <a:bodyPr>
            <a:noAutofit/>
          </a:bodyPr>
          <a:lstStyle/>
          <a:p>
            <a:r>
              <a:rPr lang="tr-TR" sz="2000" b="1" dirty="0">
                <a:solidFill>
                  <a:srgbClr val="3333CC"/>
                </a:solidFill>
              </a:rPr>
              <a:t>Yeni yöntemler:</a:t>
            </a:r>
            <a:br>
              <a:rPr lang="tr-TR" sz="2000" b="1" dirty="0">
                <a:solidFill>
                  <a:srgbClr val="3333CC"/>
                </a:solidFill>
              </a:rPr>
            </a:br>
            <a:r>
              <a:rPr lang="tr-TR" sz="2000" b="1" dirty="0">
                <a:solidFill>
                  <a:srgbClr val="3333CC"/>
                </a:solidFill>
              </a:rPr>
              <a:t>Daha etkin / emniyetli ??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7350" y="1400175"/>
            <a:ext cx="8934450" cy="5145180"/>
          </a:xfrm>
          <a:prstGeom prst="rect">
            <a:avLst/>
          </a:prstGeom>
          <a:ln w="38100">
            <a:solidFill>
              <a:srgbClr val="3333CC"/>
            </a:solidFill>
          </a:ln>
        </p:spPr>
      </p:pic>
      <p:sp>
        <p:nvSpPr>
          <p:cNvPr id="3" name="Dikdörtgen: Yuvarlatılmış Köşeler 2"/>
          <p:cNvSpPr/>
          <p:nvPr/>
        </p:nvSpPr>
        <p:spPr>
          <a:xfrm>
            <a:off x="3367454" y="2505809"/>
            <a:ext cx="5389684" cy="1925515"/>
          </a:xfrm>
          <a:prstGeom prst="roundRect">
            <a:avLst/>
          </a:prstGeom>
          <a:solidFill>
            <a:srgbClr val="33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2400" b="1" u="sng" dirty="0">
                <a:solidFill>
                  <a:srgbClr val="FFFF00"/>
                </a:solidFill>
              </a:rPr>
              <a:t>ÇALIŞMALARA GEREKSİNİM</a:t>
            </a:r>
          </a:p>
          <a:p>
            <a:pPr algn="ctr">
              <a:lnSpc>
                <a:spcPct val="150000"/>
              </a:lnSpc>
            </a:pPr>
            <a:r>
              <a:rPr lang="tr-TR" sz="2400" b="1" dirty="0">
                <a:solidFill>
                  <a:srgbClr val="FFFF00"/>
                </a:solidFill>
              </a:rPr>
              <a:t>FAZ 3 ARAŞTIRMA</a:t>
            </a:r>
          </a:p>
          <a:p>
            <a:pPr algn="ctr">
              <a:lnSpc>
                <a:spcPct val="150000"/>
              </a:lnSpc>
            </a:pPr>
            <a:r>
              <a:rPr lang="tr-TR" sz="2400" b="1" dirty="0">
                <a:solidFill>
                  <a:srgbClr val="FFFF00"/>
                </a:solidFill>
              </a:rPr>
              <a:t>KONFİRMASYON</a:t>
            </a:r>
          </a:p>
          <a:p>
            <a:pPr algn="ctr"/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6134" y="6033617"/>
            <a:ext cx="3069588" cy="5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05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340437"/>
            <a:ext cx="7729728" cy="793770"/>
          </a:xfrm>
        </p:spPr>
        <p:txBody>
          <a:bodyPr/>
          <a:lstStyle/>
          <a:p>
            <a:r>
              <a:rPr lang="tr-TR" b="1" dirty="0" err="1">
                <a:solidFill>
                  <a:srgbClr val="C00000"/>
                </a:solidFill>
              </a:rPr>
              <a:t>Sıt</a:t>
            </a:r>
            <a:r>
              <a:rPr lang="tr-TR" b="1" dirty="0">
                <a:solidFill>
                  <a:srgbClr val="C00000"/>
                </a:solidFill>
              </a:rPr>
              <a:t>: çözülmemiş problemler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03484" y="1345224"/>
            <a:ext cx="8958541" cy="5273076"/>
          </a:xfr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EMNİYET:</a:t>
            </a:r>
          </a:p>
          <a:p>
            <a:pPr>
              <a:lnSpc>
                <a:spcPct val="150000"/>
              </a:lnSpc>
            </a:pPr>
            <a:r>
              <a:rPr lang="tr-TR" sz="2000" dirty="0" err="1"/>
              <a:t>Pre-medikasyon</a:t>
            </a:r>
            <a:r>
              <a:rPr lang="tr-TR" sz="2000" dirty="0"/>
              <a:t> şemaları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Doz arttırmada </a:t>
            </a:r>
            <a:r>
              <a:rPr lang="tr-TR" sz="2000" dirty="0" err="1"/>
              <a:t>standardlar</a:t>
            </a:r>
            <a:r>
              <a:rPr lang="tr-TR" sz="2000" dirty="0"/>
              <a:t> / </a:t>
            </a:r>
            <a:r>
              <a:rPr lang="tr-TR" sz="2000" dirty="0" err="1"/>
              <a:t>kontrendikasyonlar</a:t>
            </a:r>
            <a:endParaRPr lang="tr-TR" sz="2000" dirty="0"/>
          </a:p>
          <a:p>
            <a:pPr>
              <a:lnSpc>
                <a:spcPct val="150000"/>
              </a:lnSpc>
            </a:pPr>
            <a:r>
              <a:rPr lang="tr-TR" sz="2000" dirty="0"/>
              <a:t>SLIT ve SCIT e göre daha emniyetli yöntemler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EKONOMİ: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Uzun dönem maliyet-etkinlik çalışmaları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STANDARDİZASYON: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Ekstre standardizasyonu 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Alerjen içeriğini belirlemede ORTAK ölçü birimi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000" dirty="0"/>
          </a:p>
          <a:p>
            <a:pPr marL="0" indent="0">
              <a:lnSpc>
                <a:spcPct val="150000"/>
              </a:lnSpc>
              <a:buNone/>
            </a:pPr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109" y="5805017"/>
            <a:ext cx="3069588" cy="5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82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217345"/>
            <a:ext cx="7729728" cy="705846"/>
          </a:xfrm>
        </p:spPr>
        <p:txBody>
          <a:bodyPr>
            <a:normAutofit fontScale="90000"/>
          </a:bodyPr>
          <a:lstStyle/>
          <a:p>
            <a:r>
              <a:rPr lang="tr-TR" b="1" dirty="0" err="1">
                <a:solidFill>
                  <a:srgbClr val="3333CC"/>
                </a:solidFill>
              </a:rPr>
              <a:t>Sıt</a:t>
            </a:r>
            <a:r>
              <a:rPr lang="tr-TR" b="1" dirty="0">
                <a:solidFill>
                  <a:srgbClr val="3333CC"/>
                </a:solidFill>
              </a:rPr>
              <a:t>: çözülmemiş problemler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43098" y="1239715"/>
            <a:ext cx="8061726" cy="5073161"/>
          </a:xfr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C00000"/>
                </a:solidFill>
              </a:rPr>
              <a:t>ÇOKLU ALLERJEN EKSTRELERİ: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Çoklu </a:t>
            </a:r>
            <a:r>
              <a:rPr lang="tr-TR" sz="2400" dirty="0" err="1"/>
              <a:t>allerjen</a:t>
            </a:r>
            <a:r>
              <a:rPr lang="tr-TR" sz="2400" dirty="0"/>
              <a:t> içeren ekstrelerin etkinlik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C00000"/>
                </a:solidFill>
              </a:rPr>
              <a:t>EKSTRE KALİTESİ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Bazı </a:t>
            </a:r>
            <a:r>
              <a:rPr lang="tr-TR" sz="2400" dirty="0" err="1"/>
              <a:t>allerjen</a:t>
            </a:r>
            <a:r>
              <a:rPr lang="tr-TR" sz="2400" dirty="0"/>
              <a:t> </a:t>
            </a:r>
            <a:r>
              <a:rPr lang="tr-TR" sz="2400" dirty="0" err="1"/>
              <a:t>ektrelerinin</a:t>
            </a:r>
            <a:r>
              <a:rPr lang="tr-TR" sz="2400" dirty="0"/>
              <a:t> (küf, hamam böceği) </a:t>
            </a:r>
            <a:r>
              <a:rPr lang="tr-TR" sz="2400" dirty="0" err="1"/>
              <a:t>potensinin</a:t>
            </a:r>
            <a:r>
              <a:rPr lang="tr-TR" sz="2400" dirty="0"/>
              <a:t> arttırılması</a:t>
            </a:r>
          </a:p>
          <a:p>
            <a:pPr>
              <a:lnSpc>
                <a:spcPct val="150000"/>
              </a:lnSpc>
            </a:pPr>
            <a:r>
              <a:rPr lang="tr-TR" sz="2400" dirty="0" err="1"/>
              <a:t>Allerjen</a:t>
            </a:r>
            <a:r>
              <a:rPr lang="tr-TR" sz="2400" dirty="0"/>
              <a:t> karışım ve sulandırmada </a:t>
            </a:r>
            <a:r>
              <a:rPr lang="tr-TR" sz="2400" dirty="0" err="1"/>
              <a:t>allerjen</a:t>
            </a:r>
            <a:r>
              <a:rPr lang="tr-TR" sz="2400" dirty="0"/>
              <a:t> </a:t>
            </a:r>
            <a:r>
              <a:rPr lang="tr-TR" sz="2400" dirty="0" err="1"/>
              <a:t>stabilitesi</a:t>
            </a:r>
            <a:endParaRPr lang="tr-T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C00000"/>
                </a:solidFill>
              </a:rPr>
              <a:t>KANUNLARIN DÜZENLENMESİ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Tüm dünyada uygulanabilir standart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937" y="5372100"/>
            <a:ext cx="2801423" cy="66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25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560245"/>
            <a:ext cx="7729728" cy="741016"/>
          </a:xfrm>
        </p:spPr>
        <p:txBody>
          <a:bodyPr>
            <a:normAutofit fontScale="90000"/>
          </a:bodyPr>
          <a:lstStyle/>
          <a:p>
            <a:r>
              <a:rPr lang="tr-TR" b="1" dirty="0" err="1">
                <a:solidFill>
                  <a:srgbClr val="C00000"/>
                </a:solidFill>
              </a:rPr>
              <a:t>Practall</a:t>
            </a:r>
            <a:r>
              <a:rPr lang="tr-TR" b="1" dirty="0">
                <a:solidFill>
                  <a:srgbClr val="C00000"/>
                </a:solidFill>
              </a:rPr>
              <a:t> - sonuç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74985" y="1573824"/>
            <a:ext cx="8088923" cy="4166204"/>
          </a:xfr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000" dirty="0"/>
              <a:t>SIT astım ve AR de etkin ve </a:t>
            </a:r>
            <a:r>
              <a:rPr lang="tr-TR" sz="2000" dirty="0" err="1"/>
              <a:t>immün</a:t>
            </a:r>
            <a:r>
              <a:rPr lang="tr-TR" sz="2000" dirty="0"/>
              <a:t> mekanizmalar kısmen biliniyor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Elimizdeki TEK nedene yönelik tedavi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Çözülmeyi bekleyen ihtiyaçlar var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Çözmek için öncelikle gerekenler: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	Ortak </a:t>
            </a:r>
            <a:r>
              <a:rPr lang="tr-TR" sz="2000" dirty="0" err="1"/>
              <a:t>allerjen</a:t>
            </a:r>
            <a:r>
              <a:rPr lang="tr-TR" sz="2000" dirty="0"/>
              <a:t> standardizasyonu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	İyi izlem ve hasta seçme </a:t>
            </a:r>
            <a:r>
              <a:rPr lang="tr-TR" sz="2000" dirty="0" err="1"/>
              <a:t>biyobelirteçleri</a:t>
            </a:r>
            <a:endParaRPr lang="tr-TR" sz="20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	Kanuni düzenlemeler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6609" y="6033617"/>
            <a:ext cx="3069588" cy="5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047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31136" y="3048000"/>
            <a:ext cx="7729728" cy="3130177"/>
          </a:xfr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sz="3000" b="1" dirty="0">
                <a:solidFill>
                  <a:srgbClr val="C00000"/>
                </a:solidFill>
              </a:rPr>
              <a:t>AMAÇ – YÖNTEM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/>
              <a:t>Global olarak kılavuz niteliğinde bilimsel yöntemlerle derlenen </a:t>
            </a:r>
            <a:r>
              <a:rPr lang="tr-TR" sz="2800" dirty="0" err="1"/>
              <a:t>dökümanları</a:t>
            </a:r>
            <a:r>
              <a:rPr lang="tr-TR" sz="2800" dirty="0"/>
              <a:t> ve bilim insanlarını bir araya getirerek – ÇÖZÜLMEMİŞ PROBLEMLERİ– belirlemek ve çözüm önerileri getirmek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455350"/>
            <a:ext cx="10963275" cy="22516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300" y="6286500"/>
            <a:ext cx="3635016" cy="32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13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71" y="285750"/>
            <a:ext cx="5201841" cy="6572250"/>
          </a:xfrm>
          <a:prstGeom prst="rect">
            <a:avLst/>
          </a:prstGeo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135" y="285750"/>
            <a:ext cx="4813497" cy="6572250"/>
          </a:xfrm>
          <a:prstGeom prst="rect">
            <a:avLst/>
          </a:prstGeom>
          <a:ln w="38100">
            <a:solidFill>
              <a:srgbClr val="C0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224" y="285750"/>
            <a:ext cx="7290325" cy="6338675"/>
          </a:xfrm>
          <a:prstGeom prst="rect">
            <a:avLst/>
          </a:prstGeom>
          <a:ln w="38100">
            <a:solidFill>
              <a:srgbClr val="92D05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609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33500" y="295275"/>
            <a:ext cx="9658350" cy="657225"/>
          </a:xfrm>
        </p:spPr>
        <p:txBody>
          <a:bodyPr>
            <a:normAutofit/>
          </a:bodyPr>
          <a:lstStyle/>
          <a:p>
            <a:r>
              <a:rPr lang="tr-TR" sz="2000" b="1" dirty="0" err="1">
                <a:solidFill>
                  <a:srgbClr val="3333CC"/>
                </a:solidFill>
              </a:rPr>
              <a:t>Sıt</a:t>
            </a:r>
            <a:r>
              <a:rPr lang="tr-TR" sz="2000" b="1" dirty="0">
                <a:solidFill>
                  <a:srgbClr val="3333CC"/>
                </a:solidFill>
              </a:rPr>
              <a:t>: güçlü / zayıf / avantajlı / tehditkar yönler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300" y="6286500"/>
            <a:ext cx="3635016" cy="32721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1" y="1004419"/>
            <a:ext cx="8677274" cy="5134033"/>
          </a:xfrm>
          <a:prstGeom prst="rect">
            <a:avLst/>
          </a:prstGeom>
          <a:ln w="38100">
            <a:solidFill>
              <a:srgbClr val="3333CC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103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401983"/>
            <a:ext cx="7729728" cy="855316"/>
          </a:xfrm>
        </p:spPr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Önemli mesajlar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300" y="6286500"/>
            <a:ext cx="3635016" cy="32721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10" y="1628775"/>
            <a:ext cx="11632325" cy="4200525"/>
          </a:xfrm>
          <a:prstGeom prst="rect">
            <a:avLst/>
          </a:prstGeom>
          <a:ln w="38100">
            <a:solidFill>
              <a:srgbClr val="C0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" name="Dikdörtgen: Yuvarlatılmış Köşeler 2"/>
          <p:cNvSpPr/>
          <p:nvPr/>
        </p:nvSpPr>
        <p:spPr>
          <a:xfrm>
            <a:off x="2365131" y="1257299"/>
            <a:ext cx="7992207" cy="486214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AR de etkin / </a:t>
            </a:r>
            <a:r>
              <a:rPr lang="tr-TR" sz="2400" b="1" dirty="0" err="1">
                <a:solidFill>
                  <a:schemeClr val="tx1"/>
                </a:solidFill>
              </a:rPr>
              <a:t>sensitizasyonları</a:t>
            </a:r>
            <a:r>
              <a:rPr lang="tr-TR" sz="2400" b="1" dirty="0">
                <a:solidFill>
                  <a:schemeClr val="tx1"/>
                </a:solidFill>
              </a:rPr>
              <a:t> ve astımı önler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SLIT / SCIT hafif orta astımda etkin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Astımda </a:t>
            </a:r>
            <a:r>
              <a:rPr lang="tr-TR" sz="2400" b="1" dirty="0" err="1">
                <a:solidFill>
                  <a:schemeClr val="tx1"/>
                </a:solidFill>
              </a:rPr>
              <a:t>steroid</a:t>
            </a:r>
            <a:r>
              <a:rPr lang="tr-TR" sz="2400" b="1" dirty="0">
                <a:solidFill>
                  <a:schemeClr val="tx1"/>
                </a:solidFill>
              </a:rPr>
              <a:t> azaltıcı etkisi izlem parametresi olabilir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>
                <a:solidFill>
                  <a:schemeClr val="tx1"/>
                </a:solidFill>
              </a:rPr>
              <a:t>Allerjen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SIT’e</a:t>
            </a:r>
            <a:r>
              <a:rPr lang="tr-TR" sz="2400" b="1" dirty="0">
                <a:solidFill>
                  <a:schemeClr val="tx1"/>
                </a:solidFill>
              </a:rPr>
              <a:t> yanıt veren </a:t>
            </a:r>
            <a:r>
              <a:rPr lang="tr-TR" sz="2400" b="1" dirty="0" err="1">
                <a:solidFill>
                  <a:schemeClr val="tx1"/>
                </a:solidFill>
              </a:rPr>
              <a:t>endotiplerin</a:t>
            </a:r>
            <a:r>
              <a:rPr lang="tr-TR" sz="2400" b="1" dirty="0">
                <a:solidFill>
                  <a:schemeClr val="tx1"/>
                </a:solidFill>
              </a:rPr>
              <a:t> iyi seçimi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Yüksek kaliteli çalışmalar: Doz / önleme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Astımda tek tedavi olarak önerilmez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>
                <a:solidFill>
                  <a:schemeClr val="tx1"/>
                </a:solidFill>
              </a:rPr>
              <a:t>Kontrendikasyonlar</a:t>
            </a:r>
            <a:r>
              <a:rPr lang="tr-TR" sz="2400" b="1" dirty="0">
                <a:solidFill>
                  <a:schemeClr val="tx1"/>
                </a:solidFill>
              </a:rPr>
              <a:t> iyi belirlenmeli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09540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412242"/>
            <a:ext cx="7729728" cy="502158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Önemli mesajlar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300" y="6286500"/>
            <a:ext cx="3635016" cy="32721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58" y="1190625"/>
            <a:ext cx="11493192" cy="4895850"/>
          </a:xfrm>
          <a:prstGeom prst="rect">
            <a:avLst/>
          </a:prstGeom>
          <a:ln w="38100">
            <a:solidFill>
              <a:srgbClr val="C0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6" name="Dikdörtgen: Yuvarlatılmış Köşeler 5"/>
          <p:cNvSpPr/>
          <p:nvPr/>
        </p:nvSpPr>
        <p:spPr>
          <a:xfrm>
            <a:off x="2365131" y="1257299"/>
            <a:ext cx="8220807" cy="486214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AD de etkin olma potansiyeli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Gıda </a:t>
            </a:r>
            <a:r>
              <a:rPr lang="tr-TR" sz="2400" b="1" dirty="0" err="1">
                <a:solidFill>
                  <a:schemeClr val="tx1"/>
                </a:solidFill>
              </a:rPr>
              <a:t>allerjisi</a:t>
            </a:r>
            <a:r>
              <a:rPr lang="tr-TR" sz="2400" b="1" dirty="0">
                <a:solidFill>
                  <a:schemeClr val="tx1"/>
                </a:solidFill>
              </a:rPr>
              <a:t> çalışmaları çok heterojen (doz / süre)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Klinik kullanımda henüz önerilemez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Yüksek kaliteli çalışmalar: Doz / önleme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chemeClr val="tx1"/>
                </a:solidFill>
              </a:rPr>
              <a:t>Reaksiyonların standart sınıflaması yok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>
                <a:solidFill>
                  <a:schemeClr val="tx1"/>
                </a:solidFill>
              </a:rPr>
              <a:t>Kontrendikasyonlar</a:t>
            </a:r>
            <a:r>
              <a:rPr lang="tr-TR" sz="2400" b="1" dirty="0">
                <a:solidFill>
                  <a:schemeClr val="tx1"/>
                </a:solidFill>
              </a:rPr>
              <a:t> belirlenmemiş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78479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740283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Önemli mesajların yorumu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62050" y="1978271"/>
            <a:ext cx="10012973" cy="4255477"/>
          </a:xfrm>
          <a:ln w="38100">
            <a:solidFill>
              <a:srgbClr val="C0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tr-TR" sz="2000" dirty="0"/>
              <a:t>Astım ve AR ETKİN</a:t>
            </a:r>
          </a:p>
          <a:p>
            <a:r>
              <a:rPr lang="tr-TR" sz="2000" dirty="0"/>
              <a:t>Hastalığın nedenine yönelik tek tedavi</a:t>
            </a:r>
          </a:p>
          <a:p>
            <a:r>
              <a:rPr lang="tr-TR" sz="2000" dirty="0"/>
              <a:t>AD ve Gıda </a:t>
            </a:r>
            <a:r>
              <a:rPr lang="tr-TR" sz="2000" dirty="0" err="1"/>
              <a:t>Allerjisi</a:t>
            </a:r>
            <a:r>
              <a:rPr lang="tr-TR" sz="2000" dirty="0"/>
              <a:t> IT çalışmalarına gereksinim var</a:t>
            </a:r>
          </a:p>
          <a:p>
            <a:r>
              <a:rPr lang="tr-TR" sz="2000" dirty="0" err="1"/>
              <a:t>Allerjen</a:t>
            </a:r>
            <a:r>
              <a:rPr lang="tr-TR" sz="2000" dirty="0"/>
              <a:t> SIT yeterli kullanılmıyor. NEDENLERİ:</a:t>
            </a:r>
          </a:p>
          <a:p>
            <a:pPr marL="0" indent="0">
              <a:buNone/>
            </a:pPr>
            <a:r>
              <a:rPr lang="tr-TR" sz="2000" dirty="0"/>
              <a:t>	Bilgi yetersizliği</a:t>
            </a:r>
          </a:p>
          <a:p>
            <a:pPr marL="0" indent="0">
              <a:buNone/>
            </a:pPr>
            <a:r>
              <a:rPr lang="tr-TR" sz="2000" dirty="0"/>
              <a:t>	Az sayıda </a:t>
            </a:r>
            <a:r>
              <a:rPr lang="tr-TR" sz="2000" dirty="0" err="1"/>
              <a:t>allerji</a:t>
            </a:r>
            <a:r>
              <a:rPr lang="tr-TR" sz="2000" dirty="0"/>
              <a:t> uzmanı</a:t>
            </a:r>
          </a:p>
          <a:p>
            <a:pPr marL="0" indent="0">
              <a:buNone/>
            </a:pPr>
            <a:r>
              <a:rPr lang="tr-TR" sz="2000" dirty="0"/>
              <a:t>	Devletin kanuni düzenlemeleri</a:t>
            </a:r>
          </a:p>
          <a:p>
            <a:pPr marL="0" indent="0">
              <a:buNone/>
            </a:pPr>
            <a:r>
              <a:rPr lang="tr-TR" sz="2000" dirty="0"/>
              <a:t>	Uzun tedavi</a:t>
            </a:r>
          </a:p>
          <a:p>
            <a:pPr marL="0" indent="0">
              <a:buNone/>
            </a:pPr>
            <a:r>
              <a:rPr lang="tr-TR" sz="2000" dirty="0"/>
              <a:t>	Etkinlik / emniyet şüphesi</a:t>
            </a:r>
          </a:p>
          <a:p>
            <a:r>
              <a:rPr lang="tr-TR" sz="2000" dirty="0"/>
              <a:t>Aşmak için Yeni Yöntemler ile Faz 3 ve ÇKPK çalışmalara gereksinim var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300" y="6286500"/>
            <a:ext cx="3635016" cy="32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30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288417"/>
            <a:ext cx="7729728" cy="835533"/>
          </a:xfrm>
        </p:spPr>
        <p:txBody>
          <a:bodyPr>
            <a:normAutofit/>
          </a:bodyPr>
          <a:lstStyle/>
          <a:p>
            <a:r>
              <a:rPr lang="tr-TR" sz="2000" b="1" dirty="0" err="1">
                <a:solidFill>
                  <a:srgbClr val="C00000"/>
                </a:solidFill>
              </a:rPr>
              <a:t>Sıt’de</a:t>
            </a:r>
            <a:r>
              <a:rPr lang="tr-TR" sz="2000" b="1" dirty="0">
                <a:solidFill>
                  <a:srgbClr val="C00000"/>
                </a:solidFill>
              </a:rPr>
              <a:t> ÇÖZÜLMEMİŞ PROBLEMLER sonuç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300" y="6286500"/>
            <a:ext cx="3635016" cy="32721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951" y="1400175"/>
            <a:ext cx="11132272" cy="4657725"/>
          </a:xfrm>
          <a:prstGeom prst="rect">
            <a:avLst/>
          </a:prstGeom>
          <a:ln w="38100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Dikdörtgen: Yuvarlatılmış Köşeler 5"/>
          <p:cNvSpPr/>
          <p:nvPr/>
        </p:nvSpPr>
        <p:spPr>
          <a:xfrm>
            <a:off x="1855176" y="1123950"/>
            <a:ext cx="8871438" cy="523288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Homolog </a:t>
            </a:r>
            <a:r>
              <a:rPr lang="tr-TR" sz="2000" b="1" dirty="0" err="1">
                <a:solidFill>
                  <a:schemeClr val="tx1"/>
                </a:solidFill>
              </a:rPr>
              <a:t>allerjen</a:t>
            </a:r>
            <a:r>
              <a:rPr lang="tr-TR" sz="2000" b="1" dirty="0">
                <a:solidFill>
                  <a:schemeClr val="tx1"/>
                </a:solidFill>
              </a:rPr>
              <a:t> grupları iyi tanımlanmalı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Nadir / </a:t>
            </a:r>
            <a:r>
              <a:rPr lang="tr-TR" sz="2000" b="1" dirty="0" err="1">
                <a:solidFill>
                  <a:schemeClr val="tx1"/>
                </a:solidFill>
              </a:rPr>
              <a:t>potensi</a:t>
            </a:r>
            <a:r>
              <a:rPr lang="tr-TR" sz="2000" b="1" dirty="0">
                <a:solidFill>
                  <a:schemeClr val="tx1"/>
                </a:solidFill>
              </a:rPr>
              <a:t> düşük alerjenler standardize edilmeli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Daha kısa süreli / daha güvenli tedavi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tx1"/>
                </a:solidFill>
              </a:rPr>
              <a:t>Rapel</a:t>
            </a:r>
            <a:r>
              <a:rPr lang="tr-TR" sz="2000" b="1" dirty="0">
                <a:solidFill>
                  <a:schemeClr val="tx1"/>
                </a:solidFill>
              </a:rPr>
              <a:t> ile etkinlik arttırılabilir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Yeni yöntemler için çalışmalar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Çocuk hastalar için çalışmalar (başlama yaşı, emniyet)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tx1"/>
                </a:solidFill>
              </a:rPr>
              <a:t>Primer</a:t>
            </a:r>
            <a:r>
              <a:rPr lang="tr-TR" sz="2000" b="1" dirty="0">
                <a:solidFill>
                  <a:schemeClr val="tx1"/>
                </a:solidFill>
              </a:rPr>
              <a:t> / </a:t>
            </a:r>
            <a:r>
              <a:rPr lang="tr-TR" sz="2000" b="1" dirty="0" err="1">
                <a:solidFill>
                  <a:schemeClr val="tx1"/>
                </a:solidFill>
              </a:rPr>
              <a:t>sekonder</a:t>
            </a:r>
            <a:r>
              <a:rPr lang="tr-TR" sz="2000" b="1" dirty="0">
                <a:solidFill>
                  <a:schemeClr val="tx1"/>
                </a:solidFill>
              </a:rPr>
              <a:t> önlemede kullanım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tx1"/>
                </a:solidFill>
              </a:rPr>
              <a:t>Biyobelirteçler</a:t>
            </a:r>
            <a:r>
              <a:rPr lang="tr-TR" sz="2000" b="1" dirty="0">
                <a:solidFill>
                  <a:schemeClr val="tx1"/>
                </a:solidFill>
              </a:rPr>
              <a:t> / standardize klinik çıktı parametreleri henüz yok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Firmalar-arası ürün standardizasyonu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Maliyet-etkinlik çalışmaları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Ulusal ve global kılavuzlar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24251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420708" y="1635370"/>
            <a:ext cx="4536830" cy="2162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u="sng" dirty="0">
                <a:solidFill>
                  <a:srgbClr val="C00000"/>
                </a:solidFill>
              </a:rPr>
              <a:t>ÇOCUKLARDA ALLERJEN SIT ?????</a:t>
            </a:r>
          </a:p>
          <a:p>
            <a:r>
              <a:rPr lang="tr-TR" sz="2000" dirty="0">
                <a:solidFill>
                  <a:schemeClr val="tx1"/>
                </a:solidFill>
              </a:rPr>
              <a:t>Tolerans / uzun dönem tolerans ?</a:t>
            </a:r>
          </a:p>
          <a:p>
            <a:r>
              <a:rPr lang="tr-TR" sz="2000" dirty="0">
                <a:solidFill>
                  <a:schemeClr val="tx1"/>
                </a:solidFill>
              </a:rPr>
              <a:t>Hasta seçimi / etkinlik belirteçleri ?</a:t>
            </a:r>
          </a:p>
          <a:p>
            <a:pPr marL="0" indent="0" algn="r">
              <a:buNone/>
            </a:pPr>
            <a:endParaRPr lang="tr-TR" sz="2000" b="1" u="sng" dirty="0">
              <a:solidFill>
                <a:srgbClr val="C0000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1000"/>
            <a:ext cx="10809259" cy="859923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549" y="6273400"/>
            <a:ext cx="3759211" cy="41315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47" y="1493712"/>
            <a:ext cx="6838800" cy="5158244"/>
          </a:xfrm>
          <a:prstGeom prst="rect">
            <a:avLst/>
          </a:prstGeom>
          <a:ln w="38100">
            <a:solidFill>
              <a:srgbClr val="C0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8" name="Dikdörtgen: Yuvarlatılmış Köşeler 7"/>
          <p:cNvSpPr/>
          <p:nvPr/>
        </p:nvSpPr>
        <p:spPr>
          <a:xfrm>
            <a:off x="2365131" y="1257299"/>
            <a:ext cx="7992207" cy="5099539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Optimal doz / süre / başlama yaşı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Yan etki / güvenlik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SLIT damla </a:t>
            </a:r>
            <a:r>
              <a:rPr lang="tr-TR" sz="2000" b="1" dirty="0" err="1">
                <a:solidFill>
                  <a:schemeClr val="tx1"/>
                </a:solidFill>
              </a:rPr>
              <a:t>vs</a:t>
            </a:r>
            <a:r>
              <a:rPr lang="tr-TR" sz="2000" b="1" dirty="0">
                <a:solidFill>
                  <a:schemeClr val="tx1"/>
                </a:solidFill>
              </a:rPr>
              <a:t> tablet 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Uzun dönem sonuçlar?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tx1"/>
                </a:solidFill>
              </a:rPr>
              <a:t>Primer</a:t>
            </a:r>
            <a:r>
              <a:rPr lang="tr-TR" sz="2000" b="1" dirty="0">
                <a:solidFill>
                  <a:schemeClr val="tx1"/>
                </a:solidFill>
              </a:rPr>
              <a:t>/</a:t>
            </a:r>
            <a:r>
              <a:rPr lang="tr-TR" sz="2000" b="1" dirty="0" err="1">
                <a:solidFill>
                  <a:schemeClr val="tx1"/>
                </a:solidFill>
              </a:rPr>
              <a:t>sekonder</a:t>
            </a:r>
            <a:r>
              <a:rPr lang="tr-TR" sz="2000" b="1" dirty="0">
                <a:solidFill>
                  <a:schemeClr val="tx1"/>
                </a:solidFill>
              </a:rPr>
              <a:t> önleme kapasitesi?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tx1"/>
                </a:solidFill>
              </a:rPr>
              <a:t>Biyo</a:t>
            </a:r>
            <a:r>
              <a:rPr lang="tr-TR" sz="2000" b="1" dirty="0">
                <a:solidFill>
                  <a:schemeClr val="tx1"/>
                </a:solidFill>
              </a:rPr>
              <a:t>-belirteç 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tx1"/>
                </a:solidFill>
              </a:rPr>
              <a:t>Steroid</a:t>
            </a:r>
            <a:r>
              <a:rPr lang="tr-TR" sz="2000" b="1" dirty="0">
                <a:solidFill>
                  <a:schemeClr val="tx1"/>
                </a:solidFill>
              </a:rPr>
              <a:t> azaltıcı etki – Astımda 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Orta astımda kullanım?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Maliyet – etkinlik 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Uyumu arttırma çalışmaları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26973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454737"/>
            <a:ext cx="7729728" cy="600339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gıda </a:t>
            </a:r>
            <a:r>
              <a:rPr lang="tr-TR" b="1" dirty="0" err="1">
                <a:solidFill>
                  <a:srgbClr val="C00000"/>
                </a:solidFill>
              </a:rPr>
              <a:t>allerjisinde</a:t>
            </a:r>
            <a:r>
              <a:rPr lang="tr-TR" b="1" dirty="0">
                <a:solidFill>
                  <a:srgbClr val="C00000"/>
                </a:solidFill>
              </a:rPr>
              <a:t>  </a:t>
            </a:r>
            <a:r>
              <a:rPr lang="tr-TR" b="1" dirty="0" err="1">
                <a:solidFill>
                  <a:srgbClr val="C00000"/>
                </a:solidFill>
              </a:rPr>
              <a:t>sıt</a:t>
            </a:r>
            <a:r>
              <a:rPr lang="tr-TR" b="1" dirty="0">
                <a:solidFill>
                  <a:srgbClr val="C00000"/>
                </a:solidFill>
              </a:rPr>
              <a:t> ?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549" y="6273400"/>
            <a:ext cx="3759211" cy="41315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0" y="1208342"/>
            <a:ext cx="7800975" cy="4830508"/>
          </a:xfrm>
          <a:prstGeom prst="rect">
            <a:avLst/>
          </a:prstGeom>
          <a:ln w="38100">
            <a:solidFill>
              <a:srgbClr val="C0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6" name="Dikdörtgen: Yuvarlatılmış Köşeler 5"/>
          <p:cNvSpPr/>
          <p:nvPr/>
        </p:nvSpPr>
        <p:spPr>
          <a:xfrm>
            <a:off x="2365131" y="1257300"/>
            <a:ext cx="7992207" cy="449287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Başlama kriteri yok: (yaş / hastalığın ağırlığı </a:t>
            </a:r>
            <a:r>
              <a:rPr lang="tr-TR" sz="2000" b="1" dirty="0" err="1">
                <a:solidFill>
                  <a:schemeClr val="tx1"/>
                </a:solidFill>
              </a:rPr>
              <a:t>v.b</a:t>
            </a:r>
            <a:r>
              <a:rPr lang="tr-TR" sz="2000" b="1" dirty="0">
                <a:solidFill>
                  <a:schemeClr val="tx1"/>
                </a:solidFill>
              </a:rPr>
              <a:t>.)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Optimal doz / protokol /süre bilinmiyor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OIT veya SLIT için kriter yok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Güvenlik 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Uzun dönem sonuçlar?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tx1"/>
                </a:solidFill>
              </a:rPr>
              <a:t>Sekonder</a:t>
            </a:r>
            <a:r>
              <a:rPr lang="tr-TR" sz="2000" b="1" dirty="0">
                <a:solidFill>
                  <a:schemeClr val="tx1"/>
                </a:solidFill>
              </a:rPr>
              <a:t> önleme kapasitesi?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chemeClr val="tx1"/>
                </a:solidFill>
              </a:rPr>
              <a:t>Takip parametresi (klinik, immünolojik) 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err="1">
                <a:solidFill>
                  <a:schemeClr val="tx1"/>
                </a:solidFill>
              </a:rPr>
              <a:t>Atopik</a:t>
            </a:r>
            <a:r>
              <a:rPr lang="tr-TR" sz="2000" b="1" dirty="0">
                <a:solidFill>
                  <a:schemeClr val="tx1"/>
                </a:solidFill>
              </a:rPr>
              <a:t> yürüyüş üzerine etkisi?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73779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Çocuk hastada </a:t>
            </a:r>
            <a:r>
              <a:rPr lang="tr-TR" sz="2400" b="1" dirty="0" err="1">
                <a:solidFill>
                  <a:srgbClr val="C00000"/>
                </a:solidFill>
              </a:rPr>
              <a:t>allerjen</a:t>
            </a:r>
            <a:r>
              <a:rPr lang="tr-TR" sz="2400" b="1" dirty="0">
                <a:solidFill>
                  <a:srgbClr val="C00000"/>
                </a:solidFill>
              </a:rPr>
              <a:t> </a:t>
            </a:r>
            <a:r>
              <a:rPr lang="tr-TR" sz="2400" b="1" dirty="0" err="1">
                <a:solidFill>
                  <a:srgbClr val="C00000"/>
                </a:solidFill>
              </a:rPr>
              <a:t>sıt</a:t>
            </a:r>
            <a:r>
              <a:rPr lang="tr-TR" sz="2400" b="1" dirty="0">
                <a:solidFill>
                  <a:srgbClr val="C00000"/>
                </a:solidFill>
              </a:rPr>
              <a:t>:</a:t>
            </a:r>
            <a:br>
              <a:rPr lang="tr-TR" sz="2400" b="1" dirty="0">
                <a:solidFill>
                  <a:srgbClr val="C00000"/>
                </a:solidFill>
              </a:rPr>
            </a:br>
            <a:r>
              <a:rPr lang="tr-TR" sz="2400" b="1" dirty="0">
                <a:solidFill>
                  <a:srgbClr val="C00000"/>
                </a:solidFill>
              </a:rPr>
              <a:t>sorunlarımız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31136" y="2303586"/>
            <a:ext cx="7729728" cy="3436442"/>
          </a:xfrm>
          <a:ln w="38100">
            <a:solidFill>
              <a:schemeClr val="bg1">
                <a:lumMod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400" u="sng" dirty="0">
                <a:solidFill>
                  <a:srgbClr val="C00000"/>
                </a:solidFill>
              </a:rPr>
              <a:t>PIP (AB ‘</a:t>
            </a:r>
            <a:r>
              <a:rPr lang="tr-TR" sz="2400" u="sng" dirty="0" err="1">
                <a:solidFill>
                  <a:srgbClr val="C00000"/>
                </a:solidFill>
              </a:rPr>
              <a:t>nin</a:t>
            </a:r>
            <a:r>
              <a:rPr lang="tr-TR" sz="2400" u="sng" dirty="0">
                <a:solidFill>
                  <a:srgbClr val="C00000"/>
                </a:solidFill>
              </a:rPr>
              <a:t> </a:t>
            </a:r>
            <a:r>
              <a:rPr lang="tr-TR" sz="2400" u="sng" dirty="0" err="1">
                <a:solidFill>
                  <a:srgbClr val="C00000"/>
                </a:solidFill>
              </a:rPr>
              <a:t>pediatric</a:t>
            </a:r>
            <a:r>
              <a:rPr lang="tr-TR" sz="2400" u="sng" dirty="0">
                <a:solidFill>
                  <a:srgbClr val="C00000"/>
                </a:solidFill>
              </a:rPr>
              <a:t> </a:t>
            </a:r>
            <a:r>
              <a:rPr lang="tr-TR" sz="2400" u="sng" dirty="0" err="1">
                <a:solidFill>
                  <a:srgbClr val="C00000"/>
                </a:solidFill>
              </a:rPr>
              <a:t>investigation</a:t>
            </a:r>
            <a:r>
              <a:rPr lang="tr-TR" sz="2400" u="sng" dirty="0">
                <a:solidFill>
                  <a:srgbClr val="C00000"/>
                </a:solidFill>
              </a:rPr>
              <a:t> plan) kuralları ve sorunlar</a:t>
            </a:r>
          </a:p>
          <a:p>
            <a:r>
              <a:rPr lang="tr-TR" sz="2400" dirty="0">
                <a:solidFill>
                  <a:schemeClr val="tx1"/>
                </a:solidFill>
              </a:rPr>
              <a:t>En az 5 yıl süren ÇKPK çalışma</a:t>
            </a:r>
          </a:p>
          <a:p>
            <a:r>
              <a:rPr lang="tr-TR" sz="2400" dirty="0">
                <a:solidFill>
                  <a:schemeClr val="tx1"/>
                </a:solidFill>
              </a:rPr>
              <a:t>Bilimsel AMA Etik mi?</a:t>
            </a:r>
          </a:p>
          <a:p>
            <a:r>
              <a:rPr lang="tr-TR" sz="2400" dirty="0">
                <a:solidFill>
                  <a:schemeClr val="tx1"/>
                </a:solidFill>
              </a:rPr>
              <a:t>Tedavi seçeneklerini mi arttırmalı? Araştırma mı yapmalı?</a:t>
            </a:r>
          </a:p>
          <a:p>
            <a:r>
              <a:rPr lang="tr-TR" sz="2400" dirty="0">
                <a:solidFill>
                  <a:schemeClr val="tx1"/>
                </a:solidFill>
              </a:rPr>
              <a:t>Daha kısa süreli çalışma izin talebi</a:t>
            </a:r>
          </a:p>
          <a:p>
            <a:r>
              <a:rPr lang="tr-TR" sz="2400" dirty="0">
                <a:solidFill>
                  <a:schemeClr val="tx1"/>
                </a:solidFill>
              </a:rPr>
              <a:t>Erişkin sonuçları çocuklara yansıtılabilir mi?</a:t>
            </a:r>
          </a:p>
          <a:p>
            <a:r>
              <a:rPr lang="tr-TR" sz="2400" dirty="0">
                <a:solidFill>
                  <a:schemeClr val="tx1"/>
                </a:solidFill>
              </a:rPr>
              <a:t>Tedaviden en fazla yarar görebilecekleri dönem – 5 yıl </a:t>
            </a:r>
            <a:r>
              <a:rPr lang="tr-TR" sz="2400" dirty="0" err="1">
                <a:solidFill>
                  <a:schemeClr val="tx1"/>
                </a:solidFill>
              </a:rPr>
              <a:t>plasebo</a:t>
            </a:r>
            <a:r>
              <a:rPr lang="tr-TR" sz="2400" dirty="0">
                <a:solidFill>
                  <a:schemeClr val="tx1"/>
                </a:solidFill>
              </a:rPr>
              <a:t> haksız/ etik değil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549" y="6273400"/>
            <a:ext cx="3759211" cy="4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55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217345"/>
            <a:ext cx="7729728" cy="855316"/>
          </a:xfrm>
        </p:spPr>
        <p:txBody>
          <a:bodyPr>
            <a:normAutofit fontScale="90000"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Çocuk hastada </a:t>
            </a:r>
            <a:r>
              <a:rPr lang="tr-TR" sz="2400" b="1" dirty="0" err="1">
                <a:solidFill>
                  <a:srgbClr val="C00000"/>
                </a:solidFill>
              </a:rPr>
              <a:t>allerjen</a:t>
            </a:r>
            <a:r>
              <a:rPr lang="tr-TR" sz="2400" b="1" dirty="0">
                <a:solidFill>
                  <a:srgbClr val="C00000"/>
                </a:solidFill>
              </a:rPr>
              <a:t> </a:t>
            </a:r>
            <a:r>
              <a:rPr lang="tr-TR" sz="2400" b="1" dirty="0" err="1">
                <a:solidFill>
                  <a:srgbClr val="C00000"/>
                </a:solidFill>
              </a:rPr>
              <a:t>sıt</a:t>
            </a:r>
            <a:r>
              <a:rPr lang="tr-TR" sz="2400" b="1" dirty="0">
                <a:solidFill>
                  <a:srgbClr val="C00000"/>
                </a:solidFill>
              </a:rPr>
              <a:t>:</a:t>
            </a:r>
            <a:br>
              <a:rPr lang="tr-TR" sz="2400" b="1" dirty="0">
                <a:solidFill>
                  <a:srgbClr val="C00000"/>
                </a:solidFill>
              </a:rPr>
            </a:br>
            <a:r>
              <a:rPr lang="tr-TR" sz="2400" b="1" dirty="0">
                <a:solidFill>
                  <a:srgbClr val="C00000"/>
                </a:solidFill>
              </a:rPr>
              <a:t>sorunlara çözüm önerileri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28800" y="1178169"/>
            <a:ext cx="8871438" cy="4914900"/>
          </a:xfrm>
          <a:ln w="38100">
            <a:solidFill>
              <a:schemeClr val="bg1">
                <a:lumMod val="5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AKADEMİK ARAŞTIRMA: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En çok yararlanan grup – Çok merkezli çalışmalar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Gerçek hayat verileri </a:t>
            </a:r>
            <a:r>
              <a:rPr lang="tr-TR" sz="2000" dirty="0" err="1"/>
              <a:t>çalışmala</a:t>
            </a:r>
            <a:r>
              <a:rPr lang="tr-TR" sz="2000" dirty="0"/>
              <a:t> olarak yayınlanmalı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Yanıt ve etkinlik takibi için BİYOBELİRTEÇ  olmalı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KANUN YAPICI / DENETLEYİCİ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EMA ve PIP çocuklarda bu denli uzun çalışma yapılamayacağı yönünde ikna edilmeli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Erişkin çalışma sonuçlarından yararlanmalı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Görev Ulusal derneklere ve </a:t>
            </a:r>
            <a:r>
              <a:rPr lang="tr-TR" sz="2000" dirty="0" err="1"/>
              <a:t>EAACI’ye</a:t>
            </a:r>
            <a:r>
              <a:rPr lang="tr-TR" sz="2000" dirty="0"/>
              <a:t> düşüyor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549" y="6273400"/>
            <a:ext cx="3759211" cy="4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832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340437"/>
            <a:ext cx="7729728" cy="1145462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Çocuk hastada </a:t>
            </a:r>
            <a:r>
              <a:rPr lang="tr-TR" sz="2400" b="1" dirty="0" err="1">
                <a:solidFill>
                  <a:srgbClr val="C00000"/>
                </a:solidFill>
              </a:rPr>
              <a:t>allerjen</a:t>
            </a:r>
            <a:r>
              <a:rPr lang="tr-TR" sz="2400" b="1" dirty="0">
                <a:solidFill>
                  <a:srgbClr val="C00000"/>
                </a:solidFill>
              </a:rPr>
              <a:t> </a:t>
            </a:r>
            <a:r>
              <a:rPr lang="tr-TR" sz="2400" b="1" dirty="0" err="1">
                <a:solidFill>
                  <a:srgbClr val="C00000"/>
                </a:solidFill>
              </a:rPr>
              <a:t>sıt</a:t>
            </a:r>
            <a:r>
              <a:rPr lang="tr-TR" sz="2400" b="1" dirty="0">
                <a:solidFill>
                  <a:srgbClr val="C00000"/>
                </a:solidFill>
              </a:rPr>
              <a:t>:</a:t>
            </a:r>
            <a:br>
              <a:rPr lang="tr-TR" sz="2400" b="1" dirty="0">
                <a:solidFill>
                  <a:srgbClr val="C00000"/>
                </a:solidFill>
              </a:rPr>
            </a:br>
            <a:r>
              <a:rPr lang="tr-TR" sz="2400" b="1" dirty="0">
                <a:solidFill>
                  <a:srgbClr val="C00000"/>
                </a:solidFill>
              </a:rPr>
              <a:t>sorunlara çözüm önerileri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66092" y="1591408"/>
            <a:ext cx="10225454" cy="4681992"/>
          </a:xfrm>
          <a:ln w="38100">
            <a:solidFill>
              <a:schemeClr val="bg1">
                <a:lumMod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ETİK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Etik kurullarda zorlaştırıcı yaptırımlar azaltılmalı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HASTA ORGANİZASYONLARI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Dahil edilmeli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ENDÜSTRİ</a:t>
            </a:r>
          </a:p>
          <a:p>
            <a:pPr>
              <a:lnSpc>
                <a:spcPct val="150000"/>
              </a:lnSpc>
            </a:pPr>
            <a:r>
              <a:rPr lang="tr-TR" sz="2000" dirty="0" err="1"/>
              <a:t>ITnin</a:t>
            </a:r>
            <a:r>
              <a:rPr lang="tr-TR" sz="2000" dirty="0"/>
              <a:t> yaygınlaşması için BİYOBELİRTEÇLERLE ilgili çalışmaları desteklemeli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C00000"/>
                </a:solidFill>
              </a:rPr>
              <a:t>YAYGINLAŞTIRMA</a:t>
            </a:r>
          </a:p>
          <a:p>
            <a:pPr>
              <a:lnSpc>
                <a:spcPct val="150000"/>
              </a:lnSpc>
            </a:pPr>
            <a:r>
              <a:rPr lang="tr-TR" sz="2000" dirty="0"/>
              <a:t>EAACI ve yerel dernekler farkındalığı arttırmak için KILAVUZ </a:t>
            </a:r>
            <a:r>
              <a:rPr lang="tr-TR" sz="2000" dirty="0" err="1"/>
              <a:t>lar</a:t>
            </a:r>
            <a:r>
              <a:rPr lang="tr-TR" sz="2000" dirty="0"/>
              <a:t> hazırlamalı (ARIA benzeri)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549" y="6273400"/>
            <a:ext cx="3759211" cy="4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85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31136" y="401983"/>
            <a:ext cx="7729728" cy="741016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Bütünsel değerlendirme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9231" y="1406769"/>
            <a:ext cx="10585938" cy="5196253"/>
          </a:xfrm>
          <a:ln w="38100">
            <a:solidFill>
              <a:schemeClr val="bg1">
                <a:lumMod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tr-TR" sz="2000" dirty="0"/>
              <a:t>HEKİM için emek isteyen tedavi – tercih etmeme nedeni</a:t>
            </a:r>
          </a:p>
          <a:p>
            <a:r>
              <a:rPr lang="tr-TR" sz="2000" dirty="0"/>
              <a:t>Hasta’ya kabul ettirmek için çaba göstermeyebilir</a:t>
            </a:r>
          </a:p>
          <a:p>
            <a:r>
              <a:rPr lang="tr-TR" sz="2000" dirty="0"/>
              <a:t>Hasta için uzun, zahmetli  ve masraflı bir tedavi</a:t>
            </a:r>
          </a:p>
          <a:p>
            <a:r>
              <a:rPr lang="tr-TR" sz="2000" dirty="0"/>
              <a:t>Çoklu duyarlı hastada işler daha zor</a:t>
            </a:r>
          </a:p>
          <a:p>
            <a:r>
              <a:rPr lang="tr-TR" sz="2000" dirty="0"/>
              <a:t>Etkinliği takip edebilecek objektif parametre yok</a:t>
            </a:r>
          </a:p>
          <a:p>
            <a:r>
              <a:rPr lang="tr-TR" sz="2000" dirty="0"/>
              <a:t>Yıllar sonra ne olacak ? Etkinlik süresi ?</a:t>
            </a:r>
          </a:p>
          <a:p>
            <a:r>
              <a:rPr lang="tr-TR" sz="2000" dirty="0"/>
              <a:t>Hekim </a:t>
            </a:r>
            <a:r>
              <a:rPr lang="tr-TR" sz="2000" dirty="0" err="1"/>
              <a:t>SIT’den</a:t>
            </a:r>
            <a:r>
              <a:rPr lang="tr-TR" sz="2000" dirty="0"/>
              <a:t> uzaklaşıyor – Hasta standart </a:t>
            </a:r>
            <a:r>
              <a:rPr lang="tr-TR" sz="2000" dirty="0" err="1"/>
              <a:t>inhaler</a:t>
            </a:r>
            <a:r>
              <a:rPr lang="tr-TR" sz="2000" dirty="0"/>
              <a:t> tedavi ile devam</a:t>
            </a:r>
          </a:p>
          <a:p>
            <a:r>
              <a:rPr lang="tr-TR" sz="2000" dirty="0"/>
              <a:t>Hastalığı </a:t>
            </a:r>
            <a:r>
              <a:rPr lang="tr-TR" sz="2000" dirty="0" err="1"/>
              <a:t>modifiye</a:t>
            </a:r>
            <a:r>
              <a:rPr lang="tr-TR" sz="2000" dirty="0"/>
              <a:t> etme ümidi olan tek tedavi</a:t>
            </a:r>
          </a:p>
          <a:p>
            <a:r>
              <a:rPr lang="tr-TR" sz="2000" dirty="0"/>
              <a:t>Özellikle çocuk hastalar için</a:t>
            </a:r>
          </a:p>
          <a:p>
            <a:r>
              <a:rPr lang="tr-TR" sz="2000" dirty="0"/>
              <a:t>VAZGEÇMEYELİM</a:t>
            </a:r>
          </a:p>
          <a:p>
            <a:r>
              <a:rPr lang="tr-TR" sz="2000" dirty="0"/>
              <a:t>Daha iyisi için çalışalım</a:t>
            </a:r>
          </a:p>
        </p:txBody>
      </p:sp>
    </p:spTree>
    <p:extLst>
      <p:ext uri="{BB962C8B-B14F-4D97-AF65-F5344CB8AC3E}">
        <p14:creationId xmlns:p14="http://schemas.microsoft.com/office/powerpoint/2010/main" val="3341462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Türkiye çocuk alerji uzmanları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57399" y="2400300"/>
            <a:ext cx="8203223" cy="3982915"/>
          </a:xfrm>
          <a:ln w="38100">
            <a:solidFill>
              <a:schemeClr val="bg1">
                <a:lumMod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/>
              <a:t>Çok merkezli çalışma – GÜÇLERİMİZİ BİRLEŞTİRELİM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Gerçek hayat verilerimizi derleyelim – yayınlayalım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Dernek içinde «ÇOCUKTA İMMÜNOTERAPİ» çalışma grubu oluşturalım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SLIT için devlet ve firmalara baskı uygulayalım – Yan etki az, enjeksiyon yok</a:t>
            </a:r>
          </a:p>
        </p:txBody>
      </p:sp>
    </p:spTree>
    <p:extLst>
      <p:ext uri="{BB962C8B-B14F-4D97-AF65-F5344CB8AC3E}">
        <p14:creationId xmlns:p14="http://schemas.microsoft.com/office/powerpoint/2010/main" val="2071346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çocuklar ve atatürk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474098"/>
            <a:ext cx="9753600" cy="6235282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ikdörtgen: Yuvarlatılmış Köşeler 5"/>
          <p:cNvSpPr/>
          <p:nvPr/>
        </p:nvSpPr>
        <p:spPr>
          <a:xfrm>
            <a:off x="3285809" y="110532"/>
            <a:ext cx="6682154" cy="46222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UNUTTURMAYACAĞIZ</a:t>
            </a:r>
          </a:p>
        </p:txBody>
      </p:sp>
    </p:spTree>
    <p:extLst>
      <p:ext uri="{BB962C8B-B14F-4D97-AF65-F5344CB8AC3E}">
        <p14:creationId xmlns:p14="http://schemas.microsoft.com/office/powerpoint/2010/main" val="2150624125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Paket</Template>
  <TotalTime>326</TotalTime>
  <Words>900</Words>
  <Application>Microsoft Office PowerPoint</Application>
  <PresentationFormat>Geniş ekran</PresentationFormat>
  <Paragraphs>195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2" baseType="lpstr">
      <vt:lpstr>Arial</vt:lpstr>
      <vt:lpstr>Gill Sans MT</vt:lpstr>
      <vt:lpstr>Paket</vt:lpstr>
      <vt:lpstr>Allerjen immünoterapide çözülmeyen problemler</vt:lpstr>
      <vt:lpstr>Allerjen SIT: çözülmemiş problemlerim I</vt:lpstr>
      <vt:lpstr>Allerjen SIT: çözülmemiş problemlerim II</vt:lpstr>
      <vt:lpstr>Literatür taraması:  </vt:lpstr>
      <vt:lpstr>PowerPoint Sunusu</vt:lpstr>
      <vt:lpstr>PowerPoint Sunusu</vt:lpstr>
      <vt:lpstr>Allerjen Sıt – İMMÜN YANIT</vt:lpstr>
      <vt:lpstr>prACTALL: EAACI / AAAAI ORTAK RAPOR: GENEL SORUNLAR</vt:lpstr>
      <vt:lpstr>Sıt: çözülmemiş problemler</vt:lpstr>
      <vt:lpstr>Sıt: çözülmemiş problemler</vt:lpstr>
      <vt:lpstr>Yeni yöntemler: Daha etkin / emniyetli ??</vt:lpstr>
      <vt:lpstr>Sıt: çözülmemiş problemler</vt:lpstr>
      <vt:lpstr>Sıt: çözülmemiş problemler</vt:lpstr>
      <vt:lpstr>Practall - sonuç</vt:lpstr>
      <vt:lpstr>PowerPoint Sunusu</vt:lpstr>
      <vt:lpstr>PowerPoint Sunusu</vt:lpstr>
      <vt:lpstr>Sıt: güçlü / zayıf / avantajlı / tehditkar yönler</vt:lpstr>
      <vt:lpstr>Önemli mesajlar</vt:lpstr>
      <vt:lpstr>Önemli mesajlar</vt:lpstr>
      <vt:lpstr>Önemli mesajların yorumu</vt:lpstr>
      <vt:lpstr>Sıt’de ÇÖZÜLMEMİŞ PROBLEMLER sonuç</vt:lpstr>
      <vt:lpstr>PowerPoint Sunusu</vt:lpstr>
      <vt:lpstr>gıda allerjisinde  sıt ?</vt:lpstr>
      <vt:lpstr>Çocuk hastada allerjen sıt: sorunlarımız</vt:lpstr>
      <vt:lpstr>Çocuk hastada allerjen sıt: sorunlara çözüm önerileri</vt:lpstr>
      <vt:lpstr>Çocuk hastada allerjen sıt: sorunlara çözüm önerileri</vt:lpstr>
      <vt:lpstr>Bütünsel değerlendirme</vt:lpstr>
      <vt:lpstr>Türkiye çocuk alerji uzmanları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Dell1</dc:creator>
  <cp:lastModifiedBy>Dell1</cp:lastModifiedBy>
  <cp:revision>36</cp:revision>
  <dcterms:created xsi:type="dcterms:W3CDTF">2017-04-15T14:33:14Z</dcterms:created>
  <dcterms:modified xsi:type="dcterms:W3CDTF">2017-04-24T09:59:51Z</dcterms:modified>
</cp:coreProperties>
</file>