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0" r:id="rId3"/>
    <p:sldId id="268" r:id="rId4"/>
    <p:sldId id="267" r:id="rId5"/>
    <p:sldId id="304" r:id="rId6"/>
    <p:sldId id="306" r:id="rId7"/>
    <p:sldId id="312" r:id="rId8"/>
    <p:sldId id="313" r:id="rId9"/>
    <p:sldId id="315" r:id="rId10"/>
    <p:sldId id="317" r:id="rId11"/>
    <p:sldId id="318" r:id="rId12"/>
    <p:sldId id="323" r:id="rId13"/>
    <p:sldId id="326" r:id="rId14"/>
    <p:sldId id="327" r:id="rId15"/>
    <p:sldId id="329" r:id="rId16"/>
    <p:sldId id="330" r:id="rId17"/>
    <p:sldId id="332" r:id="rId18"/>
    <p:sldId id="333" r:id="rId19"/>
    <p:sldId id="335" r:id="rId20"/>
    <p:sldId id="343" r:id="rId21"/>
    <p:sldId id="347" r:id="rId22"/>
    <p:sldId id="351" r:id="rId23"/>
    <p:sldId id="355" r:id="rId24"/>
    <p:sldId id="391" r:id="rId25"/>
    <p:sldId id="385" r:id="rId26"/>
    <p:sldId id="390" r:id="rId27"/>
  </p:sldIdLst>
  <p:sldSz cx="9001125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78" autoAdjust="0"/>
    <p:restoredTop sz="86804" autoAdjust="0"/>
  </p:normalViewPr>
  <p:slideViewPr>
    <p:cSldViewPr snapToGrid="0">
      <p:cViewPr varScale="1">
        <p:scale>
          <a:sx n="63" d="100"/>
          <a:sy n="63" d="100"/>
        </p:scale>
        <p:origin x="-1608" y="-102"/>
      </p:cViewPr>
      <p:guideLst>
        <p:guide orient="horz" pos="2160"/>
        <p:guide pos="28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CAC47-C034-4CA5-8F20-FE1D9A3EFCCD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403350" y="1143000"/>
            <a:ext cx="40513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3D84B-206B-45BE-A0E0-FEAE6F2107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9586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Tüm katılımcılarda Astım kontrolünü değerlendirmek için</a:t>
            </a:r>
            <a:r>
              <a:rPr lang="tr-TR" baseline="0" dirty="0" smtClean="0"/>
              <a:t> GINA ölçeği ve pediatrik AKT kullanıldı. Başvuru sırasında </a:t>
            </a:r>
            <a:r>
              <a:rPr lang="tr-TR" baseline="0" dirty="0" err="1" smtClean="0"/>
              <a:t>eksale</a:t>
            </a:r>
            <a:r>
              <a:rPr lang="tr-TR" baseline="0" dirty="0" smtClean="0"/>
              <a:t> NO düzeyleri ölçülüp </a:t>
            </a:r>
            <a:r>
              <a:rPr lang="tr-TR" baseline="0" dirty="0" err="1" smtClean="0"/>
              <a:t>triptaz</a:t>
            </a:r>
            <a:r>
              <a:rPr lang="tr-TR" baseline="0" dirty="0" smtClean="0"/>
              <a:t>, </a:t>
            </a:r>
            <a:r>
              <a:rPr lang="tr-TR" baseline="0" dirty="0" err="1" smtClean="0"/>
              <a:t>periostin</a:t>
            </a:r>
            <a:r>
              <a:rPr lang="tr-TR" baseline="0" dirty="0" smtClean="0"/>
              <a:t>, ve </a:t>
            </a:r>
            <a:r>
              <a:rPr lang="tr-TR" baseline="0" dirty="0" err="1" smtClean="0"/>
              <a:t>lökotrien</a:t>
            </a:r>
            <a:r>
              <a:rPr lang="tr-TR" baseline="0" dirty="0" smtClean="0"/>
              <a:t> E4 ölçümü için idrar ve kan örneği ayrıldı.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3D84B-206B-45BE-A0E0-FEAE6F210751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3D84B-206B-45BE-A0E0-FEAE6F210751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Beklendiği gibi pAKT kontrolsüzlüğü öngörmede tanısal saptanmıştır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3D84B-206B-45BE-A0E0-FEAE6F210751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AKT </a:t>
            </a:r>
            <a:r>
              <a:rPr lang="tr-TR" dirty="0" err="1" smtClean="0"/>
              <a:t>cut</a:t>
            </a:r>
            <a:r>
              <a:rPr lang="tr-TR" dirty="0" smtClean="0"/>
              <a:t>-</a:t>
            </a:r>
            <a:r>
              <a:rPr lang="tr-TR" dirty="0" err="1" smtClean="0"/>
              <a:t>off’unu</a:t>
            </a:r>
            <a:r>
              <a:rPr lang="tr-TR" dirty="0" smtClean="0"/>
              <a:t> 20 aldığımızda GINA ile</a:t>
            </a:r>
            <a:r>
              <a:rPr lang="tr-TR" baseline="0" dirty="0" smtClean="0"/>
              <a:t> AKT arasındaki uyumsuzluk %23.1 iken 21 aldığımızda uyumsuzluk 13,8’e düştüğünü gördük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3D84B-206B-45BE-A0E0-FEAE6F210751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NO için saptanan </a:t>
            </a:r>
            <a:r>
              <a:rPr lang="tr-TR" dirty="0" err="1" smtClean="0"/>
              <a:t>cut</a:t>
            </a:r>
            <a:r>
              <a:rPr lang="tr-TR" dirty="0" smtClean="0"/>
              <a:t>-</a:t>
            </a:r>
            <a:r>
              <a:rPr lang="tr-TR" dirty="0" err="1" smtClean="0"/>
              <a:t>off</a:t>
            </a:r>
            <a:r>
              <a:rPr lang="tr-TR" dirty="0" smtClean="0"/>
              <a:t> değeri 17.5 idi.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3D84B-206B-45BE-A0E0-FEAE6F210751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Periostin</a:t>
            </a:r>
            <a:r>
              <a:rPr lang="tr-TR" dirty="0" smtClean="0"/>
              <a:t> için </a:t>
            </a:r>
            <a:r>
              <a:rPr lang="tr-TR" dirty="0" err="1" smtClean="0"/>
              <a:t>cut</a:t>
            </a:r>
            <a:r>
              <a:rPr lang="tr-TR" dirty="0" smtClean="0"/>
              <a:t>-</a:t>
            </a:r>
            <a:r>
              <a:rPr lang="tr-TR" dirty="0" err="1" smtClean="0"/>
              <a:t>off</a:t>
            </a:r>
            <a:r>
              <a:rPr lang="tr-TR" dirty="0" smtClean="0"/>
              <a:t> değeri 75 olarak saptanmıştır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3D84B-206B-45BE-A0E0-FEAE6F210751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(AKT için kontrol sınırı 20 ve 21 alındığında bu rakamlarda değişiklik olmadı).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3D84B-206B-45BE-A0E0-FEAE6F210751}" type="slidenum">
              <a:rPr lang="tr-TR" smtClean="0"/>
              <a:pPr/>
              <a:t>19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25141" y="1122363"/>
            <a:ext cx="675084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25141" y="3602038"/>
            <a:ext cx="675084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507D-B9C0-45D7-A41A-539DC7272ABC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038-3E12-4E3E-9148-C8DE1EB39E9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008004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507D-B9C0-45D7-A41A-539DC7272ABC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038-3E12-4E3E-9148-C8DE1EB39E9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44728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4139" y="1709739"/>
            <a:ext cx="776347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14139" y="4589464"/>
            <a:ext cx="776347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507D-B9C0-45D7-A41A-539DC7272ABC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038-3E12-4E3E-9148-C8DE1EB39E9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444658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18827" y="1825625"/>
            <a:ext cx="3825478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56820" y="1825625"/>
            <a:ext cx="3825478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507D-B9C0-45D7-A41A-539DC7272ABC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038-3E12-4E3E-9148-C8DE1EB39E9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29370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0000" y="365126"/>
            <a:ext cx="776347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0000" y="1681163"/>
            <a:ext cx="380789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0000" y="2505075"/>
            <a:ext cx="380789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556819" y="1681163"/>
            <a:ext cx="382665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556819" y="2505075"/>
            <a:ext cx="382665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507D-B9C0-45D7-A41A-539DC7272ABC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038-3E12-4E3E-9148-C8DE1EB39E9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425893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507D-B9C0-45D7-A41A-539DC7272ABC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038-3E12-4E3E-9148-C8DE1EB39E9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834914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507D-B9C0-45D7-A41A-539DC7272ABC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038-3E12-4E3E-9148-C8DE1EB39E9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831892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0000" y="457200"/>
            <a:ext cx="290309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26650" y="987426"/>
            <a:ext cx="455682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0000" y="2057400"/>
            <a:ext cx="290309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507D-B9C0-45D7-A41A-539DC7272ABC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038-3E12-4E3E-9148-C8DE1EB39E9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410392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0000" y="457200"/>
            <a:ext cx="290309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26650" y="987426"/>
            <a:ext cx="455682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0000" y="2057400"/>
            <a:ext cx="290309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507D-B9C0-45D7-A41A-539DC7272ABC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038-3E12-4E3E-9148-C8DE1EB39E9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67807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507D-B9C0-45D7-A41A-539DC7272ABC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038-3E12-4E3E-9148-C8DE1EB39E9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867589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441430" y="365125"/>
            <a:ext cx="1940868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18827" y="365125"/>
            <a:ext cx="5710089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7507D-B9C0-45D7-A41A-539DC7272ABC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5038-3E12-4E3E-9148-C8DE1EB39E9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60355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18828" y="365126"/>
            <a:ext cx="77634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18828" y="1825625"/>
            <a:ext cx="77634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18827" y="6356351"/>
            <a:ext cx="20252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7507D-B9C0-45D7-A41A-539DC7272ABC}" type="datetimeFigureOut">
              <a:rPr lang="tr-TR" smtClean="0"/>
              <a:pPr/>
              <a:t>21.4.2017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2981623" y="6356351"/>
            <a:ext cx="3037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357045" y="6356351"/>
            <a:ext cx="20252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25038-3E12-4E3E-9148-C8DE1EB39E9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191490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>
          <a:xfrm>
            <a:off x="761273" y="386864"/>
            <a:ext cx="7763470" cy="303982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ÇOCUKLUK </a:t>
            </a:r>
            <a:r>
              <a:rPr lang="tr-TR" sz="3200" b="1" dirty="0"/>
              <a:t>ÇAĞI ASTIM KONTROLÜNÜ </a:t>
            </a:r>
            <a:r>
              <a:rPr lang="tr-TR" sz="3200" b="1" dirty="0" smtClean="0"/>
              <a:t>   BELİRLEMEDE </a:t>
            </a:r>
            <a:r>
              <a:rPr lang="tr-TR" sz="3200" b="1" dirty="0"/>
              <a:t>OBJEKTİF LABORATUVAR PARAMETRELERİ</a:t>
            </a:r>
            <a:endParaRPr lang="tr-TR" sz="3200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614139" y="4589464"/>
            <a:ext cx="7763470" cy="1733699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                                        </a:t>
            </a:r>
            <a:r>
              <a:rPr lang="tr-TR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Arş. </a:t>
            </a:r>
            <a:r>
              <a:rPr lang="tr-TR" sz="17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Grv</a:t>
            </a:r>
            <a:r>
              <a:rPr lang="tr-TR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Dr. Melek ERGİN</a:t>
            </a:r>
          </a:p>
          <a:p>
            <a:pPr algn="just"/>
            <a:r>
              <a:rPr lang="tr-TR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</a:p>
          <a:p>
            <a:r>
              <a:rPr lang="tr-TR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</a:t>
            </a:r>
          </a:p>
          <a:p>
            <a:r>
              <a:rPr lang="tr-TR" sz="17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7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26 </a:t>
            </a:r>
            <a:r>
              <a:rPr lang="tr-TR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Nisan 2017</a:t>
            </a:r>
          </a:p>
          <a:p>
            <a:endParaRPr lang="tr-T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b="1" dirty="0"/>
          </a:p>
        </p:txBody>
      </p:sp>
    </p:spTree>
    <p:extLst>
      <p:ext uri="{BB962C8B-B14F-4D97-AF65-F5344CB8AC3E}">
        <p14:creationId xmlns="" xmlns:p14="http://schemas.microsoft.com/office/powerpoint/2010/main" val="375313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618828" y="365127"/>
            <a:ext cx="7763470" cy="707894"/>
          </a:xfrm>
        </p:spPr>
        <p:txBody>
          <a:bodyPr/>
          <a:lstStyle/>
          <a:p>
            <a:pPr algn="ct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Giriş ve Amaç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tr-TR" dirty="0" smtClean="0"/>
              <a:t>Astım </a:t>
            </a:r>
            <a:r>
              <a:rPr lang="tr-TR" dirty="0"/>
              <a:t>tedavisinin yönetiminde hastanın </a:t>
            </a:r>
            <a:r>
              <a:rPr lang="tr-TR" b="1" dirty="0"/>
              <a:t>astım kontrol durumunun saptanması</a:t>
            </a:r>
            <a:r>
              <a:rPr lang="tr-TR" dirty="0"/>
              <a:t> en önemli etkendir. </a:t>
            </a:r>
            <a:endParaRPr lang="tr-TR" dirty="0" smtClean="0"/>
          </a:p>
          <a:p>
            <a:pPr marL="0" indent="0" algn="just">
              <a:lnSpc>
                <a:spcPct val="110000"/>
              </a:lnSpc>
              <a:spcAft>
                <a:spcPts val="1200"/>
              </a:spcAft>
            </a:pPr>
            <a:r>
              <a:rPr lang="tr-TR" dirty="0" smtClean="0"/>
              <a:t> Çocukluk çağı astım kontrolünü değerlendirmede sıklıkla:</a:t>
            </a:r>
          </a:p>
          <a:p>
            <a:pPr marL="457200" lvl="1" indent="0" algn="just">
              <a:lnSpc>
                <a:spcPct val="110000"/>
              </a:lnSpc>
              <a:spcAft>
                <a:spcPts val="1200"/>
              </a:spcAft>
            </a:pPr>
            <a:r>
              <a:rPr lang="tr-TR" dirty="0" smtClean="0"/>
              <a:t> GINA </a:t>
            </a:r>
          </a:p>
          <a:p>
            <a:pPr marL="457200" lvl="1" indent="0" algn="just">
              <a:lnSpc>
                <a:spcPct val="110000"/>
              </a:lnSpc>
              <a:spcAft>
                <a:spcPts val="1200"/>
              </a:spcAft>
            </a:pPr>
            <a:r>
              <a:rPr lang="tr-TR" dirty="0" smtClean="0"/>
              <a:t> “Çocukluk Çağı Astım Kontrol Testi” kullanılmaktadır.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="" xmlns:p14="http://schemas.microsoft.com/office/powerpoint/2010/main" val="59915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lnSpc>
                <a:spcPct val="100000"/>
              </a:lnSpc>
              <a:spcAft>
                <a:spcPts val="1200"/>
              </a:spcAft>
            </a:pPr>
            <a:r>
              <a:rPr lang="tr-TR" sz="3200" dirty="0" smtClean="0"/>
              <a:t>GINA ve pediatrik AKT testi:</a:t>
            </a:r>
          </a:p>
          <a:p>
            <a:pPr marL="457200" lvl="1" indent="0" algn="just">
              <a:lnSpc>
                <a:spcPct val="100000"/>
              </a:lnSpc>
              <a:spcAft>
                <a:spcPts val="1200"/>
              </a:spcAft>
            </a:pPr>
            <a:r>
              <a:rPr lang="tr-TR" sz="2800" dirty="0" smtClean="0"/>
              <a:t> Ailenin </a:t>
            </a:r>
            <a:r>
              <a:rPr lang="tr-TR" sz="2800" dirty="0"/>
              <a:t>verdiği öyküye ve hekimin yorumuna bağlı </a:t>
            </a:r>
            <a:r>
              <a:rPr lang="tr-TR" sz="2800" dirty="0" smtClean="0"/>
              <a:t>olan,</a:t>
            </a:r>
            <a:endParaRPr lang="tr-TR" sz="2800" dirty="0" smtClean="0"/>
          </a:p>
          <a:p>
            <a:pPr marL="457200" lvl="1" indent="0" algn="just">
              <a:lnSpc>
                <a:spcPct val="100000"/>
              </a:lnSpc>
              <a:spcAft>
                <a:spcPts val="1200"/>
              </a:spcAft>
            </a:pPr>
            <a:r>
              <a:rPr lang="tr-TR" sz="2800" dirty="0" smtClean="0"/>
              <a:t> </a:t>
            </a:r>
            <a:r>
              <a:rPr lang="tr-TR" sz="2800" dirty="0"/>
              <a:t>Ç</a:t>
            </a:r>
            <a:r>
              <a:rPr lang="tr-TR" sz="2800" dirty="0" smtClean="0"/>
              <a:t>oğunluğu </a:t>
            </a:r>
            <a:r>
              <a:rPr lang="tr-TR" sz="2800" dirty="0"/>
              <a:t>subjektif parametrelerden oluşan </a:t>
            </a:r>
            <a:r>
              <a:rPr lang="tr-TR" sz="2800" dirty="0" smtClean="0"/>
              <a:t>yöntemlerdir. </a:t>
            </a:r>
          </a:p>
          <a:p>
            <a:pPr marL="0" indent="0" algn="just">
              <a:lnSpc>
                <a:spcPct val="100000"/>
              </a:lnSpc>
              <a:spcAft>
                <a:spcPts val="1200"/>
              </a:spcAft>
            </a:pPr>
            <a:r>
              <a:rPr lang="tr-TR" sz="3200" dirty="0" smtClean="0"/>
              <a:t> Bu nedenle astım kontrolünü belirlemede objektif </a:t>
            </a:r>
            <a:r>
              <a:rPr lang="tr-TR" sz="3200" dirty="0" smtClean="0"/>
              <a:t>laboratuvar </a:t>
            </a:r>
            <a:r>
              <a:rPr lang="tr-TR" sz="3200" dirty="0" smtClean="0"/>
              <a:t>parametrelerine ihtiyaç </a:t>
            </a:r>
            <a:r>
              <a:rPr lang="tr-TR" sz="3200" dirty="0" smtClean="0"/>
              <a:t>vardır.</a:t>
            </a:r>
            <a:endParaRPr lang="tr-TR" sz="3200" dirty="0"/>
          </a:p>
          <a:p>
            <a:pPr marL="457200" lvl="1" indent="0" algn="just">
              <a:lnSpc>
                <a:spcPct val="100000"/>
              </a:lnSpc>
              <a:spcAft>
                <a:spcPts val="1200"/>
              </a:spcAft>
              <a:buNone/>
            </a:pPr>
            <a:endParaRPr lang="tr-TR" sz="2800" dirty="0"/>
          </a:p>
        </p:txBody>
      </p:sp>
      <p:sp>
        <p:nvSpPr>
          <p:cNvPr id="5" name="Unvan 3"/>
          <p:cNvSpPr>
            <a:spLocks noGrp="1"/>
          </p:cNvSpPr>
          <p:nvPr>
            <p:ph type="title"/>
          </p:nvPr>
        </p:nvSpPr>
        <p:spPr>
          <a:xfrm>
            <a:off x="618828" y="365127"/>
            <a:ext cx="7763470" cy="707894"/>
          </a:xfrm>
        </p:spPr>
        <p:txBody>
          <a:bodyPr/>
          <a:lstStyle/>
          <a:p>
            <a:pPr algn="ct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Giriş ve Amaç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56187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8828" y="1666998"/>
            <a:ext cx="7763470" cy="43513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</a:pPr>
            <a:r>
              <a:rPr lang="tr-TR" sz="3200" dirty="0"/>
              <a:t>Ç</a:t>
            </a:r>
            <a:r>
              <a:rPr lang="tr-TR" sz="3200" dirty="0" smtClean="0"/>
              <a:t>alışmada kliniğimize başvuran astımlı </a:t>
            </a:r>
            <a:r>
              <a:rPr lang="tr-TR" sz="3200" dirty="0" smtClean="0"/>
              <a:t>hastalarda:</a:t>
            </a:r>
            <a:endParaRPr lang="tr-TR" sz="3200" dirty="0" smtClean="0"/>
          </a:p>
          <a:p>
            <a:pPr marL="457200" lvl="1" indent="0" algn="just">
              <a:lnSpc>
                <a:spcPct val="100000"/>
              </a:lnSpc>
              <a:spcAft>
                <a:spcPts val="600"/>
              </a:spcAft>
            </a:pPr>
            <a:r>
              <a:rPr lang="tr-TR" sz="2800" dirty="0" err="1" smtClean="0"/>
              <a:t>Ekshale</a:t>
            </a:r>
            <a:r>
              <a:rPr lang="tr-TR" sz="2800" dirty="0" smtClean="0"/>
              <a:t> </a:t>
            </a:r>
            <a:r>
              <a:rPr lang="tr-TR" sz="2800" dirty="0"/>
              <a:t>nitrik oksit </a:t>
            </a:r>
            <a:endParaRPr lang="tr-TR" sz="2800" dirty="0" smtClean="0"/>
          </a:p>
          <a:p>
            <a:pPr marL="457200" lvl="1" indent="0" algn="just">
              <a:lnSpc>
                <a:spcPct val="100000"/>
              </a:lnSpc>
              <a:spcAft>
                <a:spcPts val="600"/>
              </a:spcAft>
            </a:pPr>
            <a:r>
              <a:rPr lang="tr-TR" sz="2800" dirty="0" smtClean="0"/>
              <a:t>Serum </a:t>
            </a:r>
            <a:r>
              <a:rPr lang="tr-TR" sz="2800" dirty="0" err="1"/>
              <a:t>periostin</a:t>
            </a:r>
            <a:r>
              <a:rPr lang="tr-TR" sz="2800" dirty="0"/>
              <a:t> </a:t>
            </a:r>
            <a:endParaRPr lang="tr-TR" sz="2800" dirty="0" smtClean="0"/>
          </a:p>
          <a:p>
            <a:pPr marL="457200" lvl="1" indent="0" algn="just">
              <a:lnSpc>
                <a:spcPct val="100000"/>
              </a:lnSpc>
              <a:spcAft>
                <a:spcPts val="600"/>
              </a:spcAft>
            </a:pPr>
            <a:r>
              <a:rPr lang="tr-TR" sz="2800" dirty="0" smtClean="0"/>
              <a:t>Bazal </a:t>
            </a:r>
            <a:r>
              <a:rPr lang="tr-TR" sz="2800" dirty="0" err="1"/>
              <a:t>triptaz</a:t>
            </a:r>
            <a:r>
              <a:rPr lang="tr-TR" sz="2800" dirty="0"/>
              <a:t> </a:t>
            </a:r>
            <a:endParaRPr lang="tr-TR" sz="2800" dirty="0" smtClean="0"/>
          </a:p>
          <a:p>
            <a:pPr marL="457200" lvl="1" indent="0" algn="just">
              <a:lnSpc>
                <a:spcPct val="100000"/>
              </a:lnSpc>
              <a:spcAft>
                <a:spcPts val="600"/>
              </a:spcAft>
            </a:pPr>
            <a:r>
              <a:rPr lang="tr-TR" sz="2800" dirty="0" smtClean="0"/>
              <a:t>İdrarda </a:t>
            </a:r>
            <a:r>
              <a:rPr lang="tr-TR" sz="2800" dirty="0" err="1"/>
              <a:t>lökotrien</a:t>
            </a:r>
            <a:r>
              <a:rPr lang="tr-TR" sz="2800" dirty="0"/>
              <a:t> E4 </a:t>
            </a:r>
            <a:r>
              <a:rPr lang="tr-TR" sz="2800" dirty="0" smtClean="0"/>
              <a:t>düzeylerinin astım kontrolünü </a:t>
            </a:r>
            <a:r>
              <a:rPr lang="tr-TR" sz="2800" dirty="0"/>
              <a:t>öngörmedeki </a:t>
            </a:r>
            <a:r>
              <a:rPr lang="tr-TR" sz="2800" dirty="0" smtClean="0"/>
              <a:t>yerini araştırmayı amaçladık.</a:t>
            </a:r>
          </a:p>
        </p:txBody>
      </p:sp>
      <p:sp>
        <p:nvSpPr>
          <p:cNvPr id="5" name="Unvan 3"/>
          <p:cNvSpPr>
            <a:spLocks noGrp="1"/>
          </p:cNvSpPr>
          <p:nvPr>
            <p:ph type="title"/>
          </p:nvPr>
        </p:nvSpPr>
        <p:spPr>
          <a:xfrm>
            <a:off x="618828" y="365127"/>
            <a:ext cx="7763470" cy="707894"/>
          </a:xfrm>
        </p:spPr>
        <p:txBody>
          <a:bodyPr/>
          <a:lstStyle/>
          <a:p>
            <a:pPr algn="ct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Giriş ve Amaç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13588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8828" y="365127"/>
            <a:ext cx="7763470" cy="922498"/>
          </a:xfrm>
        </p:spPr>
        <p:txBody>
          <a:bodyPr/>
          <a:lstStyle/>
          <a:p>
            <a:pPr algn="ctr"/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0081" y="1517714"/>
            <a:ext cx="7754225" cy="4325793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tr-TR" dirty="0" smtClean="0"/>
              <a:t>Abant İzzet Baysal Üniversitesi Tıp Fakültesi Hastanesi </a:t>
            </a:r>
            <a:r>
              <a:rPr lang="tr-TR" dirty="0"/>
              <a:t>Çocuk Alerji ve İmmünoloji polikliniğine </a:t>
            </a:r>
            <a:r>
              <a:rPr lang="tr-TR" dirty="0" smtClean="0"/>
              <a:t>başvuran,</a:t>
            </a:r>
            <a:endParaRPr lang="tr-TR" dirty="0" smtClean="0"/>
          </a:p>
          <a:p>
            <a:pPr lvl="1" algn="just">
              <a:lnSpc>
                <a:spcPct val="110000"/>
              </a:lnSpc>
            </a:pPr>
            <a:r>
              <a:rPr lang="tr-TR" dirty="0" smtClean="0"/>
              <a:t>E</a:t>
            </a:r>
            <a:r>
              <a:rPr lang="tr-TR" dirty="0" smtClean="0"/>
              <a:t>n </a:t>
            </a:r>
            <a:r>
              <a:rPr lang="tr-TR" dirty="0"/>
              <a:t>az bir yıldır astım tanısıyla takip edilmekte </a:t>
            </a:r>
            <a:r>
              <a:rPr lang="tr-TR" dirty="0" smtClean="0"/>
              <a:t>olan,</a:t>
            </a:r>
            <a:endParaRPr lang="tr-TR" dirty="0" smtClean="0"/>
          </a:p>
          <a:p>
            <a:pPr lvl="1" algn="just">
              <a:lnSpc>
                <a:spcPct val="110000"/>
              </a:lnSpc>
            </a:pPr>
            <a:r>
              <a:rPr lang="tr-TR" dirty="0" smtClean="0"/>
              <a:t>7-18 </a:t>
            </a:r>
            <a:r>
              <a:rPr lang="tr-TR" dirty="0"/>
              <a:t>yaşları arasında toplam 160 hasta (133 alerjik astım hastası, 27 alerjik olmayan astım hastası) çalışmaya dahil edilmiştir. </a:t>
            </a:r>
            <a:endParaRPr lang="tr-TR" dirty="0" smtClean="0"/>
          </a:p>
          <a:p>
            <a:pPr marL="0" indent="0" algn="just">
              <a:lnSpc>
                <a:spcPct val="11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="" xmlns:p14="http://schemas.microsoft.com/office/powerpoint/2010/main" val="361405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8828" y="1455576"/>
            <a:ext cx="7763470" cy="4721387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tr-TR" sz="3200" dirty="0" smtClean="0"/>
              <a:t>Klinik ve </a:t>
            </a:r>
            <a:r>
              <a:rPr lang="tr-TR" sz="3200" dirty="0" smtClean="0"/>
              <a:t>Laboratuvar </a:t>
            </a:r>
            <a:r>
              <a:rPr lang="tr-TR" sz="3200" dirty="0" smtClean="0"/>
              <a:t>İnceleme</a:t>
            </a:r>
          </a:p>
          <a:p>
            <a:pPr lvl="1" algn="just">
              <a:lnSpc>
                <a:spcPct val="120000"/>
              </a:lnSpc>
            </a:pPr>
            <a:r>
              <a:rPr lang="tr-TR" sz="2800" dirty="0" smtClean="0"/>
              <a:t>GINA</a:t>
            </a:r>
          </a:p>
          <a:p>
            <a:pPr lvl="1" algn="just">
              <a:lnSpc>
                <a:spcPct val="120000"/>
              </a:lnSpc>
            </a:pPr>
            <a:r>
              <a:rPr lang="tr-TR" sz="2800" dirty="0" smtClean="0"/>
              <a:t>AKT</a:t>
            </a:r>
          </a:p>
          <a:p>
            <a:pPr lvl="1" algn="just">
              <a:lnSpc>
                <a:spcPct val="120000"/>
              </a:lnSpc>
            </a:pPr>
            <a:r>
              <a:rPr lang="tr-TR" sz="2800" dirty="0" err="1" smtClean="0"/>
              <a:t>Ekshale</a:t>
            </a:r>
            <a:r>
              <a:rPr lang="tr-TR" sz="2800" dirty="0" smtClean="0"/>
              <a:t> </a:t>
            </a:r>
            <a:r>
              <a:rPr lang="tr-TR" sz="2800" dirty="0"/>
              <a:t>nitrik </a:t>
            </a:r>
            <a:r>
              <a:rPr lang="tr-TR" sz="2800" dirty="0" smtClean="0"/>
              <a:t>oksit</a:t>
            </a:r>
          </a:p>
          <a:p>
            <a:pPr lvl="1" algn="just">
              <a:lnSpc>
                <a:spcPct val="120000"/>
              </a:lnSpc>
            </a:pPr>
            <a:r>
              <a:rPr lang="tr-TR" sz="2800" dirty="0"/>
              <a:t>Serum </a:t>
            </a:r>
            <a:r>
              <a:rPr lang="tr-TR" sz="2800" dirty="0" err="1"/>
              <a:t>triptaz</a:t>
            </a:r>
            <a:r>
              <a:rPr lang="tr-TR" sz="2800" dirty="0"/>
              <a:t> </a:t>
            </a:r>
            <a:r>
              <a:rPr lang="tr-TR" sz="2800" dirty="0" smtClean="0"/>
              <a:t>düzeyi</a:t>
            </a:r>
            <a:endParaRPr lang="tr-TR" sz="2800" dirty="0"/>
          </a:p>
          <a:p>
            <a:pPr lvl="1" algn="just">
              <a:lnSpc>
                <a:spcPct val="110000"/>
              </a:lnSpc>
            </a:pPr>
            <a:r>
              <a:rPr lang="tr-TR" sz="2800" dirty="0"/>
              <a:t>Serum </a:t>
            </a:r>
            <a:r>
              <a:rPr lang="tr-TR" sz="2800" dirty="0" err="1"/>
              <a:t>periostin</a:t>
            </a:r>
            <a:r>
              <a:rPr lang="tr-TR" sz="2800" dirty="0"/>
              <a:t> </a:t>
            </a:r>
            <a:r>
              <a:rPr lang="tr-TR" sz="2800" dirty="0" smtClean="0"/>
              <a:t>düzeyi</a:t>
            </a:r>
            <a:endParaRPr lang="tr-TR" sz="2800" dirty="0"/>
          </a:p>
          <a:p>
            <a:pPr lvl="1" algn="just">
              <a:lnSpc>
                <a:spcPct val="110000"/>
              </a:lnSpc>
            </a:pPr>
            <a:r>
              <a:rPr lang="tr-TR" sz="2800" dirty="0"/>
              <a:t>İdrar </a:t>
            </a:r>
            <a:r>
              <a:rPr lang="tr-TR" sz="2800" dirty="0" err="1"/>
              <a:t>lökotrien</a:t>
            </a:r>
            <a:r>
              <a:rPr lang="tr-TR" sz="2800" dirty="0"/>
              <a:t> E4 </a:t>
            </a:r>
            <a:r>
              <a:rPr lang="tr-TR" sz="2800" dirty="0" smtClean="0"/>
              <a:t>düzeyi</a:t>
            </a:r>
            <a:endParaRPr lang="tr-TR" sz="2800" dirty="0"/>
          </a:p>
          <a:p>
            <a:pPr algn="just">
              <a:lnSpc>
                <a:spcPct val="120000"/>
              </a:lnSpc>
            </a:pPr>
            <a:endParaRPr lang="tr-TR" sz="3200" dirty="0" smtClean="0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618828" y="365127"/>
            <a:ext cx="7763470" cy="922498"/>
          </a:xfrm>
        </p:spPr>
        <p:txBody>
          <a:bodyPr/>
          <a:lstStyle/>
          <a:p>
            <a:pPr algn="ctr"/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421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8828" y="365127"/>
            <a:ext cx="7763470" cy="950490"/>
          </a:xfrm>
        </p:spPr>
        <p:txBody>
          <a:bodyPr/>
          <a:lstStyle/>
          <a:p>
            <a:pPr algn="ct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Bulgular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894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29694060"/>
              </p:ext>
            </p:extLst>
          </p:nvPr>
        </p:nvGraphicFramePr>
        <p:xfrm>
          <a:off x="626369" y="935492"/>
          <a:ext cx="7777017" cy="4830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0614"/>
                <a:gridCol w="5415096"/>
                <a:gridCol w="1791307"/>
              </a:tblGrid>
              <a:tr h="929571">
                <a:tc gridSpan="3"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Çalışmaya </a:t>
                      </a:r>
                      <a:r>
                        <a:rPr lang="tr-TR" sz="2000" dirty="0">
                          <a:solidFill>
                            <a:schemeClr val="bg1"/>
                          </a:solidFill>
                          <a:effectLst/>
                        </a:rPr>
                        <a:t>dahil edilen astımlı hastaların demografik ve klinik 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   </a:t>
                      </a:r>
                    </a:p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/>
                        </a:rPr>
                        <a:t>özellikleri </a:t>
                      </a:r>
                      <a:r>
                        <a:rPr lang="tr-TR" sz="2000" dirty="0">
                          <a:solidFill>
                            <a:schemeClr val="bg1"/>
                          </a:solidFill>
                          <a:effectLst/>
                        </a:rPr>
                        <a:t>(N=160)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NewRomanPSMT"/>
                      </a:endParaRPr>
                    </a:p>
                  </a:txBody>
                  <a:tcPr marL="30488" marR="30488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87604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bg1"/>
                          </a:solidFill>
                          <a:effectLst/>
                        </a:rPr>
                        <a:t>Yaş, yıl, </a:t>
                      </a:r>
                      <a:r>
                        <a:rPr lang="tr-TR" sz="2000" dirty="0" err="1">
                          <a:solidFill>
                            <a:schemeClr val="bg1"/>
                          </a:solidFill>
                          <a:effectLst/>
                        </a:rPr>
                        <a:t>ort±SS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10.6±3.7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</a:tr>
              <a:tr h="487604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bg1"/>
                          </a:solidFill>
                          <a:effectLst/>
                        </a:rPr>
                        <a:t>Cinsiyet, n(%)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</a:tr>
              <a:tr h="4876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 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</a:rPr>
                        <a:t>Kız </a:t>
                      </a:r>
                      <a:endParaRPr lang="tr-T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84(52.5)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</a:tr>
              <a:tr h="4876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 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</a:rPr>
                        <a:t>Erkek</a:t>
                      </a:r>
                      <a:endParaRPr lang="tr-T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76(47.5)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</a:tr>
              <a:tr h="487604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bg1"/>
                          </a:solidFill>
                          <a:effectLst/>
                        </a:rPr>
                        <a:t>Astım şiddeti, n(%)</a:t>
                      </a:r>
                      <a:endParaRPr lang="tr-TR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</a:tr>
              <a:tr h="4876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 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solidFill>
                            <a:schemeClr val="tx1"/>
                          </a:solidFill>
                          <a:effectLst/>
                        </a:rPr>
                        <a:t>Hafif</a:t>
                      </a:r>
                      <a:endParaRPr lang="tr-TR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64(40)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</a:tr>
              <a:tr h="4876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 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</a:rPr>
                        <a:t>Orta</a:t>
                      </a:r>
                      <a:endParaRPr lang="tr-T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65(40.6)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</a:tr>
              <a:tr h="4876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 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tx1"/>
                          </a:solidFill>
                          <a:effectLst/>
                        </a:rPr>
                        <a:t>Ağır</a:t>
                      </a:r>
                      <a:endParaRPr lang="tr-T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31(19.4)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488" marR="3048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8678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22739616"/>
              </p:ext>
            </p:extLst>
          </p:nvPr>
        </p:nvGraphicFramePr>
        <p:xfrm>
          <a:off x="803512" y="1080653"/>
          <a:ext cx="7379906" cy="43872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363"/>
                <a:gridCol w="4684850"/>
                <a:gridCol w="2613693"/>
              </a:tblGrid>
              <a:tr h="1317118">
                <a:tc gridSpan="3"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 smtClean="0">
                          <a:solidFill>
                            <a:schemeClr val="bg1"/>
                          </a:solidFill>
                          <a:effectLst/>
                        </a:rPr>
                        <a:t>Hastaların </a:t>
                      </a:r>
                      <a:r>
                        <a:rPr lang="tr-TR" sz="2400" dirty="0">
                          <a:solidFill>
                            <a:schemeClr val="bg1"/>
                          </a:solidFill>
                          <a:effectLst/>
                        </a:rPr>
                        <a:t>astım kontrol durumu </a:t>
                      </a:r>
                      <a:endParaRPr lang="tr-TR" sz="24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 smtClean="0">
                          <a:solidFill>
                            <a:schemeClr val="bg1"/>
                          </a:solidFill>
                          <a:effectLst/>
                        </a:rPr>
                        <a:t>değerlendirme sonuçları (N=160)</a:t>
                      </a:r>
                      <a:endParaRPr lang="tr-TR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NewRomanPSMT"/>
                      </a:endParaRPr>
                    </a:p>
                  </a:txBody>
                  <a:tcPr marL="25237" marR="25237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14031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400" dirty="0">
                          <a:solidFill>
                            <a:schemeClr val="bg1"/>
                          </a:solidFill>
                          <a:effectLst/>
                        </a:rPr>
                        <a:t>GINA sınıflaması, n(%)</a:t>
                      </a:r>
                      <a:endParaRPr lang="tr-TR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</a:rPr>
                        <a:t> </a:t>
                      </a:r>
                      <a:endParaRPr lang="tr-T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</a:tr>
              <a:tr h="6140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 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400" dirty="0">
                          <a:solidFill>
                            <a:schemeClr val="tx1"/>
                          </a:solidFill>
                          <a:effectLst/>
                        </a:rPr>
                        <a:t>Kontrollü</a:t>
                      </a:r>
                      <a:endParaRPr lang="tr-TR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</a:rPr>
                        <a:t>51(31.9)</a:t>
                      </a:r>
                      <a:endParaRPr lang="tr-T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</a:tr>
              <a:tr h="6140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 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400" dirty="0">
                          <a:solidFill>
                            <a:schemeClr val="tx1"/>
                          </a:solidFill>
                          <a:effectLst/>
                        </a:rPr>
                        <a:t>Kısmi kontrollü</a:t>
                      </a:r>
                      <a:endParaRPr lang="tr-TR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</a:rPr>
                        <a:t>58(36.3)</a:t>
                      </a:r>
                      <a:endParaRPr lang="tr-T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</a:tr>
              <a:tr h="6140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 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400" dirty="0">
                          <a:solidFill>
                            <a:schemeClr val="tx1"/>
                          </a:solidFill>
                          <a:effectLst/>
                        </a:rPr>
                        <a:t>Kontrolsüz</a:t>
                      </a:r>
                      <a:endParaRPr lang="tr-TR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</a:rPr>
                        <a:t>51(31.9)</a:t>
                      </a:r>
                      <a:endParaRPr lang="tr-T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</a:tr>
              <a:tr h="614031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400" dirty="0">
                          <a:solidFill>
                            <a:schemeClr val="bg1"/>
                          </a:solidFill>
                          <a:effectLst/>
                        </a:rPr>
                        <a:t>Pediatrik AKT skoru, </a:t>
                      </a:r>
                      <a:r>
                        <a:rPr lang="tr-TR" sz="2400" dirty="0" err="1">
                          <a:solidFill>
                            <a:schemeClr val="bg1"/>
                          </a:solidFill>
                          <a:effectLst/>
                        </a:rPr>
                        <a:t>median</a:t>
                      </a:r>
                      <a:r>
                        <a:rPr lang="tr-TR" sz="2400" dirty="0">
                          <a:solidFill>
                            <a:schemeClr val="bg1"/>
                          </a:solidFill>
                          <a:effectLst/>
                        </a:rPr>
                        <a:t>(IQR)</a:t>
                      </a:r>
                      <a:endParaRPr lang="tr-TR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20(6)</a:t>
                      </a:r>
                      <a:endParaRPr lang="tr-T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237" marR="2523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0852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91164238"/>
              </p:ext>
            </p:extLst>
          </p:nvPr>
        </p:nvGraphicFramePr>
        <p:xfrm>
          <a:off x="285097" y="665861"/>
          <a:ext cx="8423563" cy="55099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8145"/>
                <a:gridCol w="1219200"/>
                <a:gridCol w="1560946"/>
                <a:gridCol w="1320800"/>
                <a:gridCol w="1034472"/>
              </a:tblGrid>
              <a:tr h="1270857">
                <a:tc gridSpan="5"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</a:rPr>
                        <a:t>Hastaların </a:t>
                      </a:r>
                      <a:r>
                        <a:rPr lang="tr-TR" sz="1800" dirty="0">
                          <a:effectLst/>
                        </a:rPr>
                        <a:t>klinik ve </a:t>
                      </a:r>
                      <a:r>
                        <a:rPr lang="tr-TR" sz="1800" dirty="0" smtClean="0">
                          <a:effectLst/>
                        </a:rPr>
                        <a:t>laboratuvar </a:t>
                      </a:r>
                      <a:r>
                        <a:rPr lang="tr-TR" sz="1800" dirty="0">
                          <a:effectLst/>
                        </a:rPr>
                        <a:t>bulgularının astım kontrol durumlarına 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</a:p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</a:rPr>
                        <a:t>göre </a:t>
                      </a:r>
                      <a:r>
                        <a:rPr lang="tr-TR" sz="1800" dirty="0">
                          <a:effectLst/>
                        </a:rPr>
                        <a:t>karşılaştırılması</a:t>
                      </a:r>
                      <a:endParaRPr lang="tr-TR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NewRomanPSMT"/>
                      </a:endParaRPr>
                    </a:p>
                  </a:txBody>
                  <a:tcPr marL="35349" marR="35349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9077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Özellik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Kontrollü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N=51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Kısmi Kontrollü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N=58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Kontrolsüz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N=51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P değeri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 anchor="ctr"/>
                </a:tc>
              </a:tr>
              <a:tr h="4758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Cinsiyet (Erkek), n(%)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27(52.9)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28(48.3)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21(41.2)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0.487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</a:tr>
              <a:tr h="447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Yaş, yıl, </a:t>
                      </a:r>
                      <a:r>
                        <a:rPr lang="tr-TR" sz="1800" dirty="0" err="1">
                          <a:effectLst/>
                        </a:rPr>
                        <a:t>ort±SS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10.1±4.0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11.3±3.6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10.4±3.4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0.176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</a:tr>
              <a:tr h="589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Pediatrik AKT skoru, </a:t>
                      </a:r>
                      <a:r>
                        <a:rPr lang="tr-TR" sz="1800" dirty="0" err="1">
                          <a:effectLst/>
                        </a:rPr>
                        <a:t>median</a:t>
                      </a:r>
                      <a:r>
                        <a:rPr lang="tr-TR" sz="1800" dirty="0">
                          <a:effectLst/>
                        </a:rPr>
                        <a:t>(IQR)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24(2)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20(3)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16(6)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chemeClr val="tx1"/>
                          </a:solidFill>
                          <a:effectLst/>
                        </a:rPr>
                        <a:t>&lt;0.001</a:t>
                      </a:r>
                      <a:endParaRPr lang="tr-TR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</a:tr>
              <a:tr h="447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Ekshale</a:t>
                      </a:r>
                      <a:r>
                        <a:rPr lang="tr-TR" sz="1800" dirty="0">
                          <a:effectLst/>
                        </a:rPr>
                        <a:t> NO, </a:t>
                      </a:r>
                      <a:r>
                        <a:rPr lang="tr-TR" sz="1800" dirty="0" err="1">
                          <a:effectLst/>
                        </a:rPr>
                        <a:t>median</a:t>
                      </a:r>
                      <a:r>
                        <a:rPr lang="tr-TR" sz="1800" dirty="0">
                          <a:effectLst/>
                        </a:rPr>
                        <a:t>(IQR)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9.5(26)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36(52)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37.5(46)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</a:rPr>
                        <a:t>&lt;0.001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</a:tr>
              <a:tr h="4758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Periostin</a:t>
                      </a:r>
                      <a:r>
                        <a:rPr lang="tr-TR" sz="1800" dirty="0">
                          <a:effectLst/>
                        </a:rPr>
                        <a:t>, </a:t>
                      </a:r>
                      <a:r>
                        <a:rPr lang="tr-TR" sz="1800" dirty="0" err="1">
                          <a:effectLst/>
                        </a:rPr>
                        <a:t>median</a:t>
                      </a:r>
                      <a:r>
                        <a:rPr lang="tr-TR" sz="1800" dirty="0">
                          <a:effectLst/>
                        </a:rPr>
                        <a:t>(IQR)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62.9(20.5)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70.6(40.7)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73.5(29.7)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effectLst/>
                        </a:rPr>
                        <a:t>0.003</a:t>
                      </a:r>
                      <a:endParaRPr lang="tr-TR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</a:tr>
              <a:tr h="447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Triptaz, median(IQR)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5.0(2.2)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5.2(2.1)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4.6(2.4)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0.533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</a:tr>
              <a:tr h="447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Lökotrien E4, median(IQR)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83.3(4.0)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83.3(2.8)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84.0(3.8)</a:t>
                      </a:r>
                      <a:endParaRPr lang="tr-TR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0.804</a:t>
                      </a:r>
                      <a:endParaRPr lang="tr-T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349" marR="3534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1744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08922707"/>
              </p:ext>
            </p:extLst>
          </p:nvPr>
        </p:nvGraphicFramePr>
        <p:xfrm>
          <a:off x="597159" y="346366"/>
          <a:ext cx="7959011" cy="62291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2603"/>
                <a:gridCol w="1648654"/>
                <a:gridCol w="1548216"/>
                <a:gridCol w="1199538"/>
              </a:tblGrid>
              <a:tr h="1295382">
                <a:tc gridSpan="4"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Hastaların </a:t>
                      </a:r>
                      <a:r>
                        <a:rPr lang="tr-TR" sz="2000" dirty="0">
                          <a:effectLst/>
                        </a:rPr>
                        <a:t>GINA’ya göre iki gruba ayrılması sonrası klinik ve </a:t>
                      </a:r>
                      <a:endParaRPr lang="tr-TR" sz="2000" dirty="0" smtClean="0">
                        <a:effectLst/>
                      </a:endParaRPr>
                    </a:p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effectLst/>
                        </a:rPr>
                        <a:t>laboratuvar</a:t>
                      </a:r>
                      <a:r>
                        <a:rPr lang="tr-TR" sz="2000" dirty="0" smtClean="0">
                          <a:effectLst/>
                        </a:rPr>
                        <a:t> </a:t>
                      </a:r>
                      <a:r>
                        <a:rPr lang="tr-TR" sz="2000" dirty="0">
                          <a:effectLst/>
                        </a:rPr>
                        <a:t>bulgularının karşılaştırılması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NewRomanPSMT"/>
                      </a:endParaRPr>
                    </a:p>
                  </a:txBody>
                  <a:tcPr marL="35486" marR="35486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9123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Özellik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Kontrollü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    N=51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Kontrolsüz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    N=109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P değeri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 anchor="ctr"/>
                </a:tc>
              </a:tr>
              <a:tr h="468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Cinsiyet (Erkek), n(%)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27(52.9)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49(45.0)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0.346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</a:tr>
              <a:tr h="468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Yaş, yıl, </a:t>
                      </a:r>
                      <a:r>
                        <a:rPr lang="tr-TR" sz="2000" dirty="0" err="1">
                          <a:effectLst/>
                        </a:rPr>
                        <a:t>ort±SS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10.1±4.0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10.9±3.5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0.393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</a:tr>
              <a:tr h="593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Pediatrik AKT skoru, </a:t>
                      </a:r>
                      <a:r>
                        <a:rPr lang="tr-TR" sz="2000" dirty="0" err="1">
                          <a:effectLst/>
                        </a:rPr>
                        <a:t>median</a:t>
                      </a:r>
                      <a:r>
                        <a:rPr lang="tr-TR" sz="2000" dirty="0">
                          <a:effectLst/>
                        </a:rPr>
                        <a:t>(IQR)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24(2)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18(6)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&lt;0.001</a:t>
                      </a:r>
                      <a:endParaRPr lang="tr-T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</a:tr>
              <a:tr h="468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Eksale NO, median(IQR)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9.5(26)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36.5(45)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&lt;0.001</a:t>
                      </a:r>
                      <a:endParaRPr lang="tr-T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</a:tr>
              <a:tr h="468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Periostin</a:t>
                      </a:r>
                      <a:r>
                        <a:rPr lang="tr-TR" sz="2000" dirty="0">
                          <a:effectLst/>
                        </a:rPr>
                        <a:t>, </a:t>
                      </a:r>
                      <a:r>
                        <a:rPr lang="tr-TR" sz="2000" dirty="0" err="1">
                          <a:effectLst/>
                        </a:rPr>
                        <a:t>median</a:t>
                      </a:r>
                      <a:r>
                        <a:rPr lang="tr-TR" sz="2000" dirty="0">
                          <a:effectLst/>
                        </a:rPr>
                        <a:t>(IQR)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62.9(20.5)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72.0(33.8)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0.001</a:t>
                      </a:r>
                      <a:endParaRPr lang="tr-T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</a:tr>
              <a:tr h="468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Triptaz, median(IQR)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5.0(2.2)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5.0(2.3)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0.806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</a:tr>
              <a:tr h="468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Lökotrien</a:t>
                      </a:r>
                      <a:r>
                        <a:rPr lang="tr-TR" sz="2000" dirty="0">
                          <a:effectLst/>
                        </a:rPr>
                        <a:t> E4, </a:t>
                      </a:r>
                      <a:r>
                        <a:rPr lang="tr-TR" sz="2000" dirty="0" err="1">
                          <a:effectLst/>
                        </a:rPr>
                        <a:t>median</a:t>
                      </a:r>
                      <a:r>
                        <a:rPr lang="tr-TR" sz="2000" dirty="0">
                          <a:effectLst/>
                        </a:rPr>
                        <a:t>(IQR)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83.3(4.0)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82.3(3.3)</a:t>
                      </a:r>
                      <a:endParaRPr lang="tr-T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0.662</a:t>
                      </a:r>
                      <a:endParaRPr lang="tr-T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</a:tr>
              <a:tr h="601544"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400" dirty="0" err="1" smtClean="0">
                          <a:effectLst/>
                        </a:rPr>
                        <a:t>Ekshale</a:t>
                      </a:r>
                      <a:r>
                        <a:rPr lang="tr-TR" sz="1400" dirty="0" smtClean="0">
                          <a:effectLst/>
                        </a:rPr>
                        <a:t> </a:t>
                      </a:r>
                      <a:r>
                        <a:rPr lang="tr-TR" sz="1400" dirty="0" err="1">
                          <a:effectLst/>
                        </a:rPr>
                        <a:t>NO:Eksale</a:t>
                      </a:r>
                      <a:r>
                        <a:rPr lang="tr-TR" sz="1400" dirty="0">
                          <a:effectLst/>
                        </a:rPr>
                        <a:t> nitrik oksit; </a:t>
                      </a:r>
                      <a:r>
                        <a:rPr lang="tr-TR" sz="1400" dirty="0" err="1">
                          <a:effectLst/>
                        </a:rPr>
                        <a:t>GINA:”Global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r>
                        <a:rPr lang="tr-TR" sz="1400" dirty="0" err="1">
                          <a:effectLst/>
                        </a:rPr>
                        <a:t>Initiative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r>
                        <a:rPr lang="tr-TR" sz="1400" dirty="0" err="1">
                          <a:effectLst/>
                        </a:rPr>
                        <a:t>for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r>
                        <a:rPr lang="tr-TR" sz="1400" dirty="0" err="1">
                          <a:effectLst/>
                        </a:rPr>
                        <a:t>Asthma</a:t>
                      </a:r>
                      <a:r>
                        <a:rPr lang="tr-TR" sz="1400" dirty="0">
                          <a:effectLst/>
                        </a:rPr>
                        <a:t>”; </a:t>
                      </a:r>
                      <a:r>
                        <a:rPr lang="tr-TR" sz="1400" dirty="0" smtClean="0">
                          <a:effectLst/>
                        </a:rPr>
                        <a:t>IQR</a:t>
                      </a:r>
                      <a:r>
                        <a:rPr lang="tr-TR" sz="1400" dirty="0">
                          <a:effectLst/>
                        </a:rPr>
                        <a:t>: Çeyrekler arası aralık; 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86" marR="35486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5215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/>
          <p:nvPr/>
        </p:nvPicPr>
        <p:blipFill>
          <a:blip r:embed="rId3"/>
          <a:srcRect l="755" t="5556"/>
          <a:stretch>
            <a:fillRect/>
          </a:stretch>
        </p:blipFill>
        <p:spPr bwMode="auto">
          <a:xfrm>
            <a:off x="1254294" y="158244"/>
            <a:ext cx="6021207" cy="580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etin kutusu 4"/>
          <p:cNvSpPr txBox="1"/>
          <p:nvPr/>
        </p:nvSpPr>
        <p:spPr>
          <a:xfrm>
            <a:off x="2100274" y="5827487"/>
            <a:ext cx="6315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Astım </a:t>
            </a:r>
            <a:r>
              <a:rPr lang="tr-TR" dirty="0"/>
              <a:t>kontrolünü öngörmede </a:t>
            </a:r>
            <a:r>
              <a:rPr lang="tr-TR" b="1" dirty="0"/>
              <a:t>pAKT-GINA ROC </a:t>
            </a:r>
            <a:r>
              <a:rPr lang="tr-TR" dirty="0"/>
              <a:t>eğrisi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2418432" y="6162917"/>
            <a:ext cx="5046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/>
              <a:t>(</a:t>
            </a:r>
            <a:r>
              <a:rPr lang="tr-TR" sz="2000" dirty="0"/>
              <a:t>AUC:0.914, %95GA:0.86-0.97, p&lt;0.001)</a:t>
            </a:r>
          </a:p>
        </p:txBody>
      </p:sp>
    </p:spTree>
    <p:extLst>
      <p:ext uri="{BB962C8B-B14F-4D97-AF65-F5344CB8AC3E}">
        <p14:creationId xmlns="" xmlns:p14="http://schemas.microsoft.com/office/powerpoint/2010/main" val="423864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50163590"/>
              </p:ext>
            </p:extLst>
          </p:nvPr>
        </p:nvGraphicFramePr>
        <p:xfrm>
          <a:off x="902626" y="840320"/>
          <a:ext cx="7308312" cy="48267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0890"/>
                <a:gridCol w="1395383"/>
                <a:gridCol w="1154862"/>
                <a:gridCol w="1119059"/>
                <a:gridCol w="1119059"/>
                <a:gridCol w="1119059"/>
              </a:tblGrid>
              <a:tr h="830105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Pediatrik </a:t>
                      </a:r>
                      <a:r>
                        <a:rPr lang="tr-TR" sz="1600" dirty="0">
                          <a:effectLst/>
                        </a:rPr>
                        <a:t>AKT </a:t>
                      </a:r>
                      <a:r>
                        <a:rPr lang="tr-TR" sz="1600" dirty="0" err="1">
                          <a:effectLst/>
                        </a:rPr>
                        <a:t>cut</a:t>
                      </a:r>
                      <a:r>
                        <a:rPr lang="tr-TR" sz="1600" dirty="0">
                          <a:effectLst/>
                        </a:rPr>
                        <a:t>-</a:t>
                      </a:r>
                      <a:r>
                        <a:rPr lang="tr-TR" sz="1600" dirty="0" err="1">
                          <a:effectLst/>
                        </a:rPr>
                        <a:t>off</a:t>
                      </a:r>
                      <a:r>
                        <a:rPr lang="tr-TR" sz="1600" dirty="0">
                          <a:effectLst/>
                        </a:rPr>
                        <a:t> değerleri için </a:t>
                      </a:r>
                      <a:r>
                        <a:rPr lang="tr-TR" sz="1600" dirty="0" err="1">
                          <a:effectLst/>
                        </a:rPr>
                        <a:t>sensitivite</a:t>
                      </a:r>
                      <a:r>
                        <a:rPr lang="tr-TR" sz="1600" dirty="0">
                          <a:effectLst/>
                        </a:rPr>
                        <a:t>-</a:t>
                      </a:r>
                      <a:r>
                        <a:rPr lang="tr-TR" sz="1600" dirty="0" err="1">
                          <a:effectLst/>
                        </a:rPr>
                        <a:t>spesifisite</a:t>
                      </a:r>
                      <a:r>
                        <a:rPr lang="tr-TR" sz="1600" dirty="0">
                          <a:effectLst/>
                        </a:rPr>
                        <a:t> değerleri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384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 pAKT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Cut-off değerleri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effectLst/>
                        </a:rPr>
                        <a:t>Sensitivite</a:t>
                      </a:r>
                      <a:r>
                        <a:rPr lang="tr-TR" sz="1600" dirty="0">
                          <a:effectLst/>
                        </a:rPr>
                        <a:t> (%)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Spesifisite (%)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PPD (%)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NPD (%)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Kappa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5224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18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55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94.1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95.2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49.5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0.396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5224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19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61.5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92.2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94.4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52.8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0.448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5224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20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70.6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90.2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93.9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59.0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0.533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5224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21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84.4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90.2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94.8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73.0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0.702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5224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22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89.0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82.4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91.5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77.8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0.702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7695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66768927"/>
              </p:ext>
            </p:extLst>
          </p:nvPr>
        </p:nvGraphicFramePr>
        <p:xfrm>
          <a:off x="1084226" y="803564"/>
          <a:ext cx="7173083" cy="5560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9812"/>
                <a:gridCol w="2540830"/>
                <a:gridCol w="1270415"/>
                <a:gridCol w="1232026"/>
              </a:tblGrid>
              <a:tr h="940029">
                <a:tc gridSpan="4"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GINA </a:t>
                      </a:r>
                      <a:r>
                        <a:rPr lang="tr-TR" sz="1600" dirty="0">
                          <a:effectLst/>
                        </a:rPr>
                        <a:t>ve AKT 20 ve 21 </a:t>
                      </a:r>
                      <a:r>
                        <a:rPr lang="tr-TR" sz="1600" dirty="0" err="1">
                          <a:effectLst/>
                        </a:rPr>
                        <a:t>cut</a:t>
                      </a:r>
                      <a:r>
                        <a:rPr lang="tr-TR" sz="1600" dirty="0">
                          <a:effectLst/>
                        </a:rPr>
                        <a:t>-</a:t>
                      </a:r>
                      <a:r>
                        <a:rPr lang="tr-TR" sz="1600" dirty="0" err="1">
                          <a:effectLst/>
                        </a:rPr>
                        <a:t>off</a:t>
                      </a:r>
                      <a:r>
                        <a:rPr lang="tr-TR" sz="1600" dirty="0">
                          <a:effectLst/>
                        </a:rPr>
                        <a:t> değerlerine AKT ve GINA arasındaki uyumun </a:t>
                      </a:r>
                      <a:endParaRPr lang="tr-TR" sz="1600" dirty="0" smtClean="0">
                        <a:effectLst/>
                      </a:endParaRPr>
                    </a:p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değerlendirilmesi</a:t>
                      </a:r>
                      <a:endParaRPr lang="tr-T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NewRomanPSMT"/>
                      </a:endParaRPr>
                    </a:p>
                  </a:txBody>
                  <a:tcPr marL="50631" marR="5063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514895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GINA kontrol durumu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AKT (cut-off 20)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Uyumsuzluk (Toplam)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</a:tr>
              <a:tr h="80912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Kontrollü (n=78)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Kontrolsüz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(n=82)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413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Kontrollü (n=51)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46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%23.1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3310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Kontrolsüz(n=109)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32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77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65474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 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6547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GINA kontrol durumu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AKT (</a:t>
                      </a:r>
                      <a:r>
                        <a:rPr lang="tr-TR" sz="1600" dirty="0" err="1">
                          <a:effectLst/>
                        </a:rPr>
                        <a:t>cut-off</a:t>
                      </a:r>
                      <a:r>
                        <a:rPr lang="tr-TR" sz="1600" dirty="0">
                          <a:effectLst/>
                        </a:rPr>
                        <a:t> 21)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Uyumsuzluk (Toplam)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</a:tr>
              <a:tr h="66200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Kontrollü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(n=63)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Kontrolsüz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(n=97)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654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Kontrollü (n=51)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46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5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%13.8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4654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Kontrolsüz(n=109)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17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92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Aşağı Ok 1"/>
          <p:cNvSpPr/>
          <p:nvPr/>
        </p:nvSpPr>
        <p:spPr>
          <a:xfrm>
            <a:off x="7970981" y="5523346"/>
            <a:ext cx="184728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Yukarı Ok 2"/>
          <p:cNvSpPr/>
          <p:nvPr/>
        </p:nvSpPr>
        <p:spPr>
          <a:xfrm>
            <a:off x="7970981" y="3223491"/>
            <a:ext cx="147782" cy="3602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80436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/>
          <p:nvPr/>
        </p:nvPicPr>
        <p:blipFill>
          <a:blip r:embed="rId2"/>
          <a:srcRect l="13115" t="4655" r="8604" b="17986"/>
          <a:stretch>
            <a:fillRect/>
          </a:stretch>
        </p:blipFill>
        <p:spPr bwMode="auto">
          <a:xfrm>
            <a:off x="70176" y="221674"/>
            <a:ext cx="5032447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etin kutusu 4"/>
          <p:cNvSpPr txBox="1"/>
          <p:nvPr/>
        </p:nvSpPr>
        <p:spPr>
          <a:xfrm>
            <a:off x="2720795" y="5920509"/>
            <a:ext cx="3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102161" y="5643510"/>
            <a:ext cx="5772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Astım </a:t>
            </a:r>
            <a:r>
              <a:rPr lang="tr-TR" dirty="0"/>
              <a:t>kontrolünü öngörmede </a:t>
            </a:r>
            <a:r>
              <a:rPr lang="tr-TR" dirty="0" err="1" smtClean="0"/>
              <a:t>Ekshale</a:t>
            </a:r>
            <a:r>
              <a:rPr lang="tr-TR" dirty="0" smtClean="0"/>
              <a:t> </a:t>
            </a:r>
            <a:r>
              <a:rPr lang="tr-TR" dirty="0"/>
              <a:t>NO-GINA ROC </a:t>
            </a:r>
            <a:r>
              <a:rPr lang="tr-TR" dirty="0" smtClean="0"/>
              <a:t>eğrisi</a:t>
            </a:r>
            <a:endParaRPr lang="tr-TR" dirty="0"/>
          </a:p>
          <a:p>
            <a:endParaRPr lang="tr-TR" dirty="0"/>
          </a:p>
        </p:txBody>
      </p:sp>
      <p:sp>
        <p:nvSpPr>
          <p:cNvPr id="2" name="Metin kutusu 1"/>
          <p:cNvSpPr txBox="1"/>
          <p:nvPr/>
        </p:nvSpPr>
        <p:spPr>
          <a:xfrm>
            <a:off x="4973934" y="424873"/>
            <a:ext cx="36528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ROC </a:t>
            </a:r>
            <a:r>
              <a:rPr lang="tr-TR" sz="2400" dirty="0" smtClean="0"/>
              <a:t>analizinde </a:t>
            </a:r>
            <a:r>
              <a:rPr lang="tr-TR" sz="2400" dirty="0" err="1" smtClean="0"/>
              <a:t>Ekshale</a:t>
            </a:r>
            <a:r>
              <a:rPr lang="tr-TR" sz="2400" dirty="0" smtClean="0"/>
              <a:t> </a:t>
            </a:r>
            <a:r>
              <a:rPr lang="tr-TR" sz="2400" dirty="0"/>
              <a:t>NO değerlerinin astım kontrolsüzlüğünü öngörmede tanısal değeri olduğu görülmüştür (AUC:755, %95GA:0.67-0.84, p&lt;0.001)</a:t>
            </a:r>
          </a:p>
        </p:txBody>
      </p:sp>
    </p:spTree>
    <p:extLst>
      <p:ext uri="{BB962C8B-B14F-4D97-AF65-F5344CB8AC3E}">
        <p14:creationId xmlns="" xmlns:p14="http://schemas.microsoft.com/office/powerpoint/2010/main" val="291386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50646215"/>
              </p:ext>
            </p:extLst>
          </p:nvPr>
        </p:nvGraphicFramePr>
        <p:xfrm>
          <a:off x="1118322" y="1225158"/>
          <a:ext cx="6757663" cy="44516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5088"/>
                <a:gridCol w="1509243"/>
                <a:gridCol w="1173076"/>
                <a:gridCol w="896966"/>
                <a:gridCol w="904765"/>
                <a:gridCol w="898525"/>
              </a:tblGrid>
              <a:tr h="837919">
                <a:tc gridSpan="6"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NO </a:t>
                      </a:r>
                      <a:r>
                        <a:rPr lang="tr-TR" sz="1600" dirty="0" err="1">
                          <a:effectLst/>
                        </a:rPr>
                        <a:t>cut</a:t>
                      </a:r>
                      <a:r>
                        <a:rPr lang="tr-TR" sz="1600" dirty="0">
                          <a:effectLst/>
                        </a:rPr>
                        <a:t>-</a:t>
                      </a:r>
                      <a:r>
                        <a:rPr lang="tr-TR" sz="1600" dirty="0" err="1">
                          <a:effectLst/>
                        </a:rPr>
                        <a:t>off</a:t>
                      </a:r>
                      <a:r>
                        <a:rPr lang="tr-TR" sz="1600" dirty="0">
                          <a:effectLst/>
                        </a:rPr>
                        <a:t> değerleri için </a:t>
                      </a:r>
                      <a:r>
                        <a:rPr lang="tr-TR" sz="1600" dirty="0" err="1">
                          <a:effectLst/>
                        </a:rPr>
                        <a:t>sensitivite</a:t>
                      </a:r>
                      <a:r>
                        <a:rPr lang="tr-TR" sz="1600" dirty="0">
                          <a:effectLst/>
                        </a:rPr>
                        <a:t>-</a:t>
                      </a:r>
                      <a:r>
                        <a:rPr lang="tr-TR" sz="1600" dirty="0" err="1">
                          <a:effectLst/>
                        </a:rPr>
                        <a:t>spesifisite</a:t>
                      </a:r>
                      <a:r>
                        <a:rPr lang="tr-TR" sz="1600" dirty="0">
                          <a:effectLst/>
                        </a:rPr>
                        <a:t> değerleri</a:t>
                      </a:r>
                      <a:endParaRPr lang="tr-T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NewRomanPSMT"/>
                      </a:endParaRPr>
                    </a:p>
                  </a:txBody>
                  <a:tcPr marL="50631" marR="50631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9413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Cut-off değerleri (ppm)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effectLst/>
                        </a:rPr>
                        <a:t>Sensitivite</a:t>
                      </a:r>
                      <a:endParaRPr lang="tr-TR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(%)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Spesifisite (%)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PPD (%)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NPD (%)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Kappa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572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17.5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73.4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68.6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83.3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54.7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0.394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6998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20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69.7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70.6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83.5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52.2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0.369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6998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22.5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69.7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72.5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84.4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52.9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0.385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6998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25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67.9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74.5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85.1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52.1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0.380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1905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/>
          <p:nvPr/>
        </p:nvPicPr>
        <p:blipFill>
          <a:blip r:embed="rId2"/>
          <a:srcRect l="8977" t="5664" r="6532"/>
          <a:stretch>
            <a:fillRect/>
          </a:stretch>
        </p:blipFill>
        <p:spPr bwMode="auto">
          <a:xfrm>
            <a:off x="224415" y="424873"/>
            <a:ext cx="4275535" cy="508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etin kutusu 4"/>
          <p:cNvSpPr txBox="1"/>
          <p:nvPr/>
        </p:nvSpPr>
        <p:spPr>
          <a:xfrm>
            <a:off x="112279" y="5578764"/>
            <a:ext cx="5383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 </a:t>
            </a:r>
          </a:p>
          <a:p>
            <a:r>
              <a:rPr lang="tr-TR" dirty="0" smtClean="0"/>
              <a:t>Astım </a:t>
            </a:r>
            <a:r>
              <a:rPr lang="tr-TR" dirty="0"/>
              <a:t>kontrolünü öngörmede </a:t>
            </a:r>
            <a:r>
              <a:rPr lang="tr-TR" dirty="0" err="1"/>
              <a:t>Periostin</a:t>
            </a:r>
            <a:r>
              <a:rPr lang="tr-TR" dirty="0"/>
              <a:t>-GINA ROC </a:t>
            </a:r>
            <a:r>
              <a:rPr lang="tr-TR" dirty="0" smtClean="0"/>
              <a:t>eğrisi</a:t>
            </a:r>
            <a:endParaRPr lang="tr-TR" dirty="0"/>
          </a:p>
        </p:txBody>
      </p:sp>
      <p:sp>
        <p:nvSpPr>
          <p:cNvPr id="2" name="Metin kutusu 1"/>
          <p:cNvSpPr txBox="1"/>
          <p:nvPr/>
        </p:nvSpPr>
        <p:spPr>
          <a:xfrm>
            <a:off x="4471516" y="631022"/>
            <a:ext cx="43006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ROC analizinde serum </a:t>
            </a:r>
            <a:r>
              <a:rPr lang="tr-TR" sz="2400" dirty="0" err="1"/>
              <a:t>periostin</a:t>
            </a:r>
            <a:r>
              <a:rPr lang="tr-TR" sz="2400" dirty="0"/>
              <a:t> değerlerinin astım kontrolsüzlüğünde öngörmede tanısal değeri olduğu görülmüştür (AUC:669, %95GA:0.59-0.75, p=0.001)</a:t>
            </a:r>
          </a:p>
        </p:txBody>
      </p:sp>
    </p:spTree>
    <p:extLst>
      <p:ext uri="{BB962C8B-B14F-4D97-AF65-F5344CB8AC3E}">
        <p14:creationId xmlns="" xmlns:p14="http://schemas.microsoft.com/office/powerpoint/2010/main" val="79743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8266821"/>
              </p:ext>
            </p:extLst>
          </p:nvPr>
        </p:nvGraphicFramePr>
        <p:xfrm>
          <a:off x="1329712" y="406400"/>
          <a:ext cx="6314425" cy="54726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7154"/>
                <a:gridCol w="1275149"/>
                <a:gridCol w="1267761"/>
                <a:gridCol w="907232"/>
                <a:gridCol w="950821"/>
                <a:gridCol w="836308"/>
              </a:tblGrid>
              <a:tr h="713584">
                <a:tc gridSpan="6"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effectLst/>
                        </a:rPr>
                        <a:t>Periostin</a:t>
                      </a:r>
                      <a:r>
                        <a:rPr lang="tr-TR" sz="1600" dirty="0" smtClean="0">
                          <a:effectLst/>
                        </a:rPr>
                        <a:t> </a:t>
                      </a:r>
                      <a:r>
                        <a:rPr lang="tr-TR" sz="1600" dirty="0" err="1">
                          <a:effectLst/>
                        </a:rPr>
                        <a:t>cut</a:t>
                      </a:r>
                      <a:r>
                        <a:rPr lang="tr-TR" sz="1600" dirty="0">
                          <a:effectLst/>
                        </a:rPr>
                        <a:t>-</a:t>
                      </a:r>
                      <a:r>
                        <a:rPr lang="tr-TR" sz="1600" dirty="0" err="1">
                          <a:effectLst/>
                        </a:rPr>
                        <a:t>off</a:t>
                      </a:r>
                      <a:r>
                        <a:rPr lang="tr-TR" sz="1600" dirty="0">
                          <a:effectLst/>
                        </a:rPr>
                        <a:t> değerleri için </a:t>
                      </a:r>
                      <a:r>
                        <a:rPr lang="tr-TR" sz="1600" dirty="0" err="1">
                          <a:effectLst/>
                        </a:rPr>
                        <a:t>sensitivite</a:t>
                      </a:r>
                      <a:r>
                        <a:rPr lang="tr-TR" sz="1600" dirty="0">
                          <a:effectLst/>
                        </a:rPr>
                        <a:t>-</a:t>
                      </a:r>
                      <a:r>
                        <a:rPr lang="tr-TR" sz="1600" dirty="0" err="1">
                          <a:effectLst/>
                        </a:rPr>
                        <a:t>spesifisite</a:t>
                      </a:r>
                      <a:r>
                        <a:rPr lang="tr-TR" sz="1600" dirty="0">
                          <a:effectLst/>
                        </a:rPr>
                        <a:t> değerleri</a:t>
                      </a:r>
                      <a:endParaRPr lang="tr-TR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NewRomanPSMT"/>
                      </a:endParaRPr>
                    </a:p>
                  </a:txBody>
                  <a:tcPr marL="50631" marR="50631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980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Periostin (ng/ml)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effectLst/>
                        </a:rPr>
                        <a:t>Sensitivite</a:t>
                      </a:r>
                      <a:r>
                        <a:rPr lang="tr-TR" sz="1600" dirty="0">
                          <a:effectLst/>
                        </a:rPr>
                        <a:t> (%)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effectLst/>
                        </a:rPr>
                        <a:t>Spesifisite</a:t>
                      </a:r>
                      <a:r>
                        <a:rPr lang="tr-TR" sz="1600" dirty="0">
                          <a:effectLst/>
                        </a:rPr>
                        <a:t> (%)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PPD (%)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NPD (%)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Kappa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6233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60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74.3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43.1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73.6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44.0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0.175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6233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65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63.3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56.9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75.8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42.0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0.184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6233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70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53.2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74.5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81.7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42.7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0.231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6233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75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</a:rPr>
                        <a:t>49.5</a:t>
                      </a:r>
                      <a:endParaRPr lang="tr-TR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</a:rPr>
                        <a:t>84.3</a:t>
                      </a:r>
                      <a:endParaRPr lang="tr-TR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</a:rPr>
                        <a:t>97.1</a:t>
                      </a:r>
                      <a:endParaRPr lang="tr-TR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43.9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0.272</a:t>
                      </a:r>
                      <a:endParaRPr lang="tr-TR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6233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80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41.3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92.2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91.8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42.3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0.255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  <a:tr h="6622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85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35.8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92.2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90.7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40.2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0.208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631" marR="5063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5484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8828" y="1386673"/>
            <a:ext cx="7763470" cy="479029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</a:pPr>
            <a:r>
              <a:rPr lang="tr-TR" dirty="0" err="1"/>
              <a:t>Subklinik</a:t>
            </a:r>
            <a:r>
              <a:rPr lang="tr-TR" dirty="0"/>
              <a:t> </a:t>
            </a:r>
            <a:r>
              <a:rPr lang="tr-TR" dirty="0" err="1"/>
              <a:t>inflamasyon</a:t>
            </a:r>
            <a:r>
              <a:rPr lang="tr-TR" dirty="0"/>
              <a:t> varlığını değerlendirmek amacı ile GINA ve </a:t>
            </a:r>
            <a:r>
              <a:rPr lang="tr-TR" dirty="0" err="1"/>
              <a:t>AKT’ye</a:t>
            </a:r>
            <a:r>
              <a:rPr lang="tr-TR" dirty="0"/>
              <a:t> göre kontrollü olan hastaların ne kadarında serum </a:t>
            </a:r>
            <a:r>
              <a:rPr lang="tr-TR" dirty="0" err="1"/>
              <a:t>periostin</a:t>
            </a:r>
            <a:r>
              <a:rPr lang="tr-TR" dirty="0"/>
              <a:t> ve NO düzeyinin yüksek olduğunu </a:t>
            </a:r>
            <a:r>
              <a:rPr lang="tr-TR" dirty="0" smtClean="0"/>
              <a:t>değerlendirdiğimizde; 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</a:pPr>
            <a:r>
              <a:rPr lang="tr-TR" dirty="0" smtClean="0"/>
              <a:t>Hem GINA hem de </a:t>
            </a:r>
            <a:r>
              <a:rPr lang="tr-TR" dirty="0" err="1" smtClean="0"/>
              <a:t>AKT’ye</a:t>
            </a:r>
            <a:r>
              <a:rPr lang="tr-TR" dirty="0" smtClean="0"/>
              <a:t> göre kontrollü </a:t>
            </a:r>
            <a:r>
              <a:rPr lang="tr-TR" dirty="0"/>
              <a:t>olan 46 hastanın %8.7’inde NO ve </a:t>
            </a:r>
            <a:r>
              <a:rPr lang="tr-TR" dirty="0" err="1"/>
              <a:t>periostin</a:t>
            </a:r>
            <a:r>
              <a:rPr lang="tr-TR" dirty="0"/>
              <a:t> düzeyi </a:t>
            </a:r>
            <a:r>
              <a:rPr lang="tr-TR" dirty="0" err="1"/>
              <a:t>cut</a:t>
            </a:r>
            <a:r>
              <a:rPr lang="tr-TR" dirty="0"/>
              <a:t>-</a:t>
            </a:r>
            <a:r>
              <a:rPr lang="tr-TR" dirty="0" err="1"/>
              <a:t>off</a:t>
            </a:r>
            <a:r>
              <a:rPr lang="tr-TR" dirty="0"/>
              <a:t> değerinden yüksek </a:t>
            </a:r>
            <a:r>
              <a:rPr lang="tr-TR" dirty="0" smtClean="0"/>
              <a:t>iken;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</a:pPr>
            <a:r>
              <a:rPr lang="tr-TR" dirty="0" smtClean="0"/>
              <a:t>Her iki yönteme göre kontrolsüz olan </a:t>
            </a:r>
            <a:r>
              <a:rPr lang="tr-TR" dirty="0"/>
              <a:t>92 hastanın %25’inde NO ve </a:t>
            </a:r>
            <a:r>
              <a:rPr lang="tr-TR" dirty="0" err="1"/>
              <a:t>periostin</a:t>
            </a:r>
            <a:r>
              <a:rPr lang="tr-TR" dirty="0"/>
              <a:t> düzeyi </a:t>
            </a:r>
            <a:r>
              <a:rPr lang="tr-TR" dirty="0" err="1"/>
              <a:t>cut</a:t>
            </a:r>
            <a:r>
              <a:rPr lang="tr-TR" dirty="0"/>
              <a:t>-</a:t>
            </a:r>
            <a:r>
              <a:rPr lang="tr-TR" dirty="0" err="1"/>
              <a:t>off</a:t>
            </a:r>
            <a:r>
              <a:rPr lang="tr-TR" dirty="0"/>
              <a:t> değerlerinin altında </a:t>
            </a:r>
            <a:r>
              <a:rPr lang="tr-TR" dirty="0" smtClean="0"/>
              <a:t>idi.</a:t>
            </a:r>
            <a:endParaRPr lang="tr-TR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tr-TR" dirty="0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618828" y="365127"/>
            <a:ext cx="7763470" cy="950490"/>
          </a:xfrm>
        </p:spPr>
        <p:txBody>
          <a:bodyPr/>
          <a:lstStyle/>
          <a:p>
            <a:pPr algn="ct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Bulgular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962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8828" y="445514"/>
            <a:ext cx="7763470" cy="900966"/>
          </a:xfrm>
        </p:spPr>
        <p:txBody>
          <a:bodyPr/>
          <a:lstStyle/>
          <a:p>
            <a:pPr algn="ct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Tartışma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8828" y="1627833"/>
            <a:ext cx="7763470" cy="454913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tr-TR" dirty="0" smtClean="0"/>
              <a:t>Astım </a:t>
            </a:r>
            <a:r>
              <a:rPr lang="tr-TR" dirty="0"/>
              <a:t>kontrol seviyelerini değerlendirmek için AKT ve </a:t>
            </a:r>
            <a:r>
              <a:rPr lang="tr-TR" dirty="0" smtClean="0"/>
              <a:t>pediatrik </a:t>
            </a:r>
            <a:r>
              <a:rPr lang="tr-TR" dirty="0" smtClean="0"/>
              <a:t>AKT </a:t>
            </a:r>
            <a:r>
              <a:rPr lang="tr-TR" dirty="0"/>
              <a:t>skorları ile GINA genel olarak birbirleri ile uyumlu görünüyor. </a:t>
            </a:r>
            <a:endParaRPr lang="tr-TR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tr-TR" dirty="0" smtClean="0"/>
              <a:t>Ancak</a:t>
            </a:r>
            <a:r>
              <a:rPr lang="tr-TR" dirty="0"/>
              <a:t>, hastalar tek tek değerlendirildiğinde, </a:t>
            </a:r>
            <a:r>
              <a:rPr lang="tr-TR" dirty="0" smtClean="0"/>
              <a:t>GINA ile AKT </a:t>
            </a:r>
            <a:r>
              <a:rPr lang="tr-TR" dirty="0"/>
              <a:t>arasında tutarsızlıklar </a:t>
            </a:r>
            <a:r>
              <a:rPr lang="tr-TR" dirty="0" smtClean="0"/>
              <a:t>vardır.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tr-TR" dirty="0" smtClean="0"/>
              <a:t>Biz çalışmamızda pediatrik </a:t>
            </a:r>
            <a:r>
              <a:rPr lang="tr-TR" dirty="0"/>
              <a:t>AKT değerlerinin literatürle uyumlu olarak astım </a:t>
            </a:r>
            <a:r>
              <a:rPr lang="tr-TR" dirty="0" smtClean="0"/>
              <a:t>kontrolsüzlüğünü </a:t>
            </a:r>
            <a:r>
              <a:rPr lang="tr-TR" dirty="0"/>
              <a:t>öngörmede tanısal değeri olduğunu gördük.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endParaRPr lang="tr-TR" dirty="0" smtClean="0"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8731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8827" y="1534222"/>
            <a:ext cx="7882077" cy="4796239"/>
          </a:xfrm>
        </p:spPr>
        <p:txBody>
          <a:bodyPr>
            <a:normAutofit fontScale="92500"/>
          </a:bodyPr>
          <a:lstStyle/>
          <a:p>
            <a:pPr algn="just">
              <a:lnSpc>
                <a:spcPct val="120000"/>
              </a:lnSpc>
            </a:pPr>
            <a:r>
              <a:rPr lang="tr-TR" dirty="0" smtClean="0"/>
              <a:t>Literatürde az sayıda </a:t>
            </a:r>
            <a:r>
              <a:rPr lang="tr-TR" dirty="0" smtClean="0"/>
              <a:t>bulunan çalışmalarda, çocuklarda </a:t>
            </a:r>
            <a:r>
              <a:rPr lang="tr-TR" dirty="0" smtClean="0"/>
              <a:t>ekshale </a:t>
            </a:r>
            <a:r>
              <a:rPr lang="tr-TR" dirty="0" smtClean="0"/>
              <a:t>NO </a:t>
            </a:r>
            <a:r>
              <a:rPr lang="tr-TR" dirty="0" smtClean="0"/>
              <a:t>ile </a:t>
            </a:r>
            <a:r>
              <a:rPr lang="tr-TR" dirty="0" smtClean="0"/>
              <a:t>GINA’ ya </a:t>
            </a:r>
            <a:r>
              <a:rPr lang="tr-TR" dirty="0" smtClean="0"/>
              <a:t>dayanan astım kontrolü arasında </a:t>
            </a:r>
            <a:r>
              <a:rPr lang="tr-TR" dirty="0" smtClean="0"/>
              <a:t>çoğunlukla anlamlı </a:t>
            </a:r>
            <a:r>
              <a:rPr lang="tr-TR" dirty="0" smtClean="0"/>
              <a:t>bir ilişki saptanmamıştır</a:t>
            </a:r>
            <a:r>
              <a:rPr lang="tr-TR" dirty="0"/>
              <a:t>. </a:t>
            </a:r>
            <a:endParaRPr lang="tr-TR" dirty="0" smtClean="0"/>
          </a:p>
          <a:p>
            <a:pPr algn="just">
              <a:lnSpc>
                <a:spcPct val="120000"/>
              </a:lnSpc>
            </a:pPr>
            <a:r>
              <a:rPr lang="tr-TR" dirty="0" smtClean="0"/>
              <a:t>Biz çalışmamızda </a:t>
            </a:r>
            <a:r>
              <a:rPr lang="tr-TR" dirty="0" smtClean="0"/>
              <a:t>ekshale </a:t>
            </a:r>
            <a:r>
              <a:rPr lang="tr-TR" dirty="0" smtClean="0"/>
              <a:t>NO </a:t>
            </a:r>
            <a:r>
              <a:rPr lang="tr-TR" dirty="0"/>
              <a:t>düzeylerini GINA’ya göre kontrolsüz grupta istatistiksel olarak anlamlı düzeyde </a:t>
            </a:r>
            <a:r>
              <a:rPr lang="tr-TR" dirty="0" smtClean="0"/>
              <a:t>yüksek </a:t>
            </a:r>
            <a:r>
              <a:rPr lang="tr-TR" dirty="0" smtClean="0"/>
              <a:t>saptadık.</a:t>
            </a:r>
            <a:endParaRPr lang="tr-TR" dirty="0" smtClean="0"/>
          </a:p>
          <a:p>
            <a:pPr algn="just">
              <a:lnSpc>
                <a:spcPct val="120000"/>
              </a:lnSpc>
            </a:pPr>
            <a:r>
              <a:rPr lang="tr-TR" dirty="0" smtClean="0"/>
              <a:t>Bu </a:t>
            </a:r>
            <a:r>
              <a:rPr lang="tr-TR" dirty="0" smtClean="0"/>
              <a:t>bulgu eNO’ in </a:t>
            </a:r>
            <a:r>
              <a:rPr lang="tr-TR" dirty="0"/>
              <a:t>astım kontrolünü değerlendirmede kullanılabilecek yardımcı bir laboratuvar parametresi olduğu </a:t>
            </a:r>
            <a:r>
              <a:rPr lang="tr-TR" dirty="0" smtClean="0"/>
              <a:t>düşüncesini </a:t>
            </a:r>
            <a:r>
              <a:rPr lang="tr-TR" dirty="0" smtClean="0"/>
              <a:t>desteklemektedir.</a:t>
            </a:r>
            <a:endParaRPr lang="tr-TR" dirty="0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669069" y="284740"/>
            <a:ext cx="7763470" cy="900966"/>
          </a:xfrm>
        </p:spPr>
        <p:txBody>
          <a:bodyPr/>
          <a:lstStyle/>
          <a:p>
            <a:pPr algn="ct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Tartışma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46497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8828" y="1446963"/>
            <a:ext cx="7763470" cy="473000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10000"/>
              </a:lnSpc>
            </a:pPr>
            <a:r>
              <a:rPr lang="tr-TR" dirty="0" smtClean="0"/>
              <a:t>Serum </a:t>
            </a:r>
            <a:r>
              <a:rPr lang="tr-TR" dirty="0" smtClean="0"/>
              <a:t>periostin düzeyinin; </a:t>
            </a:r>
            <a:r>
              <a:rPr lang="tr-TR" dirty="0" smtClean="0"/>
              <a:t>astımlı çocukluklarda yüksek olduğunu, hava yolu aşırı duyarlılığı </a:t>
            </a:r>
            <a:r>
              <a:rPr lang="tr-TR" dirty="0" smtClean="0"/>
              <a:t>ile korele </a:t>
            </a:r>
            <a:r>
              <a:rPr lang="tr-TR" dirty="0" smtClean="0"/>
              <a:t>olduğunu ve kontrolsüz astımlı </a:t>
            </a:r>
            <a:r>
              <a:rPr lang="tr-TR" dirty="0" smtClean="0"/>
              <a:t>çocuk </a:t>
            </a:r>
            <a:r>
              <a:rPr lang="tr-TR" dirty="0" smtClean="0"/>
              <a:t>ve yetişkinlerde </a:t>
            </a:r>
            <a:r>
              <a:rPr lang="tr-TR" dirty="0" smtClean="0"/>
              <a:t>çok </a:t>
            </a:r>
            <a:r>
              <a:rPr lang="tr-TR" dirty="0" smtClean="0"/>
              <a:t>yüksek olduğunu gösteren çalışmalar mevcuttur. </a:t>
            </a:r>
          </a:p>
          <a:p>
            <a:pPr algn="just">
              <a:lnSpc>
                <a:spcPct val="110000"/>
              </a:lnSpc>
            </a:pPr>
            <a:r>
              <a:rPr lang="tr-TR" dirty="0" smtClean="0"/>
              <a:t>Ancak kontrollü ve kontrolsüz astımlı çocuklarda </a:t>
            </a:r>
            <a:r>
              <a:rPr lang="tr-TR" dirty="0" err="1" smtClean="0"/>
              <a:t>periostin</a:t>
            </a:r>
            <a:r>
              <a:rPr lang="tr-TR" dirty="0" smtClean="0"/>
              <a:t> düzeylerini karşılaştıran bir çalışma henüz literatürde bulunmamaktadır. </a:t>
            </a:r>
          </a:p>
          <a:p>
            <a:pPr algn="just">
              <a:lnSpc>
                <a:spcPct val="110000"/>
              </a:lnSpc>
            </a:pPr>
            <a:r>
              <a:rPr lang="tr-TR" dirty="0"/>
              <a:t>Biz çalışmamızda serum </a:t>
            </a:r>
            <a:r>
              <a:rPr lang="tr-TR" dirty="0" err="1"/>
              <a:t>periostin</a:t>
            </a:r>
            <a:r>
              <a:rPr lang="tr-TR" dirty="0"/>
              <a:t> düzeylerini </a:t>
            </a:r>
            <a:r>
              <a:rPr lang="tr-TR" dirty="0" err="1"/>
              <a:t>GINA’ya</a:t>
            </a:r>
            <a:r>
              <a:rPr lang="tr-TR" dirty="0"/>
              <a:t> göre kontrolsüz grupta kontrollü gruba göre istatistiksel olarak anlamlı düzeyde yüksek saptadık ve bu belirtecin astım kontrolsüzlüğünde öngörmede tanısal değeri olduğu gördük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618828" y="445514"/>
            <a:ext cx="7763470" cy="900966"/>
          </a:xfrm>
        </p:spPr>
        <p:txBody>
          <a:bodyPr/>
          <a:lstStyle/>
          <a:p>
            <a:pPr algn="ct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Tartışma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21245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8828" y="1507253"/>
            <a:ext cx="7763470" cy="466971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tr-TR" dirty="0" smtClean="0"/>
              <a:t>Çalışmamızda GINA ve AKT’ nin her ikisine göre kontrollü hastaların bir kısmında (%8,7) periostin </a:t>
            </a:r>
            <a:r>
              <a:rPr lang="tr-TR" dirty="0" smtClean="0"/>
              <a:t>ve ekshale NO </a:t>
            </a:r>
            <a:r>
              <a:rPr lang="tr-TR" dirty="0" smtClean="0"/>
              <a:t>gibi iki inflamasyon belirteçlerinin  düzeylerinin birlikte yüksek olması: </a:t>
            </a:r>
          </a:p>
          <a:p>
            <a:pPr lvl="1" algn="just">
              <a:lnSpc>
                <a:spcPct val="120000"/>
              </a:lnSpc>
            </a:pPr>
            <a:r>
              <a:rPr lang="tr-TR" dirty="0" smtClean="0"/>
              <a:t>H</a:t>
            </a:r>
            <a:r>
              <a:rPr lang="tr-TR" dirty="0" smtClean="0"/>
              <a:t>astaların </a:t>
            </a:r>
            <a:r>
              <a:rPr lang="tr-TR" dirty="0"/>
              <a:t>astım semptomlarını yeterli ifade </a:t>
            </a:r>
            <a:r>
              <a:rPr lang="tr-TR" dirty="0" smtClean="0"/>
              <a:t>edemediğinden veya gizlediğinden kaynaklanıyor olabileceği </a:t>
            </a:r>
            <a:r>
              <a:rPr lang="tr-TR" dirty="0" smtClean="0"/>
              <a:t>gibi;</a:t>
            </a:r>
            <a:endParaRPr lang="tr-TR" dirty="0" smtClean="0"/>
          </a:p>
          <a:p>
            <a:pPr lvl="1" algn="just">
              <a:lnSpc>
                <a:spcPct val="120000"/>
              </a:lnSpc>
            </a:pPr>
            <a:r>
              <a:rPr lang="tr-TR" dirty="0" smtClean="0"/>
              <a:t>S</a:t>
            </a:r>
            <a:r>
              <a:rPr lang="tr-TR" dirty="0" smtClean="0"/>
              <a:t>emptomatik </a:t>
            </a:r>
            <a:r>
              <a:rPr lang="tr-TR" dirty="0" smtClean="0"/>
              <a:t>olmayan bir subklinik </a:t>
            </a:r>
            <a:r>
              <a:rPr lang="tr-TR" dirty="0" smtClean="0"/>
              <a:t>inflamasyonu da gösteriyor olabilir.</a:t>
            </a:r>
            <a:endParaRPr lang="tr-TR" dirty="0" smtClean="0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618828" y="445514"/>
            <a:ext cx="7763470" cy="900966"/>
          </a:xfrm>
        </p:spPr>
        <p:txBody>
          <a:bodyPr/>
          <a:lstStyle/>
          <a:p>
            <a:pPr algn="ct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Tartışma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80039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8828" y="1507253"/>
            <a:ext cx="7763470" cy="466971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</a:pPr>
            <a:r>
              <a:rPr lang="tr-TR" dirty="0" smtClean="0"/>
              <a:t>Bunun </a:t>
            </a:r>
            <a:r>
              <a:rPr lang="tr-TR" dirty="0"/>
              <a:t>aksine </a:t>
            </a:r>
            <a:r>
              <a:rPr lang="tr-TR" dirty="0" smtClean="0"/>
              <a:t>GINA ve AKT’ye </a:t>
            </a:r>
            <a:r>
              <a:rPr lang="tr-TR" dirty="0"/>
              <a:t>göre kontrolsüz hastaların önemli bir kısmında (%25.7) ise her iki inflamasyon </a:t>
            </a:r>
            <a:r>
              <a:rPr lang="tr-TR" dirty="0" smtClean="0"/>
              <a:t>belirtecinin </a:t>
            </a:r>
            <a:r>
              <a:rPr lang="tr-TR" dirty="0"/>
              <a:t>cut-off değerlerinin altında </a:t>
            </a:r>
            <a:r>
              <a:rPr lang="tr-TR" dirty="0" smtClean="0"/>
              <a:t>saptanması:</a:t>
            </a:r>
          </a:p>
          <a:p>
            <a:pPr lvl="1" algn="just">
              <a:lnSpc>
                <a:spcPct val="120000"/>
              </a:lnSpc>
            </a:pPr>
            <a:r>
              <a:rPr lang="tr-TR" dirty="0" smtClean="0"/>
              <a:t>H</a:t>
            </a:r>
            <a:r>
              <a:rPr lang="tr-TR" dirty="0" smtClean="0"/>
              <a:t>er </a:t>
            </a:r>
            <a:r>
              <a:rPr lang="tr-TR" dirty="0"/>
              <a:t>iki belirtecin yeterli prediktif değerinin olmadığını gösterebileceği </a:t>
            </a:r>
            <a:r>
              <a:rPr lang="tr-TR" dirty="0" smtClean="0"/>
              <a:t>gibi;</a:t>
            </a:r>
            <a:endParaRPr lang="tr-TR" dirty="0" smtClean="0"/>
          </a:p>
          <a:p>
            <a:pPr lvl="1" algn="just">
              <a:lnSpc>
                <a:spcPct val="120000"/>
              </a:lnSpc>
            </a:pPr>
            <a:r>
              <a:rPr lang="tr-TR" dirty="0" smtClean="0"/>
              <a:t>H</a:t>
            </a:r>
            <a:r>
              <a:rPr lang="tr-TR" dirty="0" smtClean="0"/>
              <a:t>astaların </a:t>
            </a:r>
            <a:r>
              <a:rPr lang="tr-TR" dirty="0"/>
              <a:t>semptomlarını olduğundan fazla algılamasından ve ifade etmesinden kaynaklanıyor olabilir. </a:t>
            </a:r>
            <a:endParaRPr lang="tr-TR" dirty="0" smtClean="0"/>
          </a:p>
          <a:p>
            <a:pPr algn="just">
              <a:lnSpc>
                <a:spcPct val="120000"/>
              </a:lnSpc>
            </a:pPr>
            <a:r>
              <a:rPr lang="tr-TR" dirty="0" smtClean="0"/>
              <a:t>Dolayısıyla </a:t>
            </a:r>
            <a:r>
              <a:rPr lang="tr-TR" dirty="0"/>
              <a:t>hasta kontrol durumunu değerlendirmede GINA dışında </a:t>
            </a:r>
            <a:r>
              <a:rPr lang="tr-TR" dirty="0" err="1" smtClean="0"/>
              <a:t>ekshale</a:t>
            </a:r>
            <a:r>
              <a:rPr lang="tr-TR" dirty="0" smtClean="0"/>
              <a:t> </a:t>
            </a:r>
            <a:r>
              <a:rPr lang="tr-TR" dirty="0"/>
              <a:t>NO ve </a:t>
            </a:r>
            <a:r>
              <a:rPr lang="tr-TR" dirty="0" err="1"/>
              <a:t>periostin</a:t>
            </a:r>
            <a:r>
              <a:rPr lang="tr-TR" dirty="0"/>
              <a:t> gibi belirteçlerin kullanılmasının </a:t>
            </a:r>
            <a:r>
              <a:rPr lang="tr-TR" dirty="0" err="1"/>
              <a:t>over-undertreatment’ı</a:t>
            </a:r>
            <a:r>
              <a:rPr lang="tr-TR" dirty="0"/>
              <a:t> önlemeye katkı sağlayacağını düşünmekteyiz.</a:t>
            </a:r>
          </a:p>
          <a:p>
            <a:pPr algn="just">
              <a:lnSpc>
                <a:spcPct val="120000"/>
              </a:lnSpc>
            </a:pPr>
            <a:endParaRPr lang="tr-TR" dirty="0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618828" y="445514"/>
            <a:ext cx="7763470" cy="900966"/>
          </a:xfrm>
        </p:spPr>
        <p:txBody>
          <a:bodyPr/>
          <a:lstStyle/>
          <a:p>
            <a:pPr algn="ct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Tartışma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80039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8828" y="365126"/>
            <a:ext cx="7763470" cy="931111"/>
          </a:xfrm>
        </p:spPr>
        <p:txBody>
          <a:bodyPr/>
          <a:lstStyle/>
          <a:p>
            <a:pPr algn="ctr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Sonuç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8828" y="1567543"/>
            <a:ext cx="7763470" cy="460942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tr-TR" dirty="0"/>
              <a:t>Ç</a:t>
            </a:r>
            <a:r>
              <a:rPr lang="tr-TR" dirty="0" smtClean="0"/>
              <a:t>alışmamızda </a:t>
            </a:r>
            <a:r>
              <a:rPr lang="tr-TR" dirty="0" err="1"/>
              <a:t>GINA’ya</a:t>
            </a:r>
            <a:r>
              <a:rPr lang="tr-TR" dirty="0"/>
              <a:t> göre astım kontrol düzeyi ile p-AKT, </a:t>
            </a:r>
            <a:r>
              <a:rPr lang="tr-TR" dirty="0" err="1"/>
              <a:t>ekshale</a:t>
            </a:r>
            <a:r>
              <a:rPr lang="tr-TR" dirty="0"/>
              <a:t> NO ve </a:t>
            </a:r>
            <a:r>
              <a:rPr lang="tr-TR" dirty="0" err="1"/>
              <a:t>periostin</a:t>
            </a:r>
            <a:r>
              <a:rPr lang="tr-TR" dirty="0"/>
              <a:t> arasında anlamlı ilişki saptadık</a:t>
            </a:r>
            <a:r>
              <a:rPr lang="tr-TR" dirty="0" smtClean="0"/>
              <a:t>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tr-TR" dirty="0" smtClean="0"/>
              <a:t>Astım </a:t>
            </a:r>
            <a:r>
              <a:rPr lang="tr-TR" dirty="0"/>
              <a:t>kontrolünü öngörmede kullanılan GINA ve AKT büyük oranda hasta beyanına </a:t>
            </a:r>
            <a:r>
              <a:rPr lang="tr-TR" dirty="0" smtClean="0"/>
              <a:t>dayanmaktadır.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tr-TR" dirty="0" smtClean="0"/>
              <a:t>Bu </a:t>
            </a:r>
            <a:r>
              <a:rPr lang="tr-TR" dirty="0"/>
              <a:t>nedenle bu yöntemlerin yanında </a:t>
            </a:r>
            <a:r>
              <a:rPr lang="tr-TR" dirty="0" err="1"/>
              <a:t>ekshale</a:t>
            </a:r>
            <a:r>
              <a:rPr lang="tr-TR" dirty="0"/>
              <a:t> NO ve </a:t>
            </a:r>
            <a:r>
              <a:rPr lang="tr-TR" dirty="0" err="1"/>
              <a:t>periostin</a:t>
            </a:r>
            <a:r>
              <a:rPr lang="tr-TR" dirty="0"/>
              <a:t> gibi objektif parametrelerin kullanılması astımda aşırı veya yetersiz tedavinin önlenmesine katkı sağlayacaktır.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24867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/>
              <a:t>                           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                                 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                                                                TEŞEKKÜRLER…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44665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</TotalTime>
  <Words>1268</Words>
  <Application>Microsoft Office PowerPoint</Application>
  <PresentationFormat>Custom</PresentationFormat>
  <Paragraphs>361</Paragraphs>
  <Slides>26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Teması</vt:lpstr>
      <vt:lpstr>ÇOCUKLUK ÇAĞI ASTIM KONTROLÜNÜ    BELİRLEMEDE OBJEKTİF LABORATUVAR PARAMETRELERİ</vt:lpstr>
      <vt:lpstr>Giriş ve Amaç</vt:lpstr>
      <vt:lpstr>Giriş ve Amaç</vt:lpstr>
      <vt:lpstr>Giriş ve Amaç</vt:lpstr>
      <vt:lpstr>Metod</vt:lpstr>
      <vt:lpstr>Metod</vt:lpstr>
      <vt:lpstr>Bulgular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Bulgular</vt:lpstr>
      <vt:lpstr>Tartışma</vt:lpstr>
      <vt:lpstr>Tartışma</vt:lpstr>
      <vt:lpstr>Tartışma</vt:lpstr>
      <vt:lpstr>Tartışma</vt:lpstr>
      <vt:lpstr>Tartışma</vt:lpstr>
      <vt:lpstr>Sonuç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ÇOCUKLUK ÇAĞI ASTIM KONTROLÜNÜ    BELİRLEMEDE OBJEKTİF LABORATUVAR PARAMETRELERİ</dc:title>
  <dc:creator>pc</dc:creator>
  <cp:lastModifiedBy>elifnur ergin</cp:lastModifiedBy>
  <cp:revision>164</cp:revision>
  <dcterms:created xsi:type="dcterms:W3CDTF">2017-04-03T12:28:50Z</dcterms:created>
  <dcterms:modified xsi:type="dcterms:W3CDTF">2017-04-21T20:11:34Z</dcterms:modified>
</cp:coreProperties>
</file>