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6"/>
  </p:notesMasterIdLst>
  <p:sldIdLst>
    <p:sldId id="256" r:id="rId2"/>
    <p:sldId id="604" r:id="rId3"/>
    <p:sldId id="828" r:id="rId4"/>
    <p:sldId id="606" r:id="rId5"/>
    <p:sldId id="831" r:id="rId6"/>
    <p:sldId id="619" r:id="rId7"/>
    <p:sldId id="888" r:id="rId8"/>
    <p:sldId id="842" r:id="rId9"/>
    <p:sldId id="835" r:id="rId10"/>
    <p:sldId id="889" r:id="rId11"/>
    <p:sldId id="890" r:id="rId12"/>
    <p:sldId id="843" r:id="rId13"/>
    <p:sldId id="844" r:id="rId14"/>
    <p:sldId id="856" r:id="rId15"/>
    <p:sldId id="847" r:id="rId16"/>
    <p:sldId id="848" r:id="rId17"/>
    <p:sldId id="849" r:id="rId18"/>
    <p:sldId id="850" r:id="rId19"/>
    <p:sldId id="851" r:id="rId20"/>
    <p:sldId id="857" r:id="rId21"/>
    <p:sldId id="858" r:id="rId22"/>
    <p:sldId id="859" r:id="rId23"/>
    <p:sldId id="684" r:id="rId24"/>
    <p:sldId id="903" r:id="rId25"/>
    <p:sldId id="816" r:id="rId26"/>
    <p:sldId id="864" r:id="rId27"/>
    <p:sldId id="865" r:id="rId28"/>
    <p:sldId id="866" r:id="rId29"/>
    <p:sldId id="820" r:id="rId30"/>
    <p:sldId id="897" r:id="rId31"/>
    <p:sldId id="663" r:id="rId32"/>
    <p:sldId id="840" r:id="rId33"/>
    <p:sldId id="869" r:id="rId34"/>
    <p:sldId id="867" r:id="rId35"/>
    <p:sldId id="868" r:id="rId36"/>
    <p:sldId id="905" r:id="rId37"/>
    <p:sldId id="870" r:id="rId38"/>
    <p:sldId id="871" r:id="rId39"/>
    <p:sldId id="734" r:id="rId40"/>
    <p:sldId id="872" r:id="rId41"/>
    <p:sldId id="891" r:id="rId42"/>
    <p:sldId id="739" r:id="rId43"/>
    <p:sldId id="733" r:id="rId44"/>
    <p:sldId id="875" r:id="rId45"/>
    <p:sldId id="874" r:id="rId46"/>
    <p:sldId id="892" r:id="rId47"/>
    <p:sldId id="629" r:id="rId48"/>
    <p:sldId id="876" r:id="rId49"/>
    <p:sldId id="877" r:id="rId50"/>
    <p:sldId id="901" r:id="rId51"/>
    <p:sldId id="898" r:id="rId52"/>
    <p:sldId id="882" r:id="rId53"/>
    <p:sldId id="883" r:id="rId54"/>
    <p:sldId id="904" r:id="rId55"/>
    <p:sldId id="884" r:id="rId56"/>
    <p:sldId id="900" r:id="rId57"/>
    <p:sldId id="885" r:id="rId58"/>
    <p:sldId id="893" r:id="rId59"/>
    <p:sldId id="805" r:id="rId60"/>
    <p:sldId id="801" r:id="rId61"/>
    <p:sldId id="887" r:id="rId62"/>
    <p:sldId id="902" r:id="rId63"/>
    <p:sldId id="894" r:id="rId64"/>
    <p:sldId id="895" r:id="rId6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B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41039" autoAdjust="0"/>
  </p:normalViewPr>
  <p:slideViewPr>
    <p:cSldViewPr>
      <p:cViewPr varScale="1">
        <p:scale>
          <a:sx n="73" d="100"/>
          <a:sy n="73" d="100"/>
        </p:scale>
        <p:origin x="-12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image" Target="../media/image85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image" Target="../media/image8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E17E13-95A6-4845-A7F5-59A243397BC2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3F9C851B-0BBD-4DCD-854C-5BF90A1A8D65}">
      <dgm:prSet phldrT="[Metin]" custT="1"/>
      <dgm:spPr>
        <a:gradFill flip="none" rotWithShape="0">
          <a:gsLst>
            <a:gs pos="0">
              <a:srgbClr val="0070C0">
                <a:tint val="66000"/>
                <a:satMod val="160000"/>
              </a:srgbClr>
            </a:gs>
            <a:gs pos="50000">
              <a:srgbClr val="0070C0">
                <a:tint val="44500"/>
                <a:satMod val="160000"/>
              </a:srgbClr>
            </a:gs>
            <a:gs pos="100000">
              <a:srgbClr val="0070C0">
                <a:tint val="23500"/>
                <a:satMod val="160000"/>
              </a:srgbClr>
            </a:gs>
          </a:gsLst>
          <a:lin ang="2700000" scaled="1"/>
          <a:tileRect/>
        </a:gra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dirty="0"/>
        </a:p>
      </dgm:t>
    </dgm:pt>
    <dgm:pt modelId="{78C53BE5-1252-4524-9100-6B2A824E7F49}" type="parTrans" cxnId="{452CEF68-BA82-41B1-B39A-A363064B3EFA}">
      <dgm:prSet/>
      <dgm:spPr/>
      <dgm:t>
        <a:bodyPr/>
        <a:lstStyle/>
        <a:p>
          <a:endParaRPr lang="tr-TR"/>
        </a:p>
      </dgm:t>
    </dgm:pt>
    <dgm:pt modelId="{869AFC2C-4532-42AC-9C4D-18618CD0E17E}" type="sibTrans" cxnId="{452CEF68-BA82-41B1-B39A-A363064B3EFA}">
      <dgm:prSet/>
      <dgm:spPr/>
      <dgm:t>
        <a:bodyPr/>
        <a:lstStyle/>
        <a:p>
          <a:endParaRPr lang="tr-TR"/>
        </a:p>
      </dgm:t>
    </dgm:pt>
    <dgm:pt modelId="{44F378DD-B413-4A42-AD71-0C20D5EEC645}">
      <dgm:prSet phldrT="[Metin]" custT="1"/>
      <dgm:spPr>
        <a:gradFill flip="none" rotWithShape="0">
          <a:gsLst>
            <a:gs pos="0">
              <a:srgbClr val="FF0000">
                <a:tint val="66000"/>
                <a:satMod val="160000"/>
              </a:srgbClr>
            </a:gs>
            <a:gs pos="50000">
              <a:srgbClr val="FF0000">
                <a:tint val="44500"/>
                <a:satMod val="160000"/>
              </a:srgbClr>
            </a:gs>
            <a:gs pos="100000">
              <a:srgbClr val="FF0000">
                <a:tint val="23500"/>
                <a:satMod val="160000"/>
              </a:srgbClr>
            </a:gs>
          </a:gsLst>
          <a:lin ang="2700000" scaled="1"/>
          <a:tileRect/>
        </a:gra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tr-TR" sz="3200" dirty="0" smtClean="0">
            <a:solidFill>
              <a:srgbClr val="002060"/>
            </a:solidFill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3200" dirty="0" smtClean="0">
              <a:solidFill>
                <a:srgbClr val="002060"/>
              </a:solidFill>
            </a:rPr>
            <a:t>                   </a:t>
          </a:r>
          <a:r>
            <a:rPr lang="tr-TR" sz="4000" b="1" dirty="0" smtClean="0">
              <a:solidFill>
                <a:srgbClr val="002060"/>
              </a:solidFill>
            </a:rPr>
            <a:t>%3-6</a:t>
          </a:r>
        </a:p>
        <a:p>
          <a:pPr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3200" dirty="0"/>
        </a:p>
      </dgm:t>
    </dgm:pt>
    <dgm:pt modelId="{9CFD7913-D4C0-4486-830E-B3CD0EFC05C1}" type="parTrans" cxnId="{187D4B88-039F-4490-BFF5-3D559BB9CEB3}">
      <dgm:prSet/>
      <dgm:spPr/>
      <dgm:t>
        <a:bodyPr/>
        <a:lstStyle/>
        <a:p>
          <a:endParaRPr lang="tr-TR"/>
        </a:p>
      </dgm:t>
    </dgm:pt>
    <dgm:pt modelId="{78D24ACF-5A98-4B4C-89D2-9CFF0F900448}" type="sibTrans" cxnId="{187D4B88-039F-4490-BFF5-3D559BB9CEB3}">
      <dgm:prSet/>
      <dgm:spPr/>
      <dgm:t>
        <a:bodyPr/>
        <a:lstStyle/>
        <a:p>
          <a:endParaRPr lang="tr-TR"/>
        </a:p>
      </dgm:t>
    </dgm:pt>
    <dgm:pt modelId="{5945AED3-36B9-4583-BC73-F7502B43B674}" type="pres">
      <dgm:prSet presAssocID="{90E17E13-95A6-4845-A7F5-59A243397BC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EACC0EA6-46EF-42AF-88C1-9EE11EC05A17}" type="pres">
      <dgm:prSet presAssocID="{90E17E13-95A6-4845-A7F5-59A243397BC2}" presName="dummyMaxCanvas" presStyleCnt="0">
        <dgm:presLayoutVars/>
      </dgm:prSet>
      <dgm:spPr/>
    </dgm:pt>
    <dgm:pt modelId="{7C329B7A-5E27-422F-8E3F-B23B05C790C8}" type="pres">
      <dgm:prSet presAssocID="{90E17E13-95A6-4845-A7F5-59A243397BC2}" presName="TwoNodes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0DDF8A2-4C75-49DF-AE46-DA48B2CF03D4}" type="pres">
      <dgm:prSet presAssocID="{90E17E13-95A6-4845-A7F5-59A243397BC2}" presName="TwoNodes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E2B2D80-7922-4F23-B6D4-8D5221FFACF3}" type="pres">
      <dgm:prSet presAssocID="{90E17E13-95A6-4845-A7F5-59A243397BC2}" presName="TwoConn_1-2" presStyleLbl="f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8D049CF-21FD-4E46-B7F1-7DBA2D1D38B1}" type="pres">
      <dgm:prSet presAssocID="{90E17E13-95A6-4845-A7F5-59A243397BC2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E6CE34F-3F35-4B23-9790-9B8FEA22B904}" type="pres">
      <dgm:prSet presAssocID="{90E17E13-95A6-4845-A7F5-59A243397BC2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DEBB5A07-4B66-483F-A2E3-B338170645CC}" type="presOf" srcId="{44F378DD-B413-4A42-AD71-0C20D5EEC645}" destId="{6E6CE34F-3F35-4B23-9790-9B8FEA22B904}" srcOrd="1" destOrd="0" presId="urn:microsoft.com/office/officeart/2005/8/layout/vProcess5"/>
    <dgm:cxn modelId="{187D4B88-039F-4490-BFF5-3D559BB9CEB3}" srcId="{90E17E13-95A6-4845-A7F5-59A243397BC2}" destId="{44F378DD-B413-4A42-AD71-0C20D5EEC645}" srcOrd="1" destOrd="0" parTransId="{9CFD7913-D4C0-4486-830E-B3CD0EFC05C1}" sibTransId="{78D24ACF-5A98-4B4C-89D2-9CFF0F900448}"/>
    <dgm:cxn modelId="{B864DFD8-ECD5-4E7F-8D40-D93BD218CC2D}" type="presOf" srcId="{869AFC2C-4532-42AC-9C4D-18618CD0E17E}" destId="{CE2B2D80-7922-4F23-B6D4-8D5221FFACF3}" srcOrd="0" destOrd="0" presId="urn:microsoft.com/office/officeart/2005/8/layout/vProcess5"/>
    <dgm:cxn modelId="{9809B72B-BCC8-4E7D-BB0A-02F04B9A840E}" type="presOf" srcId="{90E17E13-95A6-4845-A7F5-59A243397BC2}" destId="{5945AED3-36B9-4583-BC73-F7502B43B674}" srcOrd="0" destOrd="0" presId="urn:microsoft.com/office/officeart/2005/8/layout/vProcess5"/>
    <dgm:cxn modelId="{E6FFCFAE-BEB5-40CC-8FBF-A1DCB6C15A69}" type="presOf" srcId="{3F9C851B-0BBD-4DCD-854C-5BF90A1A8D65}" destId="{7C329B7A-5E27-422F-8E3F-B23B05C790C8}" srcOrd="0" destOrd="0" presId="urn:microsoft.com/office/officeart/2005/8/layout/vProcess5"/>
    <dgm:cxn modelId="{A4720082-08C8-42E5-9659-BD61CCFD85D3}" type="presOf" srcId="{3F9C851B-0BBD-4DCD-854C-5BF90A1A8D65}" destId="{D8D049CF-21FD-4E46-B7F1-7DBA2D1D38B1}" srcOrd="1" destOrd="0" presId="urn:microsoft.com/office/officeart/2005/8/layout/vProcess5"/>
    <dgm:cxn modelId="{452CEF68-BA82-41B1-B39A-A363064B3EFA}" srcId="{90E17E13-95A6-4845-A7F5-59A243397BC2}" destId="{3F9C851B-0BBD-4DCD-854C-5BF90A1A8D65}" srcOrd="0" destOrd="0" parTransId="{78C53BE5-1252-4524-9100-6B2A824E7F49}" sibTransId="{869AFC2C-4532-42AC-9C4D-18618CD0E17E}"/>
    <dgm:cxn modelId="{A1EDEBCE-7974-4D92-9DD2-E471CD52E16E}" type="presOf" srcId="{44F378DD-B413-4A42-AD71-0C20D5EEC645}" destId="{80DDF8A2-4C75-49DF-AE46-DA48B2CF03D4}" srcOrd="0" destOrd="0" presId="urn:microsoft.com/office/officeart/2005/8/layout/vProcess5"/>
    <dgm:cxn modelId="{57A4E78C-F460-44C5-BB0C-16D67EBD6752}" type="presParOf" srcId="{5945AED3-36B9-4583-BC73-F7502B43B674}" destId="{EACC0EA6-46EF-42AF-88C1-9EE11EC05A17}" srcOrd="0" destOrd="0" presId="urn:microsoft.com/office/officeart/2005/8/layout/vProcess5"/>
    <dgm:cxn modelId="{A943F78E-D6A4-4303-A2D8-6C4C687A41EF}" type="presParOf" srcId="{5945AED3-36B9-4583-BC73-F7502B43B674}" destId="{7C329B7A-5E27-422F-8E3F-B23B05C790C8}" srcOrd="1" destOrd="0" presId="urn:microsoft.com/office/officeart/2005/8/layout/vProcess5"/>
    <dgm:cxn modelId="{2913BEC0-AA3A-4408-9D41-7A91C5517740}" type="presParOf" srcId="{5945AED3-36B9-4583-BC73-F7502B43B674}" destId="{80DDF8A2-4C75-49DF-AE46-DA48B2CF03D4}" srcOrd="2" destOrd="0" presId="urn:microsoft.com/office/officeart/2005/8/layout/vProcess5"/>
    <dgm:cxn modelId="{1918FCCA-7596-4CAE-8930-AB3A6F277751}" type="presParOf" srcId="{5945AED3-36B9-4583-BC73-F7502B43B674}" destId="{CE2B2D80-7922-4F23-B6D4-8D5221FFACF3}" srcOrd="3" destOrd="0" presId="urn:microsoft.com/office/officeart/2005/8/layout/vProcess5"/>
    <dgm:cxn modelId="{F7F183A5-52A4-4F58-B4BE-E3BDC302CA09}" type="presParOf" srcId="{5945AED3-36B9-4583-BC73-F7502B43B674}" destId="{D8D049CF-21FD-4E46-B7F1-7DBA2D1D38B1}" srcOrd="4" destOrd="0" presId="urn:microsoft.com/office/officeart/2005/8/layout/vProcess5"/>
    <dgm:cxn modelId="{8F647F91-F097-45B6-A4B5-310FC1F4C79A}" type="presParOf" srcId="{5945AED3-36B9-4583-BC73-F7502B43B674}" destId="{6E6CE34F-3F35-4B23-9790-9B8FEA22B904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FCE3BF6-CAEC-44A9-8AAB-2F59C7FC18BB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96330778-AFDC-4C23-86D4-5CF3698B08D5}">
      <dgm:prSet phldrT="[Metin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 dirty="0"/>
        </a:p>
      </dgm:t>
    </dgm:pt>
    <dgm:pt modelId="{B4F92DCF-E6E8-4952-886F-026465E9739E}" type="parTrans" cxnId="{B02E830F-3048-4521-A3F6-6B68FFAB5AE9}">
      <dgm:prSet/>
      <dgm:spPr/>
      <dgm:t>
        <a:bodyPr/>
        <a:lstStyle/>
        <a:p>
          <a:endParaRPr lang="tr-TR"/>
        </a:p>
      </dgm:t>
    </dgm:pt>
    <dgm:pt modelId="{3C2B47F4-7788-4ABA-BDF4-7CB6EEFC6600}" type="sibTrans" cxnId="{B02E830F-3048-4521-A3F6-6B68FFAB5AE9}">
      <dgm:prSet/>
      <dgm:spPr/>
      <dgm:t>
        <a:bodyPr/>
        <a:lstStyle/>
        <a:p>
          <a:endParaRPr lang="tr-TR"/>
        </a:p>
      </dgm:t>
    </dgm:pt>
    <dgm:pt modelId="{4F29F159-41CC-494C-B3A3-701DB80FB431}">
      <dgm:prSet phldrT="[Metin]" custT="1"/>
      <dgm:spPr/>
      <dgm:t>
        <a:bodyPr/>
        <a:lstStyle/>
        <a:p>
          <a:r>
            <a:rPr lang="tr-TR" sz="2800" dirty="0" err="1" smtClean="0">
              <a:solidFill>
                <a:srgbClr val="002060"/>
              </a:solidFill>
            </a:rPr>
            <a:t>All</a:t>
          </a:r>
          <a:r>
            <a:rPr lang="tr-TR" sz="2800" dirty="0" smtClean="0">
              <a:solidFill>
                <a:srgbClr val="002060"/>
              </a:solidFill>
            </a:rPr>
            <a:t>.</a:t>
          </a:r>
          <a:r>
            <a:rPr lang="tr-TR" sz="2800" dirty="0" err="1" smtClean="0">
              <a:solidFill>
                <a:srgbClr val="002060"/>
              </a:solidFill>
            </a:rPr>
            <a:t>Rinit</a:t>
          </a:r>
          <a:endParaRPr lang="tr-TR" sz="2800" dirty="0">
            <a:solidFill>
              <a:srgbClr val="002060"/>
            </a:solidFill>
          </a:endParaRPr>
        </a:p>
      </dgm:t>
    </dgm:pt>
    <dgm:pt modelId="{9539FBB5-F2DA-4948-8C80-73147A7186A9}" type="parTrans" cxnId="{67E37B37-B102-4062-942D-6262DEEFF177}">
      <dgm:prSet/>
      <dgm:spPr/>
      <dgm:t>
        <a:bodyPr/>
        <a:lstStyle/>
        <a:p>
          <a:endParaRPr lang="tr-TR"/>
        </a:p>
      </dgm:t>
    </dgm:pt>
    <dgm:pt modelId="{C026FA10-E728-4054-88C1-0969F6E6D238}" type="sibTrans" cxnId="{67E37B37-B102-4062-942D-6262DEEFF177}">
      <dgm:prSet/>
      <dgm:spPr/>
      <dgm:t>
        <a:bodyPr/>
        <a:lstStyle/>
        <a:p>
          <a:endParaRPr lang="tr-TR"/>
        </a:p>
      </dgm:t>
    </dgm:pt>
    <dgm:pt modelId="{4A232B30-615B-4E4B-ACD3-299C8710744E}">
      <dgm:prSet phldrT="[Metin]" custT="1"/>
      <dgm:spPr/>
      <dgm:t>
        <a:bodyPr/>
        <a:lstStyle/>
        <a:p>
          <a:r>
            <a:rPr lang="tr-TR" sz="2800" dirty="0" smtClean="0">
              <a:solidFill>
                <a:srgbClr val="002060"/>
              </a:solidFill>
            </a:rPr>
            <a:t>Astım</a:t>
          </a:r>
          <a:endParaRPr lang="tr-TR" sz="2800" dirty="0">
            <a:solidFill>
              <a:srgbClr val="002060"/>
            </a:solidFill>
          </a:endParaRPr>
        </a:p>
      </dgm:t>
    </dgm:pt>
    <dgm:pt modelId="{4B436EC3-273E-43CC-A72A-5ECD4E464710}" type="parTrans" cxnId="{21E5101D-275D-49CB-B12C-D4D1123B136A}">
      <dgm:prSet/>
      <dgm:spPr/>
      <dgm:t>
        <a:bodyPr/>
        <a:lstStyle/>
        <a:p>
          <a:endParaRPr lang="tr-TR"/>
        </a:p>
      </dgm:t>
    </dgm:pt>
    <dgm:pt modelId="{BC2BF787-37C4-4661-A7AD-BCF6BF9F23FD}" type="sibTrans" cxnId="{21E5101D-275D-49CB-B12C-D4D1123B136A}">
      <dgm:prSet/>
      <dgm:spPr/>
      <dgm:t>
        <a:bodyPr/>
        <a:lstStyle/>
        <a:p>
          <a:endParaRPr lang="tr-TR"/>
        </a:p>
      </dgm:t>
    </dgm:pt>
    <dgm:pt modelId="{9E129DEB-3B87-4378-A05E-75229BB32F82}">
      <dgm:prSet phldrT="[Metin]" phldr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tr-TR" dirty="0"/>
        </a:p>
      </dgm:t>
    </dgm:pt>
    <dgm:pt modelId="{0AC624A3-5E91-4147-BF11-87A7B3C40BF5}" type="parTrans" cxnId="{A52EAA0C-63DE-4E98-A414-ABE636E0D62C}">
      <dgm:prSet/>
      <dgm:spPr/>
      <dgm:t>
        <a:bodyPr/>
        <a:lstStyle/>
        <a:p>
          <a:endParaRPr lang="tr-TR"/>
        </a:p>
      </dgm:t>
    </dgm:pt>
    <dgm:pt modelId="{1AB26C2E-4BD6-4BDB-AE7B-6C26C8EF33D3}" type="sibTrans" cxnId="{A52EAA0C-63DE-4E98-A414-ABE636E0D62C}">
      <dgm:prSet/>
      <dgm:spPr/>
      <dgm:t>
        <a:bodyPr/>
        <a:lstStyle/>
        <a:p>
          <a:endParaRPr lang="tr-TR"/>
        </a:p>
      </dgm:t>
    </dgm:pt>
    <dgm:pt modelId="{874FA96B-69DE-4DDE-A3BA-41A232EB1117}">
      <dgm:prSet phldrT="[Metin]" custT="1"/>
      <dgm:spPr/>
      <dgm:t>
        <a:bodyPr/>
        <a:lstStyle/>
        <a:p>
          <a:r>
            <a:rPr lang="tr-TR" sz="2800" dirty="0" err="1" smtClean="0">
              <a:solidFill>
                <a:srgbClr val="002060"/>
              </a:solidFill>
            </a:rPr>
            <a:t>Atopik</a:t>
          </a:r>
          <a:r>
            <a:rPr lang="tr-TR" sz="2800" dirty="0" smtClean="0">
              <a:solidFill>
                <a:srgbClr val="002060"/>
              </a:solidFill>
            </a:rPr>
            <a:t> dermatit</a:t>
          </a:r>
          <a:endParaRPr lang="tr-TR" sz="2800" dirty="0">
            <a:solidFill>
              <a:srgbClr val="002060"/>
            </a:solidFill>
          </a:endParaRPr>
        </a:p>
      </dgm:t>
    </dgm:pt>
    <dgm:pt modelId="{1EC3830A-D044-41CE-B082-829CC20B098B}" type="parTrans" cxnId="{E1FC4E53-1DA1-43DF-B6D4-6AD3B0DDCBBF}">
      <dgm:prSet/>
      <dgm:spPr/>
      <dgm:t>
        <a:bodyPr/>
        <a:lstStyle/>
        <a:p>
          <a:endParaRPr lang="tr-TR"/>
        </a:p>
      </dgm:t>
    </dgm:pt>
    <dgm:pt modelId="{359B05CF-AF2B-4065-963B-0333CAF3FA7A}" type="sibTrans" cxnId="{E1FC4E53-1DA1-43DF-B6D4-6AD3B0DDCBBF}">
      <dgm:prSet/>
      <dgm:spPr/>
      <dgm:t>
        <a:bodyPr/>
        <a:lstStyle/>
        <a:p>
          <a:endParaRPr lang="tr-TR"/>
        </a:p>
      </dgm:t>
    </dgm:pt>
    <dgm:pt modelId="{8D0E922F-3404-4D59-A413-37A7FA896708}">
      <dgm:prSet phldrT="[Metin]" custT="1"/>
      <dgm:spPr/>
      <dgm:t>
        <a:bodyPr/>
        <a:lstStyle/>
        <a:p>
          <a:r>
            <a:rPr lang="tr-TR" sz="2800" dirty="0" smtClean="0">
              <a:solidFill>
                <a:srgbClr val="002060"/>
              </a:solidFill>
            </a:rPr>
            <a:t>Besin </a:t>
          </a:r>
          <a:r>
            <a:rPr lang="tr-TR" sz="2800" dirty="0" err="1" smtClean="0">
              <a:solidFill>
                <a:srgbClr val="002060"/>
              </a:solidFill>
            </a:rPr>
            <a:t>allerjisi</a:t>
          </a:r>
          <a:r>
            <a:rPr lang="tr-TR" sz="2800" dirty="0" smtClean="0">
              <a:solidFill>
                <a:srgbClr val="002060"/>
              </a:solidFill>
            </a:rPr>
            <a:t> </a:t>
          </a:r>
          <a:endParaRPr lang="tr-TR" sz="2800" dirty="0">
            <a:solidFill>
              <a:srgbClr val="002060"/>
            </a:solidFill>
          </a:endParaRPr>
        </a:p>
      </dgm:t>
    </dgm:pt>
    <dgm:pt modelId="{56E905FB-9174-4749-8123-91959FEC0C23}" type="parTrans" cxnId="{261CBF70-3F0B-463C-AB6B-A7580B369CF0}">
      <dgm:prSet/>
      <dgm:spPr/>
      <dgm:t>
        <a:bodyPr/>
        <a:lstStyle/>
        <a:p>
          <a:endParaRPr lang="tr-TR"/>
        </a:p>
      </dgm:t>
    </dgm:pt>
    <dgm:pt modelId="{752A7CF8-A0C5-442D-94CC-6708AAFA9E26}" type="sibTrans" cxnId="{261CBF70-3F0B-463C-AB6B-A7580B369CF0}">
      <dgm:prSet/>
      <dgm:spPr/>
      <dgm:t>
        <a:bodyPr/>
        <a:lstStyle/>
        <a:p>
          <a:endParaRPr lang="tr-TR"/>
        </a:p>
      </dgm:t>
    </dgm:pt>
    <dgm:pt modelId="{747BC43B-9895-417E-B84D-945ACD89DFB8}" type="pres">
      <dgm:prSet presAssocID="{9FCE3BF6-CAEC-44A9-8AAB-2F59C7FC18B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069E7006-CA01-407D-AB8D-ED468543A221}" type="pres">
      <dgm:prSet presAssocID="{96330778-AFDC-4C23-86D4-5CF3698B08D5}" presName="root" presStyleCnt="0"/>
      <dgm:spPr/>
    </dgm:pt>
    <dgm:pt modelId="{61DBD0D6-D0B6-4866-855C-D3808940C83A}" type="pres">
      <dgm:prSet presAssocID="{96330778-AFDC-4C23-86D4-5CF3698B08D5}" presName="rootComposite" presStyleCnt="0"/>
      <dgm:spPr/>
    </dgm:pt>
    <dgm:pt modelId="{B979514C-DE77-4DB8-88D9-D85AC5D560C1}" type="pres">
      <dgm:prSet presAssocID="{96330778-AFDC-4C23-86D4-5CF3698B08D5}" presName="rootText" presStyleLbl="node1" presStyleIdx="0" presStyleCnt="2"/>
      <dgm:spPr/>
      <dgm:t>
        <a:bodyPr/>
        <a:lstStyle/>
        <a:p>
          <a:endParaRPr lang="tr-TR"/>
        </a:p>
      </dgm:t>
    </dgm:pt>
    <dgm:pt modelId="{38E2768C-BD01-420B-873A-9812FBFC49D0}" type="pres">
      <dgm:prSet presAssocID="{96330778-AFDC-4C23-86D4-5CF3698B08D5}" presName="rootConnector" presStyleLbl="node1" presStyleIdx="0" presStyleCnt="2"/>
      <dgm:spPr/>
      <dgm:t>
        <a:bodyPr/>
        <a:lstStyle/>
        <a:p>
          <a:endParaRPr lang="tr-TR"/>
        </a:p>
      </dgm:t>
    </dgm:pt>
    <dgm:pt modelId="{CC08294E-5960-4814-BA4D-BCC8AC0E386B}" type="pres">
      <dgm:prSet presAssocID="{96330778-AFDC-4C23-86D4-5CF3698B08D5}" presName="childShape" presStyleCnt="0"/>
      <dgm:spPr/>
    </dgm:pt>
    <dgm:pt modelId="{BFD707B3-DCED-410E-A6CA-146EA90F5EC2}" type="pres">
      <dgm:prSet presAssocID="{9539FBB5-F2DA-4948-8C80-73147A7186A9}" presName="Name13" presStyleLbl="parChTrans1D2" presStyleIdx="0" presStyleCnt="4"/>
      <dgm:spPr/>
      <dgm:t>
        <a:bodyPr/>
        <a:lstStyle/>
        <a:p>
          <a:endParaRPr lang="tr-TR"/>
        </a:p>
      </dgm:t>
    </dgm:pt>
    <dgm:pt modelId="{F7261194-9337-4A74-A668-9C267A8ADA4D}" type="pres">
      <dgm:prSet presAssocID="{4F29F159-41CC-494C-B3A3-701DB80FB431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9835ADF-3F4A-4175-959A-377B795C58F6}" type="pres">
      <dgm:prSet presAssocID="{4B436EC3-273E-43CC-A72A-5ECD4E464710}" presName="Name13" presStyleLbl="parChTrans1D2" presStyleIdx="1" presStyleCnt="4"/>
      <dgm:spPr/>
      <dgm:t>
        <a:bodyPr/>
        <a:lstStyle/>
        <a:p>
          <a:endParaRPr lang="tr-TR"/>
        </a:p>
      </dgm:t>
    </dgm:pt>
    <dgm:pt modelId="{BA446A85-5BAC-4C28-9D08-09AB5B34474D}" type="pres">
      <dgm:prSet presAssocID="{4A232B30-615B-4E4B-ACD3-299C8710744E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B92CB36-417C-464B-93E3-6295901B0B54}" type="pres">
      <dgm:prSet presAssocID="{9E129DEB-3B87-4378-A05E-75229BB32F82}" presName="root" presStyleCnt="0"/>
      <dgm:spPr/>
    </dgm:pt>
    <dgm:pt modelId="{3CE997BA-7590-40FB-B186-5868943E3B6C}" type="pres">
      <dgm:prSet presAssocID="{9E129DEB-3B87-4378-A05E-75229BB32F82}" presName="rootComposite" presStyleCnt="0"/>
      <dgm:spPr/>
    </dgm:pt>
    <dgm:pt modelId="{25A84D7F-0CE0-4447-9D36-1A6ECC7B1E73}" type="pres">
      <dgm:prSet presAssocID="{9E129DEB-3B87-4378-A05E-75229BB32F82}" presName="rootText" presStyleLbl="node1" presStyleIdx="1" presStyleCnt="2"/>
      <dgm:spPr/>
      <dgm:t>
        <a:bodyPr/>
        <a:lstStyle/>
        <a:p>
          <a:endParaRPr lang="tr-TR"/>
        </a:p>
      </dgm:t>
    </dgm:pt>
    <dgm:pt modelId="{CF5E2004-D345-4309-B08B-812DC9FB7CD4}" type="pres">
      <dgm:prSet presAssocID="{9E129DEB-3B87-4378-A05E-75229BB32F82}" presName="rootConnector" presStyleLbl="node1" presStyleIdx="1" presStyleCnt="2"/>
      <dgm:spPr/>
      <dgm:t>
        <a:bodyPr/>
        <a:lstStyle/>
        <a:p>
          <a:endParaRPr lang="tr-TR"/>
        </a:p>
      </dgm:t>
    </dgm:pt>
    <dgm:pt modelId="{BBA55E51-DE9F-40E4-A50A-F0B3DA6D7E33}" type="pres">
      <dgm:prSet presAssocID="{9E129DEB-3B87-4378-A05E-75229BB32F82}" presName="childShape" presStyleCnt="0"/>
      <dgm:spPr/>
    </dgm:pt>
    <dgm:pt modelId="{0CB3CFED-3DB2-4D6A-BC14-F4F10B684AB9}" type="pres">
      <dgm:prSet presAssocID="{1EC3830A-D044-41CE-B082-829CC20B098B}" presName="Name13" presStyleLbl="parChTrans1D2" presStyleIdx="2" presStyleCnt="4"/>
      <dgm:spPr/>
      <dgm:t>
        <a:bodyPr/>
        <a:lstStyle/>
        <a:p>
          <a:endParaRPr lang="tr-TR"/>
        </a:p>
      </dgm:t>
    </dgm:pt>
    <dgm:pt modelId="{EB9D58DC-057E-4820-B550-341B41E5B361}" type="pres">
      <dgm:prSet presAssocID="{874FA96B-69DE-4DDE-A3BA-41A232EB1117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E03BDAF-28A1-4EAB-A55B-9C6C5F69952A}" type="pres">
      <dgm:prSet presAssocID="{56E905FB-9174-4749-8123-91959FEC0C23}" presName="Name13" presStyleLbl="parChTrans1D2" presStyleIdx="3" presStyleCnt="4"/>
      <dgm:spPr/>
      <dgm:t>
        <a:bodyPr/>
        <a:lstStyle/>
        <a:p>
          <a:endParaRPr lang="tr-TR"/>
        </a:p>
      </dgm:t>
    </dgm:pt>
    <dgm:pt modelId="{876E3B55-AC38-4E1A-99A3-2C5E587A6EDB}" type="pres">
      <dgm:prSet presAssocID="{8D0E922F-3404-4D59-A413-37A7FA896708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6F59D86-947A-4AF3-BC09-CD1B772B4C83}" type="presOf" srcId="{4F29F159-41CC-494C-B3A3-701DB80FB431}" destId="{F7261194-9337-4A74-A668-9C267A8ADA4D}" srcOrd="0" destOrd="0" presId="urn:microsoft.com/office/officeart/2005/8/layout/hierarchy3"/>
    <dgm:cxn modelId="{500460C2-8810-4340-BE73-522BF45AD506}" type="presOf" srcId="{96330778-AFDC-4C23-86D4-5CF3698B08D5}" destId="{38E2768C-BD01-420B-873A-9812FBFC49D0}" srcOrd="1" destOrd="0" presId="urn:microsoft.com/office/officeart/2005/8/layout/hierarchy3"/>
    <dgm:cxn modelId="{A52EAA0C-63DE-4E98-A414-ABE636E0D62C}" srcId="{9FCE3BF6-CAEC-44A9-8AAB-2F59C7FC18BB}" destId="{9E129DEB-3B87-4378-A05E-75229BB32F82}" srcOrd="1" destOrd="0" parTransId="{0AC624A3-5E91-4147-BF11-87A7B3C40BF5}" sibTransId="{1AB26C2E-4BD6-4BDB-AE7B-6C26C8EF33D3}"/>
    <dgm:cxn modelId="{A8A2CF54-7915-453C-AA37-7FB55CCB0F83}" type="presOf" srcId="{9E129DEB-3B87-4378-A05E-75229BB32F82}" destId="{CF5E2004-D345-4309-B08B-812DC9FB7CD4}" srcOrd="1" destOrd="0" presId="urn:microsoft.com/office/officeart/2005/8/layout/hierarchy3"/>
    <dgm:cxn modelId="{4872A18F-B051-40B3-B00F-4292ADB77E1D}" type="presOf" srcId="{9E129DEB-3B87-4378-A05E-75229BB32F82}" destId="{25A84D7F-0CE0-4447-9D36-1A6ECC7B1E73}" srcOrd="0" destOrd="0" presId="urn:microsoft.com/office/officeart/2005/8/layout/hierarchy3"/>
    <dgm:cxn modelId="{DD880466-E8B4-44A3-ADFB-0992286BF5C4}" type="presOf" srcId="{8D0E922F-3404-4D59-A413-37A7FA896708}" destId="{876E3B55-AC38-4E1A-99A3-2C5E587A6EDB}" srcOrd="0" destOrd="0" presId="urn:microsoft.com/office/officeart/2005/8/layout/hierarchy3"/>
    <dgm:cxn modelId="{67E37B37-B102-4062-942D-6262DEEFF177}" srcId="{96330778-AFDC-4C23-86D4-5CF3698B08D5}" destId="{4F29F159-41CC-494C-B3A3-701DB80FB431}" srcOrd="0" destOrd="0" parTransId="{9539FBB5-F2DA-4948-8C80-73147A7186A9}" sibTransId="{C026FA10-E728-4054-88C1-0969F6E6D238}"/>
    <dgm:cxn modelId="{D182D238-3461-4523-BE19-4D36199756C3}" type="presOf" srcId="{9539FBB5-F2DA-4948-8C80-73147A7186A9}" destId="{BFD707B3-DCED-410E-A6CA-146EA90F5EC2}" srcOrd="0" destOrd="0" presId="urn:microsoft.com/office/officeart/2005/8/layout/hierarchy3"/>
    <dgm:cxn modelId="{B02E830F-3048-4521-A3F6-6B68FFAB5AE9}" srcId="{9FCE3BF6-CAEC-44A9-8AAB-2F59C7FC18BB}" destId="{96330778-AFDC-4C23-86D4-5CF3698B08D5}" srcOrd="0" destOrd="0" parTransId="{B4F92DCF-E6E8-4952-886F-026465E9739E}" sibTransId="{3C2B47F4-7788-4ABA-BDF4-7CB6EEFC6600}"/>
    <dgm:cxn modelId="{FCF2CBE6-592E-47C2-A20C-7ED7BCF82BD0}" type="presOf" srcId="{9FCE3BF6-CAEC-44A9-8AAB-2F59C7FC18BB}" destId="{747BC43B-9895-417E-B84D-945ACD89DFB8}" srcOrd="0" destOrd="0" presId="urn:microsoft.com/office/officeart/2005/8/layout/hierarchy3"/>
    <dgm:cxn modelId="{15D7E489-685B-493A-AF39-ECB4C6EAB571}" type="presOf" srcId="{56E905FB-9174-4749-8123-91959FEC0C23}" destId="{4E03BDAF-28A1-4EAB-A55B-9C6C5F69952A}" srcOrd="0" destOrd="0" presId="urn:microsoft.com/office/officeart/2005/8/layout/hierarchy3"/>
    <dgm:cxn modelId="{3C358D63-976A-4F84-B508-993CC5602830}" type="presOf" srcId="{874FA96B-69DE-4DDE-A3BA-41A232EB1117}" destId="{EB9D58DC-057E-4820-B550-341B41E5B361}" srcOrd="0" destOrd="0" presId="urn:microsoft.com/office/officeart/2005/8/layout/hierarchy3"/>
    <dgm:cxn modelId="{E1FC4E53-1DA1-43DF-B6D4-6AD3B0DDCBBF}" srcId="{9E129DEB-3B87-4378-A05E-75229BB32F82}" destId="{874FA96B-69DE-4DDE-A3BA-41A232EB1117}" srcOrd="0" destOrd="0" parTransId="{1EC3830A-D044-41CE-B082-829CC20B098B}" sibTransId="{359B05CF-AF2B-4065-963B-0333CAF3FA7A}"/>
    <dgm:cxn modelId="{DC3DF288-7708-48C6-A5E7-A507AFEBB5F5}" type="presOf" srcId="{96330778-AFDC-4C23-86D4-5CF3698B08D5}" destId="{B979514C-DE77-4DB8-88D9-D85AC5D560C1}" srcOrd="0" destOrd="0" presId="urn:microsoft.com/office/officeart/2005/8/layout/hierarchy3"/>
    <dgm:cxn modelId="{E5022D09-2E4D-4CB9-A544-0F9CE81DBB9F}" type="presOf" srcId="{4A232B30-615B-4E4B-ACD3-299C8710744E}" destId="{BA446A85-5BAC-4C28-9D08-09AB5B34474D}" srcOrd="0" destOrd="0" presId="urn:microsoft.com/office/officeart/2005/8/layout/hierarchy3"/>
    <dgm:cxn modelId="{261CBF70-3F0B-463C-AB6B-A7580B369CF0}" srcId="{9E129DEB-3B87-4378-A05E-75229BB32F82}" destId="{8D0E922F-3404-4D59-A413-37A7FA896708}" srcOrd="1" destOrd="0" parTransId="{56E905FB-9174-4749-8123-91959FEC0C23}" sibTransId="{752A7CF8-A0C5-442D-94CC-6708AAFA9E26}"/>
    <dgm:cxn modelId="{E09F5262-B282-47DF-8ABF-F950D6FD487F}" type="presOf" srcId="{1EC3830A-D044-41CE-B082-829CC20B098B}" destId="{0CB3CFED-3DB2-4D6A-BC14-F4F10B684AB9}" srcOrd="0" destOrd="0" presId="urn:microsoft.com/office/officeart/2005/8/layout/hierarchy3"/>
    <dgm:cxn modelId="{21E5101D-275D-49CB-B12C-D4D1123B136A}" srcId="{96330778-AFDC-4C23-86D4-5CF3698B08D5}" destId="{4A232B30-615B-4E4B-ACD3-299C8710744E}" srcOrd="1" destOrd="0" parTransId="{4B436EC3-273E-43CC-A72A-5ECD4E464710}" sibTransId="{BC2BF787-37C4-4661-A7AD-BCF6BF9F23FD}"/>
    <dgm:cxn modelId="{011CFE6C-872D-430C-B0E3-0C44EA393723}" type="presOf" srcId="{4B436EC3-273E-43CC-A72A-5ECD4E464710}" destId="{89835ADF-3F4A-4175-959A-377B795C58F6}" srcOrd="0" destOrd="0" presId="urn:microsoft.com/office/officeart/2005/8/layout/hierarchy3"/>
    <dgm:cxn modelId="{FEE91896-E023-4B7E-82E5-2163777E1216}" type="presParOf" srcId="{747BC43B-9895-417E-B84D-945ACD89DFB8}" destId="{069E7006-CA01-407D-AB8D-ED468543A221}" srcOrd="0" destOrd="0" presId="urn:microsoft.com/office/officeart/2005/8/layout/hierarchy3"/>
    <dgm:cxn modelId="{7FB7464C-AA13-4F19-8AC0-9176BE4354A9}" type="presParOf" srcId="{069E7006-CA01-407D-AB8D-ED468543A221}" destId="{61DBD0D6-D0B6-4866-855C-D3808940C83A}" srcOrd="0" destOrd="0" presId="urn:microsoft.com/office/officeart/2005/8/layout/hierarchy3"/>
    <dgm:cxn modelId="{32239807-694D-4BA5-AF74-F813272CEAC0}" type="presParOf" srcId="{61DBD0D6-D0B6-4866-855C-D3808940C83A}" destId="{B979514C-DE77-4DB8-88D9-D85AC5D560C1}" srcOrd="0" destOrd="0" presId="urn:microsoft.com/office/officeart/2005/8/layout/hierarchy3"/>
    <dgm:cxn modelId="{F25684BD-87E2-4A0E-B694-22491E73DB88}" type="presParOf" srcId="{61DBD0D6-D0B6-4866-855C-D3808940C83A}" destId="{38E2768C-BD01-420B-873A-9812FBFC49D0}" srcOrd="1" destOrd="0" presId="urn:microsoft.com/office/officeart/2005/8/layout/hierarchy3"/>
    <dgm:cxn modelId="{8C31145F-F669-4E39-BE3D-68E324964CA8}" type="presParOf" srcId="{069E7006-CA01-407D-AB8D-ED468543A221}" destId="{CC08294E-5960-4814-BA4D-BCC8AC0E386B}" srcOrd="1" destOrd="0" presId="urn:microsoft.com/office/officeart/2005/8/layout/hierarchy3"/>
    <dgm:cxn modelId="{A53AAFDF-12B8-4B69-A7C3-41280D71CF6B}" type="presParOf" srcId="{CC08294E-5960-4814-BA4D-BCC8AC0E386B}" destId="{BFD707B3-DCED-410E-A6CA-146EA90F5EC2}" srcOrd="0" destOrd="0" presId="urn:microsoft.com/office/officeart/2005/8/layout/hierarchy3"/>
    <dgm:cxn modelId="{D928112C-8E2A-44ED-82B2-E80C21010C76}" type="presParOf" srcId="{CC08294E-5960-4814-BA4D-BCC8AC0E386B}" destId="{F7261194-9337-4A74-A668-9C267A8ADA4D}" srcOrd="1" destOrd="0" presId="urn:microsoft.com/office/officeart/2005/8/layout/hierarchy3"/>
    <dgm:cxn modelId="{D2FE89A4-9351-4840-A968-E4C60BC40025}" type="presParOf" srcId="{CC08294E-5960-4814-BA4D-BCC8AC0E386B}" destId="{89835ADF-3F4A-4175-959A-377B795C58F6}" srcOrd="2" destOrd="0" presId="urn:microsoft.com/office/officeart/2005/8/layout/hierarchy3"/>
    <dgm:cxn modelId="{C7B81E28-E33D-429B-84BF-3BD980598604}" type="presParOf" srcId="{CC08294E-5960-4814-BA4D-BCC8AC0E386B}" destId="{BA446A85-5BAC-4C28-9D08-09AB5B34474D}" srcOrd="3" destOrd="0" presId="urn:microsoft.com/office/officeart/2005/8/layout/hierarchy3"/>
    <dgm:cxn modelId="{672CA15C-BBA8-4B21-8CCB-3C7301DE9064}" type="presParOf" srcId="{747BC43B-9895-417E-B84D-945ACD89DFB8}" destId="{9B92CB36-417C-464B-93E3-6295901B0B54}" srcOrd="1" destOrd="0" presId="urn:microsoft.com/office/officeart/2005/8/layout/hierarchy3"/>
    <dgm:cxn modelId="{D061424B-19C8-476E-84C0-036A789F6AAD}" type="presParOf" srcId="{9B92CB36-417C-464B-93E3-6295901B0B54}" destId="{3CE997BA-7590-40FB-B186-5868943E3B6C}" srcOrd="0" destOrd="0" presId="urn:microsoft.com/office/officeart/2005/8/layout/hierarchy3"/>
    <dgm:cxn modelId="{1F098C38-BD7E-4308-83BB-AC746B8E3565}" type="presParOf" srcId="{3CE997BA-7590-40FB-B186-5868943E3B6C}" destId="{25A84D7F-0CE0-4447-9D36-1A6ECC7B1E73}" srcOrd="0" destOrd="0" presId="urn:microsoft.com/office/officeart/2005/8/layout/hierarchy3"/>
    <dgm:cxn modelId="{3E85685E-97D6-4BE2-8C87-A552037D6FC3}" type="presParOf" srcId="{3CE997BA-7590-40FB-B186-5868943E3B6C}" destId="{CF5E2004-D345-4309-B08B-812DC9FB7CD4}" srcOrd="1" destOrd="0" presId="urn:microsoft.com/office/officeart/2005/8/layout/hierarchy3"/>
    <dgm:cxn modelId="{A084A6A6-B8AE-445E-9A8F-10ADE9E5F0E7}" type="presParOf" srcId="{9B92CB36-417C-464B-93E3-6295901B0B54}" destId="{BBA55E51-DE9F-40E4-A50A-F0B3DA6D7E33}" srcOrd="1" destOrd="0" presId="urn:microsoft.com/office/officeart/2005/8/layout/hierarchy3"/>
    <dgm:cxn modelId="{449EDC50-28A3-4991-9587-FBDD30A987C3}" type="presParOf" srcId="{BBA55E51-DE9F-40E4-A50A-F0B3DA6D7E33}" destId="{0CB3CFED-3DB2-4D6A-BC14-F4F10B684AB9}" srcOrd="0" destOrd="0" presId="urn:microsoft.com/office/officeart/2005/8/layout/hierarchy3"/>
    <dgm:cxn modelId="{C38EC94F-BAC2-4957-87D4-D9020EE43369}" type="presParOf" srcId="{BBA55E51-DE9F-40E4-A50A-F0B3DA6D7E33}" destId="{EB9D58DC-057E-4820-B550-341B41E5B361}" srcOrd="1" destOrd="0" presId="urn:microsoft.com/office/officeart/2005/8/layout/hierarchy3"/>
    <dgm:cxn modelId="{BED8891B-7140-4F63-98CF-B441664AD5D9}" type="presParOf" srcId="{BBA55E51-DE9F-40E4-A50A-F0B3DA6D7E33}" destId="{4E03BDAF-28A1-4EAB-A55B-9C6C5F69952A}" srcOrd="2" destOrd="0" presId="urn:microsoft.com/office/officeart/2005/8/layout/hierarchy3"/>
    <dgm:cxn modelId="{D9E61203-95CD-4659-AB9F-C532F59AB92D}" type="presParOf" srcId="{BBA55E51-DE9F-40E4-A50A-F0B3DA6D7E33}" destId="{876E3B55-AC38-4E1A-99A3-2C5E587A6EDB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329B7A-5E27-422F-8E3F-B23B05C790C8}">
      <dsp:nvSpPr>
        <dsp:cNvPr id="0" name=""/>
        <dsp:cNvSpPr/>
      </dsp:nvSpPr>
      <dsp:spPr>
        <a:xfrm>
          <a:off x="0" y="0"/>
          <a:ext cx="5181600" cy="1093001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0070C0">
                <a:tint val="66000"/>
                <a:satMod val="160000"/>
              </a:srgbClr>
            </a:gs>
            <a:gs pos="50000">
              <a:srgbClr val="0070C0">
                <a:tint val="44500"/>
                <a:satMod val="160000"/>
              </a:srgbClr>
            </a:gs>
            <a:gs pos="100000">
              <a:srgbClr val="0070C0">
                <a:tint val="23500"/>
                <a:satMod val="160000"/>
              </a:srgb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3600" kern="1200" dirty="0"/>
        </a:p>
      </dsp:txBody>
      <dsp:txXfrm>
        <a:off x="32013" y="32013"/>
        <a:ext cx="4051897" cy="1028975"/>
      </dsp:txXfrm>
    </dsp:sp>
    <dsp:sp modelId="{80DDF8A2-4C75-49DF-AE46-DA48B2CF03D4}">
      <dsp:nvSpPr>
        <dsp:cNvPr id="0" name=""/>
        <dsp:cNvSpPr/>
      </dsp:nvSpPr>
      <dsp:spPr>
        <a:xfrm>
          <a:off x="914399" y="1335890"/>
          <a:ext cx="5181600" cy="1093001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rgbClr val="FF0000">
                <a:tint val="66000"/>
                <a:satMod val="160000"/>
              </a:srgbClr>
            </a:gs>
            <a:gs pos="50000">
              <a:srgbClr val="FF0000">
                <a:tint val="44500"/>
                <a:satMod val="160000"/>
              </a:srgbClr>
            </a:gs>
            <a:gs pos="100000">
              <a:srgbClr val="FF0000">
                <a:tint val="23500"/>
                <a:satMod val="160000"/>
              </a:srgb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tr-TR" sz="3200" kern="1200" dirty="0" smtClean="0">
            <a:solidFill>
              <a:srgbClr val="002060"/>
            </a:solidFill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3200" kern="1200" dirty="0" smtClean="0">
              <a:solidFill>
                <a:srgbClr val="002060"/>
              </a:solidFill>
            </a:rPr>
            <a:t>                   </a:t>
          </a:r>
          <a:r>
            <a:rPr lang="tr-TR" sz="4000" b="1" kern="1200" dirty="0" smtClean="0">
              <a:solidFill>
                <a:srgbClr val="002060"/>
              </a:solidFill>
            </a:rPr>
            <a:t>%3-6</a:t>
          </a:r>
        </a:p>
        <a:p>
          <a:pPr lvl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3200" kern="1200" dirty="0"/>
        </a:p>
      </dsp:txBody>
      <dsp:txXfrm>
        <a:off x="946412" y="1367903"/>
        <a:ext cx="3492723" cy="1028975"/>
      </dsp:txXfrm>
    </dsp:sp>
    <dsp:sp modelId="{CE2B2D80-7922-4F23-B6D4-8D5221FFACF3}">
      <dsp:nvSpPr>
        <dsp:cNvPr id="0" name=""/>
        <dsp:cNvSpPr/>
      </dsp:nvSpPr>
      <dsp:spPr>
        <a:xfrm>
          <a:off x="4471149" y="859220"/>
          <a:ext cx="710450" cy="71045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3200" kern="1200"/>
        </a:p>
      </dsp:txBody>
      <dsp:txXfrm>
        <a:off x="4631000" y="859220"/>
        <a:ext cx="390748" cy="5346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79514C-DE77-4DB8-88D9-D85AC5D560C1}">
      <dsp:nvSpPr>
        <dsp:cNvPr id="0" name=""/>
        <dsp:cNvSpPr/>
      </dsp:nvSpPr>
      <dsp:spPr>
        <a:xfrm>
          <a:off x="1531070" y="2582"/>
          <a:ext cx="2436362" cy="121818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775" tIns="69850" rIns="104775" bIns="698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500" kern="1200" dirty="0"/>
        </a:p>
      </dsp:txBody>
      <dsp:txXfrm>
        <a:off x="1566749" y="38261"/>
        <a:ext cx="2365004" cy="1146823"/>
      </dsp:txXfrm>
    </dsp:sp>
    <dsp:sp modelId="{BFD707B3-DCED-410E-A6CA-146EA90F5EC2}">
      <dsp:nvSpPr>
        <dsp:cNvPr id="0" name=""/>
        <dsp:cNvSpPr/>
      </dsp:nvSpPr>
      <dsp:spPr>
        <a:xfrm>
          <a:off x="1774706" y="1220763"/>
          <a:ext cx="243636" cy="9136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13635"/>
              </a:lnTo>
              <a:lnTo>
                <a:pt x="243636" y="91363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261194-9337-4A74-A668-9C267A8ADA4D}">
      <dsp:nvSpPr>
        <dsp:cNvPr id="0" name=""/>
        <dsp:cNvSpPr/>
      </dsp:nvSpPr>
      <dsp:spPr>
        <a:xfrm>
          <a:off x="2018342" y="1525308"/>
          <a:ext cx="1949089" cy="12181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err="1" smtClean="0">
              <a:solidFill>
                <a:srgbClr val="002060"/>
              </a:solidFill>
            </a:rPr>
            <a:t>All</a:t>
          </a:r>
          <a:r>
            <a:rPr lang="tr-TR" sz="2800" kern="1200" dirty="0" smtClean="0">
              <a:solidFill>
                <a:srgbClr val="002060"/>
              </a:solidFill>
            </a:rPr>
            <a:t>.</a:t>
          </a:r>
          <a:r>
            <a:rPr lang="tr-TR" sz="2800" kern="1200" dirty="0" err="1" smtClean="0">
              <a:solidFill>
                <a:srgbClr val="002060"/>
              </a:solidFill>
            </a:rPr>
            <a:t>Rinit</a:t>
          </a:r>
          <a:endParaRPr lang="tr-TR" sz="2800" kern="1200" dirty="0">
            <a:solidFill>
              <a:srgbClr val="002060"/>
            </a:solidFill>
          </a:endParaRPr>
        </a:p>
      </dsp:txBody>
      <dsp:txXfrm>
        <a:off x="2054021" y="1560987"/>
        <a:ext cx="1877731" cy="1146823"/>
      </dsp:txXfrm>
    </dsp:sp>
    <dsp:sp modelId="{89835ADF-3F4A-4175-959A-377B795C58F6}">
      <dsp:nvSpPr>
        <dsp:cNvPr id="0" name=""/>
        <dsp:cNvSpPr/>
      </dsp:nvSpPr>
      <dsp:spPr>
        <a:xfrm>
          <a:off x="1774706" y="1220763"/>
          <a:ext cx="243636" cy="24363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36362"/>
              </a:lnTo>
              <a:lnTo>
                <a:pt x="243636" y="24363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446A85-5BAC-4C28-9D08-09AB5B34474D}">
      <dsp:nvSpPr>
        <dsp:cNvPr id="0" name=""/>
        <dsp:cNvSpPr/>
      </dsp:nvSpPr>
      <dsp:spPr>
        <a:xfrm>
          <a:off x="2018342" y="3048035"/>
          <a:ext cx="1949089" cy="12181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smtClean="0">
              <a:solidFill>
                <a:srgbClr val="002060"/>
              </a:solidFill>
            </a:rPr>
            <a:t>Astım</a:t>
          </a:r>
          <a:endParaRPr lang="tr-TR" sz="2800" kern="1200" dirty="0">
            <a:solidFill>
              <a:srgbClr val="002060"/>
            </a:solidFill>
          </a:endParaRPr>
        </a:p>
      </dsp:txBody>
      <dsp:txXfrm>
        <a:off x="2054021" y="3083714"/>
        <a:ext cx="1877731" cy="1146823"/>
      </dsp:txXfrm>
    </dsp:sp>
    <dsp:sp modelId="{25A84D7F-0CE0-4447-9D36-1A6ECC7B1E73}">
      <dsp:nvSpPr>
        <dsp:cNvPr id="0" name=""/>
        <dsp:cNvSpPr/>
      </dsp:nvSpPr>
      <dsp:spPr>
        <a:xfrm>
          <a:off x="4576523" y="2582"/>
          <a:ext cx="2436362" cy="121818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775" tIns="69850" rIns="104775" bIns="698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500" kern="1200" dirty="0"/>
        </a:p>
      </dsp:txBody>
      <dsp:txXfrm>
        <a:off x="4612202" y="38261"/>
        <a:ext cx="2365004" cy="1146823"/>
      </dsp:txXfrm>
    </dsp:sp>
    <dsp:sp modelId="{0CB3CFED-3DB2-4D6A-BC14-F4F10B684AB9}">
      <dsp:nvSpPr>
        <dsp:cNvPr id="0" name=""/>
        <dsp:cNvSpPr/>
      </dsp:nvSpPr>
      <dsp:spPr>
        <a:xfrm>
          <a:off x="4820159" y="1220763"/>
          <a:ext cx="243636" cy="9136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13635"/>
              </a:lnTo>
              <a:lnTo>
                <a:pt x="243636" y="91363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9D58DC-057E-4820-B550-341B41E5B361}">
      <dsp:nvSpPr>
        <dsp:cNvPr id="0" name=""/>
        <dsp:cNvSpPr/>
      </dsp:nvSpPr>
      <dsp:spPr>
        <a:xfrm>
          <a:off x="5063795" y="1525308"/>
          <a:ext cx="1949089" cy="12181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err="1" smtClean="0">
              <a:solidFill>
                <a:srgbClr val="002060"/>
              </a:solidFill>
            </a:rPr>
            <a:t>Atopik</a:t>
          </a:r>
          <a:r>
            <a:rPr lang="tr-TR" sz="2800" kern="1200" dirty="0" smtClean="0">
              <a:solidFill>
                <a:srgbClr val="002060"/>
              </a:solidFill>
            </a:rPr>
            <a:t> dermatit</a:t>
          </a:r>
          <a:endParaRPr lang="tr-TR" sz="2800" kern="1200" dirty="0">
            <a:solidFill>
              <a:srgbClr val="002060"/>
            </a:solidFill>
          </a:endParaRPr>
        </a:p>
      </dsp:txBody>
      <dsp:txXfrm>
        <a:off x="5099474" y="1560987"/>
        <a:ext cx="1877731" cy="1146823"/>
      </dsp:txXfrm>
    </dsp:sp>
    <dsp:sp modelId="{4E03BDAF-28A1-4EAB-A55B-9C6C5F69952A}">
      <dsp:nvSpPr>
        <dsp:cNvPr id="0" name=""/>
        <dsp:cNvSpPr/>
      </dsp:nvSpPr>
      <dsp:spPr>
        <a:xfrm>
          <a:off x="4820159" y="1220763"/>
          <a:ext cx="243636" cy="24363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36362"/>
              </a:lnTo>
              <a:lnTo>
                <a:pt x="243636" y="24363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6E3B55-AC38-4E1A-99A3-2C5E587A6EDB}">
      <dsp:nvSpPr>
        <dsp:cNvPr id="0" name=""/>
        <dsp:cNvSpPr/>
      </dsp:nvSpPr>
      <dsp:spPr>
        <a:xfrm>
          <a:off x="5063795" y="3048035"/>
          <a:ext cx="1949089" cy="12181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smtClean="0">
              <a:solidFill>
                <a:srgbClr val="002060"/>
              </a:solidFill>
            </a:rPr>
            <a:t>Besin </a:t>
          </a:r>
          <a:r>
            <a:rPr lang="tr-TR" sz="2800" kern="1200" dirty="0" err="1" smtClean="0">
              <a:solidFill>
                <a:srgbClr val="002060"/>
              </a:solidFill>
            </a:rPr>
            <a:t>allerjisi</a:t>
          </a:r>
          <a:r>
            <a:rPr lang="tr-TR" sz="2800" kern="1200" dirty="0" smtClean="0">
              <a:solidFill>
                <a:srgbClr val="002060"/>
              </a:solidFill>
            </a:rPr>
            <a:t> </a:t>
          </a:r>
          <a:endParaRPr lang="tr-TR" sz="2800" kern="1200" dirty="0">
            <a:solidFill>
              <a:srgbClr val="002060"/>
            </a:solidFill>
          </a:endParaRPr>
        </a:p>
      </dsp:txBody>
      <dsp:txXfrm>
        <a:off x="5099474" y="3083714"/>
        <a:ext cx="1877731" cy="11468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211E6B-1439-4B41-BD46-FCA0CE546421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CA4777-A42A-45A8-A711-0D8DBF967C6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77772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In</a:t>
            </a:r>
            <a:r>
              <a:rPr lang="tr-TR" dirty="0" smtClean="0"/>
              <a:t> a </a:t>
            </a:r>
            <a:r>
              <a:rPr lang="tr-TR" dirty="0" err="1" smtClean="0"/>
              <a:t>survey</a:t>
            </a:r>
            <a:r>
              <a:rPr lang="tr-TR" dirty="0" smtClean="0"/>
              <a:t>, 29% </a:t>
            </a:r>
            <a:r>
              <a:rPr lang="en-US" dirty="0" smtClean="0"/>
              <a:t>of children obtained only partial relief with the use of a prescription</a:t>
            </a:r>
            <a:r>
              <a:rPr lang="tr-TR" dirty="0" smtClean="0"/>
              <a:t> </a:t>
            </a:r>
            <a:r>
              <a:rPr lang="tr-TR" dirty="0" err="1" smtClean="0"/>
              <a:t>nasal</a:t>
            </a:r>
            <a:r>
              <a:rPr lang="tr-TR" dirty="0" smtClean="0"/>
              <a:t> </a:t>
            </a:r>
            <a:r>
              <a:rPr lang="tr-TR" dirty="0" err="1" smtClean="0"/>
              <a:t>corticosteroid</a:t>
            </a:r>
            <a:r>
              <a:rPr lang="tr-TR" dirty="0" smtClean="0"/>
              <a:t>.5. </a:t>
            </a:r>
            <a:r>
              <a:rPr lang="tr-TR" dirty="0" err="1" smtClean="0"/>
              <a:t>Although</a:t>
            </a:r>
            <a:r>
              <a:rPr lang="tr-TR" dirty="0" smtClean="0"/>
              <a:t> </a:t>
            </a:r>
            <a:r>
              <a:rPr lang="tr-TR" dirty="0" err="1" smtClean="0"/>
              <a:t>poor</a:t>
            </a:r>
            <a:r>
              <a:rPr lang="tr-TR" dirty="0" smtClean="0"/>
              <a:t> </a:t>
            </a:r>
            <a:r>
              <a:rPr lang="tr-TR" dirty="0" err="1" smtClean="0"/>
              <a:t>technique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en-US" dirty="0" smtClean="0"/>
              <a:t>inconsistent medication adherence may contribute to a lack of</a:t>
            </a:r>
          </a:p>
          <a:p>
            <a:r>
              <a:rPr lang="en-US" dirty="0" smtClean="0"/>
              <a:t>complete symptom improvement, it is appreciated that medical</a:t>
            </a:r>
          </a:p>
          <a:p>
            <a:r>
              <a:rPr lang="en-US" dirty="0" smtClean="0"/>
              <a:t>therapy does not affect the underlying allergic disease processes.</a:t>
            </a:r>
          </a:p>
          <a:p>
            <a:r>
              <a:rPr lang="en-US" dirty="0" smtClean="0"/>
              <a:t>In contrast, allergen immunotherapy may not only improve</a:t>
            </a:r>
          </a:p>
          <a:p>
            <a:r>
              <a:rPr lang="en-US" dirty="0" smtClean="0"/>
              <a:t>symptom control but also modify the course of the disease, an</a:t>
            </a:r>
          </a:p>
          <a:p>
            <a:r>
              <a:rPr lang="en-US" dirty="0" smtClean="0"/>
              <a:t>important consideration for parents whose children’s AR symptoms</a:t>
            </a:r>
          </a:p>
          <a:p>
            <a:r>
              <a:rPr lang="en-US" dirty="0" smtClean="0"/>
              <a:t>are not controlled despite a well-supervised trial of medical</a:t>
            </a:r>
          </a:p>
          <a:p>
            <a:r>
              <a:rPr lang="tr-TR" dirty="0" err="1" smtClean="0"/>
              <a:t>treatment</a:t>
            </a:r>
            <a:r>
              <a:rPr lang="tr-TR" dirty="0" smtClean="0"/>
              <a:t>.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3</a:t>
            </a:fld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Background — Oral immunotherapy was first proposed as a method of treatment for allergic disease in the early</a:t>
            </a: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1900s. In the 1980s, properly designed clinical trials first demonstrated a dose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dependent</a:t>
            </a:r>
          </a:p>
          <a:p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therapeutic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response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specific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well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characterized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aeroallergens. In 1998, the World Health Organization (WHO) recognized that SLIT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was a promising alternate mode of immunotherapy and encouraged continued clinical investigation into this form of</a:t>
            </a: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treatment [1]. In 2009, the World Allergy Organization (WAO) published their opinion that the cumulative evidence</a:t>
            </a: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showed SLIT represented a viable alternative to SCIT and encouraged continued clinical investigation to</a:t>
            </a:r>
          </a:p>
          <a:p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characterize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optimal 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techniques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[2,3].</a:t>
            </a:r>
          </a:p>
          <a:p>
            <a:r>
              <a:rPr lang="tr-TR" dirty="0" smtClean="0">
                <a:solidFill>
                  <a:srgbClr val="FF0000"/>
                </a:solidFill>
              </a:rPr>
              <a:t>Giriş cümlesi olacak</a:t>
            </a:r>
          </a:p>
          <a:p>
            <a:r>
              <a:rPr lang="en-US" dirty="0" smtClean="0"/>
              <a:t>Sublingual immunotherapy (SLIT) is a type of</a:t>
            </a:r>
            <a:r>
              <a:rPr lang="tr-TR" dirty="0" smtClean="0"/>
              <a:t> </a:t>
            </a:r>
            <a:r>
              <a:rPr lang="en-US" dirty="0" smtClean="0"/>
              <a:t>specific immunotherapy utilized to treat allergic</a:t>
            </a:r>
            <a:r>
              <a:rPr lang="tr-TR" dirty="0" smtClean="0"/>
              <a:t> </a:t>
            </a:r>
            <a:r>
              <a:rPr lang="tr-TR" dirty="0" err="1" smtClean="0"/>
              <a:t>rhinitis</a:t>
            </a:r>
            <a:r>
              <a:rPr lang="tr-TR" dirty="0" smtClean="0"/>
              <a:t> </a:t>
            </a:r>
            <a:r>
              <a:rPr lang="tr-TR" dirty="0" err="1" smtClean="0"/>
              <a:t>or</a:t>
            </a:r>
            <a:r>
              <a:rPr lang="tr-TR" dirty="0" smtClean="0"/>
              <a:t> </a:t>
            </a:r>
            <a:r>
              <a:rPr lang="tr-TR" dirty="0" err="1" smtClean="0"/>
              <a:t>allergic</a:t>
            </a:r>
            <a:r>
              <a:rPr lang="tr-TR" dirty="0" smtClean="0"/>
              <a:t> </a:t>
            </a:r>
            <a:r>
              <a:rPr lang="tr-TR" dirty="0" err="1" smtClean="0"/>
              <a:t>rhinoconjunctivitis</a:t>
            </a:r>
            <a:r>
              <a:rPr lang="tr-TR" dirty="0" smtClean="0"/>
              <a:t> (ARC) [1]. </a:t>
            </a:r>
            <a:r>
              <a:rPr lang="en-US" dirty="0" smtClean="0"/>
              <a:t>SLIT is ideally suited for use in children because it</a:t>
            </a:r>
            <a:r>
              <a:rPr lang="tr-TR" dirty="0" smtClean="0"/>
              <a:t> </a:t>
            </a:r>
            <a:r>
              <a:rPr lang="en-US" dirty="0" smtClean="0"/>
              <a:t>is needleless and convenient (given at home).</a:t>
            </a:r>
            <a:r>
              <a:rPr lang="tr-TR" dirty="0" smtClean="0"/>
              <a:t> </a:t>
            </a:r>
            <a:r>
              <a:rPr lang="tr-TR" dirty="0" err="1" smtClean="0"/>
              <a:t>Over</a:t>
            </a:r>
            <a:r>
              <a:rPr lang="tr-TR" dirty="0" smtClean="0"/>
              <a:t> </a:t>
            </a:r>
            <a:r>
              <a:rPr lang="en-US" dirty="0" smtClean="0"/>
              <a:t>75 clinical research studies have been performed to</a:t>
            </a:r>
            <a:r>
              <a:rPr lang="tr-TR" dirty="0" smtClean="0"/>
              <a:t> </a:t>
            </a:r>
            <a:r>
              <a:rPr lang="en-US" dirty="0" smtClean="0"/>
              <a:t>prove the clinical efficacy of SLIT with at least 20</a:t>
            </a:r>
            <a:r>
              <a:rPr lang="tr-TR" dirty="0" smtClean="0"/>
              <a:t> </a:t>
            </a:r>
            <a:r>
              <a:rPr lang="en-US" dirty="0" smtClean="0"/>
              <a:t>of those trials including only children [1,</a:t>
            </a:r>
            <a:r>
              <a:rPr lang="tr-TR" dirty="0" smtClean="0"/>
              <a:t>2</a:t>
            </a:r>
            <a:r>
              <a:rPr lang="en-US" dirty="0" smtClean="0"/>
              <a:t>]. SLIT</a:t>
            </a:r>
            <a:r>
              <a:rPr lang="tr-TR" dirty="0" smtClean="0"/>
              <a:t> </a:t>
            </a:r>
            <a:r>
              <a:rPr lang="en-US" dirty="0" smtClean="0"/>
              <a:t>has become recognized as a low-risk, high-benefit</a:t>
            </a:r>
            <a:r>
              <a:rPr lang="tr-TR" dirty="0" smtClean="0"/>
              <a:t> </a:t>
            </a:r>
            <a:r>
              <a:rPr lang="en-US" dirty="0" smtClean="0"/>
              <a:t>option for adults and children suffering from allergic</a:t>
            </a:r>
            <a:r>
              <a:rPr lang="tr-TR" dirty="0" smtClean="0"/>
              <a:t> </a:t>
            </a:r>
            <a:r>
              <a:rPr lang="en-US" dirty="0" smtClean="0"/>
              <a:t>rhinitis or ARC, and more recently, clinical trials</a:t>
            </a:r>
            <a:r>
              <a:rPr lang="tr-TR" dirty="0" smtClean="0"/>
              <a:t> </a:t>
            </a:r>
            <a:r>
              <a:rPr lang="en-US" dirty="0" smtClean="0"/>
              <a:t>have begun to demonstrate efficacy in diseases such</a:t>
            </a:r>
            <a:r>
              <a:rPr lang="tr-TR" dirty="0" smtClean="0"/>
              <a:t> </a:t>
            </a:r>
            <a:r>
              <a:rPr lang="en-US" dirty="0" smtClean="0"/>
              <a:t>as asthma, atopic dermatitis, and food allergies [3]. The most-studied SLIT allergens for pediatrics are</a:t>
            </a:r>
            <a:r>
              <a:rPr lang="tr-TR" dirty="0" smtClean="0"/>
              <a:t> </a:t>
            </a:r>
            <a:r>
              <a:rPr lang="en-US" dirty="0" smtClean="0"/>
              <a:t>dust mite and grass. Currently, three nature-based</a:t>
            </a:r>
            <a:r>
              <a:rPr lang="tr-TR" dirty="0" smtClean="0"/>
              <a:t> </a:t>
            </a:r>
            <a:r>
              <a:rPr lang="en-US" dirty="0" smtClean="0"/>
              <a:t>tablets have gained approval by the US Food and</a:t>
            </a:r>
            <a:r>
              <a:rPr lang="tr-TR" dirty="0" smtClean="0"/>
              <a:t> </a:t>
            </a:r>
            <a:r>
              <a:rPr lang="en-US" dirty="0" smtClean="0"/>
              <a:t>Drug Administration (FDA), two grass (</a:t>
            </a:r>
            <a:r>
              <a:rPr lang="en-US" dirty="0" err="1" smtClean="0"/>
              <a:t>Oralair</a:t>
            </a:r>
            <a:r>
              <a:rPr lang="en-US" dirty="0" smtClean="0"/>
              <a:t> and</a:t>
            </a:r>
            <a:r>
              <a:rPr lang="tr-TR" dirty="0" smtClean="0"/>
              <a:t> </a:t>
            </a:r>
            <a:r>
              <a:rPr lang="en-US" dirty="0" err="1" smtClean="0"/>
              <a:t>Grastek</a:t>
            </a:r>
            <a:r>
              <a:rPr lang="en-US" dirty="0" smtClean="0"/>
              <a:t>) and one ragweed (</a:t>
            </a:r>
            <a:r>
              <a:rPr lang="en-US" dirty="0" err="1" smtClean="0"/>
              <a:t>Ragwitek</a:t>
            </a:r>
            <a:r>
              <a:rPr lang="en-US" dirty="0" smtClean="0"/>
              <a:t>) [4&amp;].</a:t>
            </a:r>
            <a:endParaRPr lang="tr-TR" dirty="0" smtClean="0"/>
          </a:p>
          <a:p>
            <a:endParaRPr lang="tr-T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b="1" dirty="0" err="1" smtClean="0"/>
              <a:t>The</a:t>
            </a:r>
            <a:r>
              <a:rPr lang="tr-TR" b="1" dirty="0" smtClean="0"/>
              <a:t> </a:t>
            </a:r>
            <a:r>
              <a:rPr lang="tr-TR" b="1" dirty="0" err="1" smtClean="0"/>
              <a:t>overall</a:t>
            </a:r>
            <a:r>
              <a:rPr lang="tr-TR" b="1" dirty="0" smtClean="0"/>
              <a:t> data </a:t>
            </a:r>
            <a:r>
              <a:rPr lang="tr-TR" b="1" dirty="0" err="1" smtClean="0"/>
              <a:t>from</a:t>
            </a:r>
            <a:r>
              <a:rPr lang="tr-TR" b="1" dirty="0" smtClean="0"/>
              <a:t> </a:t>
            </a:r>
            <a:r>
              <a:rPr lang="en-US" b="1" dirty="0" smtClean="0"/>
              <a:t>these trials, consistently showing the efficacy of</a:t>
            </a:r>
            <a:r>
              <a:rPr lang="tr-TR" b="1" dirty="0" smtClean="0"/>
              <a:t> </a:t>
            </a:r>
            <a:r>
              <a:rPr lang="en-US" b="1" dirty="0" smtClean="0"/>
              <a:t>the treatment, resulted in the first consensus document</a:t>
            </a:r>
            <a:r>
              <a:rPr lang="tr-TR" b="1" dirty="0" smtClean="0"/>
              <a:t> </a:t>
            </a:r>
            <a:r>
              <a:rPr lang="en-US" b="1" dirty="0" smtClean="0"/>
              <a:t>[2]. Sublingual immunotherapy (SLIT) was</a:t>
            </a:r>
            <a:r>
              <a:rPr lang="tr-TR" b="1" dirty="0" smtClean="0"/>
              <a:t> </a:t>
            </a:r>
            <a:r>
              <a:rPr lang="en-US" b="1" dirty="0" smtClean="0"/>
              <a:t>firstly proposed in the 1980s [3], but its application</a:t>
            </a:r>
            <a:r>
              <a:rPr lang="tr-TR" b="1" dirty="0" smtClean="0"/>
              <a:t> </a:t>
            </a:r>
            <a:r>
              <a:rPr lang="en-US" b="1" dirty="0" smtClean="0"/>
              <a:t>in clinical practice started in the 1990s [1].</a:t>
            </a:r>
            <a:endParaRPr lang="tr-TR" b="1" dirty="0" smtClean="0"/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4</a:t>
            </a:fld>
            <a:endParaRPr lang="tr-T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/>
              <a:t>SLIT can be self </a:t>
            </a:r>
            <a:r>
              <a:rPr lang="tr-TR" dirty="0" err="1" smtClean="0"/>
              <a:t>administered</a:t>
            </a:r>
            <a:r>
              <a:rPr lang="tr-TR" dirty="0" smtClean="0"/>
              <a:t> </a:t>
            </a:r>
            <a:r>
              <a:rPr lang="en-US" dirty="0" smtClean="0"/>
              <a:t>by patients or caregivers, </a:t>
            </a:r>
            <a:r>
              <a:rPr lang="tr-TR" dirty="0" smtClean="0"/>
              <a:t> </a:t>
            </a:r>
            <a:r>
              <a:rPr lang="en-US" dirty="0" smtClean="0"/>
              <a:t>does not</a:t>
            </a:r>
            <a:r>
              <a:rPr lang="tr-TR" dirty="0" smtClean="0"/>
              <a:t> </a:t>
            </a:r>
            <a:r>
              <a:rPr lang="en-US" dirty="0" smtClean="0"/>
              <a:t>require injections, </a:t>
            </a:r>
            <a:r>
              <a:rPr lang="tr-TR" dirty="0" smtClean="0"/>
              <a:t> </a:t>
            </a:r>
            <a:r>
              <a:rPr lang="en-US" dirty="0" smtClean="0"/>
              <a:t>and carries a much lower risk of anaphylaxis compared with SCIT.</a:t>
            </a:r>
            <a:endParaRPr lang="tr-TR" dirty="0" smtClean="0"/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5</a:t>
            </a:fld>
            <a:endParaRPr lang="tr-T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SLIT may be particularly indicated in the following</a:t>
            </a:r>
          </a:p>
          <a:p>
            <a:r>
              <a:rPr lang="tr-TR" b="1" dirty="0" err="1" smtClean="0"/>
              <a:t>patients</a:t>
            </a:r>
            <a:r>
              <a:rPr lang="tr-TR" b="1" dirty="0" smtClean="0"/>
              <a:t>:</a:t>
            </a:r>
          </a:p>
          <a:p>
            <a:r>
              <a:rPr lang="en-US" dirty="0" smtClean="0"/>
              <a:t>○ Patients whose allergy is uncontrolled with</a:t>
            </a:r>
          </a:p>
          <a:p>
            <a:r>
              <a:rPr lang="en-US" dirty="0" smtClean="0"/>
              <a:t>optimal pharmacotherapy (that is, those with</a:t>
            </a:r>
          </a:p>
          <a:p>
            <a:r>
              <a:rPr lang="en-US" dirty="0" smtClean="0"/>
              <a:t>severe chronic upper airway disease).</a:t>
            </a:r>
          </a:p>
          <a:p>
            <a:r>
              <a:rPr lang="en-US" dirty="0" smtClean="0"/>
              <a:t>○ Patients in whom pharmacotherapy induces</a:t>
            </a:r>
          </a:p>
          <a:p>
            <a:r>
              <a:rPr lang="tr-TR" dirty="0" err="1" smtClean="0"/>
              <a:t>undesirable</a:t>
            </a:r>
            <a:r>
              <a:rPr lang="tr-TR" dirty="0" smtClean="0"/>
              <a:t> </a:t>
            </a:r>
            <a:r>
              <a:rPr lang="tr-TR" dirty="0" err="1" smtClean="0"/>
              <a:t>side</a:t>
            </a:r>
            <a:r>
              <a:rPr lang="tr-TR" dirty="0" smtClean="0"/>
              <a:t> </a:t>
            </a:r>
            <a:r>
              <a:rPr lang="tr-TR" dirty="0" err="1" smtClean="0"/>
              <a:t>effects</a:t>
            </a:r>
            <a:r>
              <a:rPr lang="tr-TR" dirty="0" smtClean="0"/>
              <a:t>.</a:t>
            </a:r>
          </a:p>
          <a:p>
            <a:r>
              <a:rPr lang="tr-TR" dirty="0" smtClean="0"/>
              <a:t>○ </a:t>
            </a:r>
            <a:r>
              <a:rPr lang="tr-TR" dirty="0" err="1" smtClean="0"/>
              <a:t>Patients</a:t>
            </a:r>
            <a:r>
              <a:rPr lang="tr-TR" dirty="0" smtClean="0"/>
              <a:t> </a:t>
            </a:r>
            <a:r>
              <a:rPr lang="tr-TR" dirty="0" err="1" smtClean="0"/>
              <a:t>who</a:t>
            </a:r>
            <a:r>
              <a:rPr lang="tr-TR" dirty="0" smtClean="0"/>
              <a:t> </a:t>
            </a:r>
            <a:r>
              <a:rPr lang="tr-TR" dirty="0" err="1" smtClean="0"/>
              <a:t>refuse</a:t>
            </a:r>
            <a:r>
              <a:rPr lang="tr-TR" dirty="0" smtClean="0"/>
              <a:t> </a:t>
            </a:r>
            <a:r>
              <a:rPr lang="tr-TR" dirty="0" err="1" smtClean="0"/>
              <a:t>injections</a:t>
            </a:r>
            <a:r>
              <a:rPr lang="tr-TR" dirty="0" smtClean="0"/>
              <a:t>.</a:t>
            </a:r>
          </a:p>
          <a:p>
            <a:r>
              <a:rPr lang="en-US" dirty="0" smtClean="0"/>
              <a:t>○ Patients who do not want to be on constant or</a:t>
            </a:r>
          </a:p>
          <a:p>
            <a:r>
              <a:rPr lang="tr-TR" dirty="0" err="1" smtClean="0"/>
              <a:t>long</a:t>
            </a:r>
            <a:r>
              <a:rPr lang="tr-TR" dirty="0" smtClean="0"/>
              <a:t>-</a:t>
            </a:r>
            <a:r>
              <a:rPr lang="tr-TR" dirty="0" err="1" smtClean="0"/>
              <a:t>term</a:t>
            </a:r>
            <a:r>
              <a:rPr lang="tr-TR" dirty="0" smtClean="0"/>
              <a:t> </a:t>
            </a:r>
            <a:r>
              <a:rPr lang="tr-TR" dirty="0" err="1" smtClean="0"/>
              <a:t>pharmacotherapy</a:t>
            </a:r>
            <a:r>
              <a:rPr lang="tr-TR" dirty="0" smtClean="0"/>
              <a:t>.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6</a:t>
            </a:fld>
            <a:endParaRPr lang="tr-T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make</a:t>
            </a:r>
            <a:r>
              <a:rPr lang="tr-TR" dirty="0" smtClean="0"/>
              <a:t> a </a:t>
            </a:r>
            <a:r>
              <a:rPr lang="tr-TR" dirty="0" err="1" smtClean="0"/>
              <a:t>decision</a:t>
            </a:r>
            <a:r>
              <a:rPr lang="tr-TR" dirty="0" smtClean="0"/>
              <a:t>, </a:t>
            </a:r>
            <a:r>
              <a:rPr lang="en-US" dirty="0" smtClean="0"/>
              <a:t>several issues should be addressed. These include</a:t>
            </a:r>
          </a:p>
          <a:p>
            <a:r>
              <a:rPr lang="en-US" dirty="0" smtClean="0"/>
              <a:t>1) whether it is better to use mono- versus </a:t>
            </a:r>
            <a:r>
              <a:rPr lang="en-US" dirty="0" err="1" smtClean="0"/>
              <a:t>polyallergen</a:t>
            </a:r>
            <a:endParaRPr lang="en-US" dirty="0" smtClean="0"/>
          </a:p>
          <a:p>
            <a:r>
              <a:rPr lang="en-US" dirty="0" smtClean="0"/>
              <a:t>immunotherapy in </a:t>
            </a:r>
            <a:r>
              <a:rPr lang="en-US" dirty="0" err="1" smtClean="0"/>
              <a:t>polysensitized</a:t>
            </a:r>
            <a:r>
              <a:rPr lang="en-US" dirty="0" smtClean="0"/>
              <a:t> patients; 2) are there</a:t>
            </a:r>
          </a:p>
          <a:p>
            <a:r>
              <a:rPr lang="en-US" dirty="0" smtClean="0"/>
              <a:t>similar long-term clinical effects of SLIT versus SCIT; 3)</a:t>
            </a:r>
          </a:p>
          <a:p>
            <a:r>
              <a:rPr lang="en-US" dirty="0" smtClean="0"/>
              <a:t>which is more effective, SLIT or SCIT; 4) which is safer,</a:t>
            </a:r>
          </a:p>
          <a:p>
            <a:r>
              <a:rPr lang="en-US" dirty="0" smtClean="0"/>
              <a:t>SLIT or SCIT; and 5) what are the likely practical points</a:t>
            </a:r>
          </a:p>
          <a:p>
            <a:r>
              <a:rPr lang="en-US" dirty="0" smtClean="0"/>
              <a:t>to consider in choosing between these two </a:t>
            </a:r>
            <a:r>
              <a:rPr lang="en-US" dirty="0" err="1" smtClean="0"/>
              <a:t>treatme</a:t>
            </a:r>
            <a:r>
              <a:rPr lang="tr-TR" dirty="0" err="1" smtClean="0"/>
              <a:t>nt</a:t>
            </a:r>
            <a:endParaRPr lang="tr-TR" dirty="0" smtClean="0"/>
          </a:p>
          <a:p>
            <a:endParaRPr lang="tr-T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Tabatabaian</a:t>
            </a:r>
            <a:r>
              <a:rPr lang="tr-T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F, et al. </a:t>
            </a:r>
            <a:r>
              <a:rPr lang="tr-TR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All</a:t>
            </a:r>
            <a:r>
              <a:rPr lang="tr-T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Asthma</a:t>
            </a:r>
            <a:r>
              <a:rPr lang="tr-T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Proc</a:t>
            </a:r>
            <a:r>
              <a:rPr lang="tr-T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2015;36:100-104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7</a:t>
            </a:fld>
            <a:endParaRPr lang="tr-T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SCIT ana mekanizmalar;</a:t>
            </a:r>
          </a:p>
          <a:p>
            <a:r>
              <a:rPr lang="en-US" dirty="0" smtClean="0"/>
              <a:t>(a) the immune deviation towards a</a:t>
            </a:r>
            <a:r>
              <a:rPr lang="tr-TR" dirty="0" smtClean="0"/>
              <a:t> </a:t>
            </a:r>
            <a:r>
              <a:rPr lang="en-US" dirty="0" smtClean="0"/>
              <a:t>Th1-oriented response (and a reduction of the Th2 response);</a:t>
            </a:r>
            <a:r>
              <a:rPr lang="tr-TR" dirty="0" smtClean="0"/>
              <a:t> </a:t>
            </a:r>
          </a:p>
          <a:p>
            <a:r>
              <a:rPr lang="en-US" dirty="0" smtClean="0"/>
              <a:t>(b) the production of allergen-specific IgG4, which inhibit the</a:t>
            </a:r>
            <a:r>
              <a:rPr lang="tr-TR" dirty="0" smtClean="0"/>
              <a:t> </a:t>
            </a:r>
            <a:r>
              <a:rPr lang="en-US" dirty="0" err="1" smtClean="0"/>
              <a:t>IgE</a:t>
            </a:r>
            <a:r>
              <a:rPr lang="en-US" dirty="0" smtClean="0"/>
              <a:t>-facilitated antigen presentation; and </a:t>
            </a:r>
            <a:endParaRPr lang="tr-TR" dirty="0" smtClean="0"/>
          </a:p>
          <a:p>
            <a:r>
              <a:rPr lang="en-US" dirty="0" smtClean="0"/>
              <a:t>(c) the emergence of T</a:t>
            </a:r>
            <a:r>
              <a:rPr lang="tr-TR" dirty="0" smtClean="0"/>
              <a:t> </a:t>
            </a:r>
            <a:r>
              <a:rPr lang="en-US" dirty="0" smtClean="0"/>
              <a:t>regulatory cells, which secrete cytokines like IL-10 able to</a:t>
            </a:r>
            <a:r>
              <a:rPr lang="tr-TR" dirty="0" smtClean="0"/>
              <a:t> </a:t>
            </a:r>
            <a:r>
              <a:rPr lang="en-US" dirty="0" err="1" smtClean="0"/>
              <a:t>downregulate</a:t>
            </a:r>
            <a:r>
              <a:rPr lang="en-US" dirty="0" smtClean="0"/>
              <a:t> the allergen-mediated response </a:t>
            </a:r>
            <a:endParaRPr lang="tr-TR" dirty="0" smtClean="0"/>
          </a:p>
          <a:p>
            <a:endParaRPr lang="tr-TR" b="1" dirty="0" smtClean="0">
              <a:solidFill>
                <a:srgbClr val="FF0000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Although routes and doses of</a:t>
            </a:r>
            <a:r>
              <a:rPr lang="tr-TR" b="1" dirty="0" smtClean="0"/>
              <a:t> </a:t>
            </a:r>
            <a:r>
              <a:rPr lang="en-US" b="1" dirty="0" smtClean="0"/>
              <a:t>allergen administration in SLIT and SCIT regimens differ, mechanisms of action of</a:t>
            </a:r>
            <a:r>
              <a:rPr lang="tr-TR" b="1" dirty="0" smtClean="0"/>
              <a:t> </a:t>
            </a:r>
            <a:r>
              <a:rPr lang="en-US" b="1" dirty="0" smtClean="0"/>
              <a:t>both routes show similarities on an immunologic basis in many aspects.</a:t>
            </a:r>
            <a:endParaRPr lang="tr-TR" b="1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The immunologic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mechanisms of the action of sublingual route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(SLIT) do not substantially differ from those of SCIT</a:t>
            </a:r>
            <a:r>
              <a:rPr lang="en-US" dirty="0" smtClean="0"/>
              <a:t>. The</a:t>
            </a:r>
            <a:r>
              <a:rPr lang="tr-TR" dirty="0" smtClean="0"/>
              <a:t> </a:t>
            </a:r>
            <a:r>
              <a:rPr lang="en-US" dirty="0" smtClean="0"/>
              <a:t>mechanistic aspect of SLIT includes a relevant role for </a:t>
            </a:r>
            <a:r>
              <a:rPr lang="en-US" dirty="0" err="1" smtClean="0"/>
              <a:t>dendritic</a:t>
            </a:r>
            <a:r>
              <a:rPr lang="tr-TR" dirty="0" smtClean="0"/>
              <a:t> </a:t>
            </a:r>
            <a:r>
              <a:rPr lang="en-US" dirty="0" smtClean="0"/>
              <a:t>cells that are particularly abundant in the mouth and that,</a:t>
            </a:r>
            <a:r>
              <a:rPr lang="tr-TR" dirty="0" smtClean="0"/>
              <a:t> </a:t>
            </a:r>
            <a:r>
              <a:rPr lang="en-US" dirty="0" smtClean="0"/>
              <a:t>through specific cytokine and signaling networks, perform an</a:t>
            </a:r>
            <a:r>
              <a:rPr lang="tr-TR" dirty="0" smtClean="0"/>
              <a:t> </a:t>
            </a:r>
            <a:r>
              <a:rPr lang="fr-FR" dirty="0" smtClean="0"/>
              <a:t>efficient </a:t>
            </a:r>
            <a:r>
              <a:rPr lang="fr-FR" dirty="0" err="1" smtClean="0"/>
              <a:t>antigen</a:t>
            </a:r>
            <a:r>
              <a:rPr lang="fr-FR" dirty="0" smtClean="0"/>
              <a:t> </a:t>
            </a:r>
            <a:r>
              <a:rPr lang="fr-FR" dirty="0" err="1" smtClean="0"/>
              <a:t>presentation</a:t>
            </a:r>
            <a:r>
              <a:rPr lang="fr-FR" dirty="0" smtClean="0"/>
              <a:t> [4, 5].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B050"/>
                </a:solidFill>
              </a:rPr>
              <a:t>Indeed, the purported rationale of a rapid mucosal absorption</a:t>
            </a:r>
            <a:r>
              <a:rPr lang="tr-TR" dirty="0" smtClean="0">
                <a:solidFill>
                  <a:srgbClr val="00B050"/>
                </a:solidFill>
              </a:rPr>
              <a:t> </a:t>
            </a:r>
            <a:r>
              <a:rPr lang="en-US" dirty="0" smtClean="0">
                <a:solidFill>
                  <a:srgbClr val="00B050"/>
                </a:solidFill>
              </a:rPr>
              <a:t>with SLIT was incorrect [6], but the role of local antigen</a:t>
            </a:r>
            <a:r>
              <a:rPr lang="tr-TR" dirty="0" smtClean="0">
                <a:solidFill>
                  <a:srgbClr val="00B050"/>
                </a:solidFill>
              </a:rPr>
              <a:t> </a:t>
            </a:r>
            <a:r>
              <a:rPr lang="en-US" dirty="0" smtClean="0">
                <a:solidFill>
                  <a:srgbClr val="00B050"/>
                </a:solidFill>
              </a:rPr>
              <a:t>presentation in the oral mucosa</a:t>
            </a:r>
            <a:r>
              <a:rPr lang="tr-TR" dirty="0" smtClean="0">
                <a:solidFill>
                  <a:srgbClr val="00B050"/>
                </a:solidFill>
              </a:rPr>
              <a:t> </a:t>
            </a:r>
            <a:r>
              <a:rPr lang="en-US" dirty="0" smtClean="0">
                <a:solidFill>
                  <a:srgbClr val="00B050"/>
                </a:solidFill>
              </a:rPr>
              <a:t>was soon recognized as a main</a:t>
            </a:r>
            <a:r>
              <a:rPr lang="tr-TR" dirty="0" smtClean="0">
                <a:solidFill>
                  <a:srgbClr val="00B050"/>
                </a:solidFill>
              </a:rPr>
              <a:t> </a:t>
            </a:r>
            <a:r>
              <a:rPr lang="tr-TR" dirty="0" err="1" smtClean="0">
                <a:solidFill>
                  <a:srgbClr val="00B050"/>
                </a:solidFill>
              </a:rPr>
              <a:t>mechanism</a:t>
            </a:r>
            <a:r>
              <a:rPr lang="tr-TR" dirty="0" smtClean="0">
                <a:solidFill>
                  <a:srgbClr val="00B050"/>
                </a:solidFill>
              </a:rPr>
              <a:t> o </a:t>
            </a:r>
            <a:r>
              <a:rPr lang="tr-TR" dirty="0" err="1" smtClean="0">
                <a:solidFill>
                  <a:srgbClr val="00B050"/>
                </a:solidFill>
              </a:rPr>
              <a:t>action</a:t>
            </a:r>
            <a:r>
              <a:rPr lang="tr-TR" dirty="0" smtClean="0">
                <a:solidFill>
                  <a:srgbClr val="00B050"/>
                </a:solidFill>
              </a:rPr>
              <a:t> [7].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 3. Immune changes induced during SLIT. Immune changes include (1) the polarization of allergen-specific CD4ş T-cell responses,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 a switch from TH2 to TH1 and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Treg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-cell profiles, (2) a progressive decrease in specific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IgEs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rapid and sustained induction of IgG4s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IgAs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including potential blocking (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anti-inflammatory) antibodies, and (3) molecular alterations at the level of innate cells, including</a:t>
            </a:r>
          </a:p>
          <a:p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basophils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monocytes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monocyte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-derived DCs. Immune mechanisms associated with SLIT and SCIT are thought to be similar, with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critical role of the induction of TH1 (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immunodeviation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and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Treg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-cell responses (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immunosuppression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</a:t>
            </a:r>
            <a:endParaRPr lang="tr-TR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tr-TR" b="1" dirty="0" smtClean="0"/>
              <a:t>3. </a:t>
            </a:r>
            <a:r>
              <a:rPr lang="tr-TR" b="1" dirty="0" err="1" smtClean="0"/>
              <a:t>Mechanism</a:t>
            </a:r>
            <a:r>
              <a:rPr lang="tr-TR" b="1" dirty="0" smtClean="0"/>
              <a:t> of </a:t>
            </a:r>
            <a:r>
              <a:rPr lang="tr-TR" b="1" dirty="0" err="1" smtClean="0"/>
              <a:t>action</a:t>
            </a:r>
            <a:endParaRPr lang="tr-TR" b="1" dirty="0" smtClean="0"/>
          </a:p>
          <a:p>
            <a:r>
              <a:rPr lang="en-US" dirty="0" smtClean="0"/>
              <a:t>The immunologic changes associated with SLIT are</a:t>
            </a:r>
            <a:r>
              <a:rPr lang="tr-TR" dirty="0" smtClean="0"/>
              <a:t> </a:t>
            </a:r>
            <a:r>
              <a:rPr lang="en-US" dirty="0" smtClean="0"/>
              <a:t>complex and not clearly established. However, they occur at</a:t>
            </a:r>
            <a:r>
              <a:rPr lang="tr-TR" dirty="0" smtClean="0"/>
              <a:t> </a:t>
            </a:r>
            <a:r>
              <a:rPr lang="en-US" dirty="0" smtClean="0"/>
              <a:t>3 levels: changes in cellular immunity, changes in </a:t>
            </a:r>
            <a:r>
              <a:rPr lang="en-US" dirty="0" err="1" smtClean="0"/>
              <a:t>humoral</a:t>
            </a:r>
            <a:r>
              <a:rPr lang="tr-TR" dirty="0" smtClean="0"/>
              <a:t> </a:t>
            </a:r>
            <a:r>
              <a:rPr lang="en-US" dirty="0" smtClean="0"/>
              <a:t>immunity, and changes in the release of mediators by</a:t>
            </a:r>
            <a:r>
              <a:rPr lang="tr-TR" dirty="0" smtClean="0"/>
              <a:t> </a:t>
            </a:r>
            <a:r>
              <a:rPr lang="tr-TR" dirty="0" err="1" smtClean="0"/>
              <a:t>proinflammatory</a:t>
            </a:r>
            <a:r>
              <a:rPr lang="tr-TR" dirty="0" smtClean="0"/>
              <a:t> </a:t>
            </a:r>
            <a:r>
              <a:rPr lang="tr-TR" dirty="0" err="1" smtClean="0"/>
              <a:t>cells</a:t>
            </a:r>
            <a:r>
              <a:rPr lang="tr-TR" dirty="0" smtClean="0"/>
              <a:t>.</a:t>
            </a:r>
          </a:p>
          <a:p>
            <a:endParaRPr lang="tr-T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 smtClean="0"/>
              <a:t>Scadding</a:t>
            </a:r>
            <a:r>
              <a:rPr lang="en-US" b="1" dirty="0" smtClean="0"/>
              <a:t> et al. [28] observed a statistically significant</a:t>
            </a:r>
            <a:r>
              <a:rPr lang="tr-TR" b="1" dirty="0" smtClean="0"/>
              <a:t> </a:t>
            </a:r>
            <a:r>
              <a:rPr lang="en-US" b="1" dirty="0" smtClean="0"/>
              <a:t>increase in positive Foxp3 cell levels in the mucosa of patients</a:t>
            </a:r>
            <a:r>
              <a:rPr lang="tr-TR" b="1" dirty="0" smtClean="0"/>
              <a:t> </a:t>
            </a:r>
            <a:r>
              <a:rPr lang="en-US" b="1" dirty="0" smtClean="0"/>
              <a:t>treated with SLIT compared with a placebo group. Similarly,</a:t>
            </a:r>
            <a:r>
              <a:rPr lang="tr-TR" b="1" dirty="0" smtClean="0"/>
              <a:t> </a:t>
            </a:r>
            <a:r>
              <a:rPr lang="en-US" b="1" dirty="0" err="1" smtClean="0"/>
              <a:t>immunofluorescence</a:t>
            </a:r>
            <a:r>
              <a:rPr lang="en-US" b="1" dirty="0" smtClean="0"/>
              <a:t> microscopy revealed greater expression</a:t>
            </a:r>
            <a:r>
              <a:rPr lang="tr-TR" b="1" dirty="0" smtClean="0"/>
              <a:t> </a:t>
            </a:r>
            <a:r>
              <a:rPr lang="en-US" b="1" dirty="0" smtClean="0"/>
              <a:t>of the </a:t>
            </a:r>
            <a:r>
              <a:rPr lang="en-US" b="1" dirty="0" err="1" smtClean="0"/>
              <a:t>Tr</a:t>
            </a:r>
            <a:r>
              <a:rPr lang="tr-TR" b="1" dirty="0" smtClean="0"/>
              <a:t> </a:t>
            </a:r>
            <a:r>
              <a:rPr lang="en-US" b="1" dirty="0" smtClean="0"/>
              <a:t>CD4+DC25+Foxp3+ phenotype in the nasal</a:t>
            </a:r>
            <a:r>
              <a:rPr lang="tr-TR" b="1" dirty="0" smtClean="0"/>
              <a:t> </a:t>
            </a:r>
            <a:r>
              <a:rPr lang="en-US" b="1" dirty="0" smtClean="0"/>
              <a:t>mucosa of patients who </a:t>
            </a:r>
            <a:r>
              <a:rPr lang="en-US" b="1" dirty="0" err="1" smtClean="0"/>
              <a:t>successfull</a:t>
            </a:r>
            <a:r>
              <a:rPr lang="tr-TR" b="1" dirty="0" smtClean="0"/>
              <a:t> </a:t>
            </a:r>
            <a:r>
              <a:rPr lang="en-US" b="1" dirty="0" smtClean="0"/>
              <a:t>completed SLIT.</a:t>
            </a:r>
            <a:endParaRPr lang="tr-TR" b="1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b="1" dirty="0" smtClean="0"/>
          </a:p>
          <a:p>
            <a:r>
              <a:rPr lang="en-US" b="1" dirty="0" smtClean="0"/>
              <a:t>Immune changes associated with SLIT efficacy</a:t>
            </a:r>
          </a:p>
          <a:p>
            <a:r>
              <a:rPr lang="en-US" dirty="0" smtClean="0"/>
              <a:t>In </a:t>
            </a:r>
            <a:r>
              <a:rPr lang="en-US" dirty="0" err="1" smtClean="0"/>
              <a:t>murine</a:t>
            </a:r>
            <a:r>
              <a:rPr lang="en-US" dirty="0" smtClean="0"/>
              <a:t> allergy models, the reduction in airway </a:t>
            </a:r>
            <a:r>
              <a:rPr lang="en-US" dirty="0" err="1" smtClean="0"/>
              <a:t>hyperresponsiveness</a:t>
            </a:r>
            <a:r>
              <a:rPr lang="tr-TR" dirty="0" smtClean="0"/>
              <a:t> </a:t>
            </a:r>
            <a:r>
              <a:rPr lang="en-US" dirty="0" smtClean="0"/>
              <a:t>induced during SLIT is linked with a decrease in</a:t>
            </a:r>
            <a:r>
              <a:rPr lang="tr-TR" dirty="0" smtClean="0"/>
              <a:t> </a:t>
            </a:r>
            <a:r>
              <a:rPr lang="en-US" dirty="0" smtClean="0"/>
              <a:t>both </a:t>
            </a:r>
            <a:r>
              <a:rPr lang="en-US" dirty="0" err="1" smtClean="0"/>
              <a:t>eosinophil</a:t>
            </a:r>
            <a:r>
              <a:rPr lang="en-US" dirty="0" smtClean="0"/>
              <a:t> infiltrates and allergen-specific TH2 CD4ş</a:t>
            </a:r>
            <a:r>
              <a:rPr lang="tr-TR" dirty="0" smtClean="0"/>
              <a:t> </a:t>
            </a:r>
            <a:r>
              <a:rPr lang="en-US" dirty="0" smtClean="0"/>
              <a:t>T-cell responses in target organs, in parallel with the induction of</a:t>
            </a:r>
            <a:r>
              <a:rPr lang="tr-TR" dirty="0" smtClean="0"/>
              <a:t> </a:t>
            </a:r>
            <a:r>
              <a:rPr lang="en-US" dirty="0" smtClean="0"/>
              <a:t>systemic TH1 and </a:t>
            </a:r>
            <a:r>
              <a:rPr lang="en-US" dirty="0" err="1" smtClean="0"/>
              <a:t>Treg</a:t>
            </a:r>
            <a:r>
              <a:rPr lang="en-US" dirty="0" smtClean="0"/>
              <a:t>-cell responses. In such preclinical</a:t>
            </a:r>
            <a:r>
              <a:rPr lang="tr-TR" dirty="0" smtClean="0"/>
              <a:t> </a:t>
            </a:r>
            <a:r>
              <a:rPr lang="en-US" dirty="0" smtClean="0"/>
              <a:t>models, SLIT efficacy has also been associated with a progressive</a:t>
            </a:r>
            <a:r>
              <a:rPr lang="tr-TR" dirty="0" smtClean="0"/>
              <a:t> </a:t>
            </a:r>
            <a:r>
              <a:rPr lang="en-US" dirty="0" smtClean="0"/>
              <a:t>decrease in allergen-specific </a:t>
            </a:r>
            <a:r>
              <a:rPr lang="en-US" dirty="0" err="1" smtClean="0"/>
              <a:t>IgEs</a:t>
            </a:r>
            <a:r>
              <a:rPr lang="en-US" dirty="0" smtClean="0"/>
              <a:t> in serum or </a:t>
            </a:r>
            <a:r>
              <a:rPr lang="en-US" dirty="0" err="1" smtClean="0"/>
              <a:t>mucosae</a:t>
            </a:r>
            <a:r>
              <a:rPr lang="en-US" dirty="0" smtClean="0"/>
              <a:t> together</a:t>
            </a:r>
            <a:r>
              <a:rPr lang="tr-TR" dirty="0" smtClean="0"/>
              <a:t> </a:t>
            </a:r>
            <a:r>
              <a:rPr lang="en-US" dirty="0" smtClean="0"/>
              <a:t>with the induction of allergen-specific </a:t>
            </a:r>
            <a:r>
              <a:rPr lang="en-US" dirty="0" err="1" smtClean="0"/>
              <a:t>IgAs</a:t>
            </a:r>
            <a:r>
              <a:rPr lang="en-US" dirty="0" smtClean="0"/>
              <a:t> and IgG2s.16-20</a:t>
            </a:r>
            <a:r>
              <a:rPr lang="tr-TR" dirty="0" smtClean="0"/>
              <a:t> </a:t>
            </a:r>
            <a:r>
              <a:rPr lang="en-US" dirty="0" smtClean="0"/>
              <a:t>Similar immunological changes have been recorded in human</a:t>
            </a:r>
            <a:r>
              <a:rPr lang="tr-TR" dirty="0" smtClean="0"/>
              <a:t> </a:t>
            </a:r>
            <a:r>
              <a:rPr lang="en-US" dirty="0" smtClean="0"/>
              <a:t>studies during successful SLIT.4,14,21-24 For example, SLIT with</a:t>
            </a:r>
            <a:r>
              <a:rPr lang="tr-TR" dirty="0" smtClean="0"/>
              <a:t> </a:t>
            </a:r>
            <a:r>
              <a:rPr lang="en-US" dirty="0" smtClean="0"/>
              <a:t>birch, grass, ragweed, or house </a:t>
            </a:r>
            <a:r>
              <a:rPr lang="en-US" dirty="0" err="1" smtClean="0"/>
              <a:t>dustmite</a:t>
            </a:r>
            <a:r>
              <a:rPr lang="en-US" dirty="0" smtClean="0"/>
              <a:t> (HDM)extracts promotes</a:t>
            </a:r>
            <a:r>
              <a:rPr lang="tr-TR" dirty="0" smtClean="0"/>
              <a:t> </a:t>
            </a:r>
            <a:r>
              <a:rPr lang="en-US" dirty="0" smtClean="0"/>
              <a:t>changes in the polarization of allergen-specific CD4</a:t>
            </a:r>
            <a:r>
              <a:rPr lang="tr-TR" dirty="0" smtClean="0"/>
              <a:t>+ T-</a:t>
            </a:r>
            <a:r>
              <a:rPr lang="tr-TR" dirty="0" err="1" smtClean="0"/>
              <a:t>cell</a:t>
            </a:r>
            <a:r>
              <a:rPr lang="tr-TR" dirty="0" smtClean="0"/>
              <a:t> </a:t>
            </a:r>
            <a:r>
              <a:rPr lang="en-US" dirty="0" smtClean="0"/>
              <a:t>responses in the blood of allergic patients from a TH2 to a</a:t>
            </a:r>
            <a:r>
              <a:rPr lang="tr-TR" dirty="0" smtClean="0"/>
              <a:t> </a:t>
            </a:r>
            <a:r>
              <a:rPr lang="en-US" dirty="0" smtClean="0"/>
              <a:t>TH1/</a:t>
            </a:r>
            <a:r>
              <a:rPr lang="en-US" dirty="0" err="1" smtClean="0"/>
              <a:t>Treg</a:t>
            </a:r>
            <a:r>
              <a:rPr lang="en-US" dirty="0" smtClean="0"/>
              <a:t>-cell pattern.21-24 Both Tr1 (CD4</a:t>
            </a:r>
            <a:r>
              <a:rPr lang="tr-TR" dirty="0" smtClean="0"/>
              <a:t>+</a:t>
            </a:r>
            <a:r>
              <a:rPr lang="en-US" dirty="0" smtClean="0"/>
              <a:t> </a:t>
            </a:r>
            <a:r>
              <a:rPr lang="en-US" dirty="0" err="1" smtClean="0"/>
              <a:t>Treg</a:t>
            </a:r>
            <a:r>
              <a:rPr lang="en-US" dirty="0" smtClean="0"/>
              <a:t> cells secreting</a:t>
            </a:r>
            <a:r>
              <a:rPr lang="tr-TR" dirty="0" smtClean="0"/>
              <a:t> </a:t>
            </a:r>
            <a:r>
              <a:rPr lang="en-US" dirty="0" smtClean="0"/>
              <a:t>both IFN-g and IL-10) and CD4</a:t>
            </a:r>
            <a:r>
              <a:rPr lang="tr-TR" dirty="0" smtClean="0"/>
              <a:t>+</a:t>
            </a:r>
            <a:r>
              <a:rPr lang="en-US" dirty="0" smtClean="0"/>
              <a:t>CD25highFoxp3</a:t>
            </a:r>
            <a:r>
              <a:rPr lang="tr-TR" dirty="0" smtClean="0"/>
              <a:t>+</a:t>
            </a:r>
            <a:r>
              <a:rPr lang="en-US" dirty="0" smtClean="0"/>
              <a:t> </a:t>
            </a:r>
            <a:r>
              <a:rPr lang="en-US" dirty="0" err="1" smtClean="0"/>
              <a:t>Treg</a:t>
            </a:r>
            <a:r>
              <a:rPr lang="en-US" dirty="0" smtClean="0"/>
              <a:t> cells are</a:t>
            </a:r>
            <a:r>
              <a:rPr lang="tr-TR" dirty="0" smtClean="0"/>
              <a:t> </a:t>
            </a:r>
            <a:r>
              <a:rPr lang="en-US" dirty="0" smtClean="0"/>
              <a:t>elicited in the patients’ blood and </a:t>
            </a:r>
            <a:r>
              <a:rPr lang="en-US" dirty="0" err="1" smtClean="0"/>
              <a:t>mucosae</a:t>
            </a:r>
            <a:r>
              <a:rPr lang="en-US" dirty="0" smtClean="0"/>
              <a:t> in the course of</a:t>
            </a:r>
            <a:r>
              <a:rPr lang="tr-TR" dirty="0" smtClean="0"/>
              <a:t> </a:t>
            </a:r>
            <a:r>
              <a:rPr lang="en-US" dirty="0" smtClean="0"/>
              <a:t>SLIT.21,23,25 A decrease in allergen-specific </a:t>
            </a:r>
            <a:r>
              <a:rPr lang="en-US" dirty="0" err="1" smtClean="0"/>
              <a:t>IgEs</a:t>
            </a:r>
            <a:r>
              <a:rPr lang="en-US" dirty="0" smtClean="0"/>
              <a:t> is also detected in</a:t>
            </a:r>
            <a:r>
              <a:rPr lang="tr-TR" dirty="0" smtClean="0"/>
              <a:t> </a:t>
            </a:r>
            <a:r>
              <a:rPr lang="en-US" dirty="0" smtClean="0"/>
              <a:t>sera from patients after 6 months of SLIT, concomitantly with the</a:t>
            </a:r>
            <a:r>
              <a:rPr lang="tr-TR" dirty="0" smtClean="0"/>
              <a:t> </a:t>
            </a:r>
            <a:r>
              <a:rPr lang="en-US" dirty="0" smtClean="0"/>
              <a:t>induction of allergen-specific IgG1s, IgG4s, and IgAs.25-27 Some of</a:t>
            </a:r>
            <a:r>
              <a:rPr lang="tr-TR" dirty="0" smtClean="0"/>
              <a:t> </a:t>
            </a:r>
            <a:r>
              <a:rPr lang="en-US" dirty="0" smtClean="0"/>
              <a:t>those antibodies with high affinity for the allergen can mediate an</a:t>
            </a:r>
            <a:r>
              <a:rPr lang="tr-TR" dirty="0" smtClean="0"/>
              <a:t> </a:t>
            </a:r>
            <a:r>
              <a:rPr lang="en-US" dirty="0" err="1" smtClean="0"/>
              <a:t>IgE</a:t>
            </a:r>
            <a:r>
              <a:rPr lang="en-US" dirty="0" smtClean="0"/>
              <a:t>-blocking capacity thought to contribute to clinical efficacy.25,27</a:t>
            </a:r>
            <a:endParaRPr lang="tr-TR" dirty="0" smtClean="0"/>
          </a:p>
          <a:p>
            <a:r>
              <a:rPr lang="tr-TR" dirty="0" smtClean="0"/>
              <a:t>*********************************</a:t>
            </a:r>
          </a:p>
          <a:p>
            <a:r>
              <a:rPr lang="tr-TR" dirty="0" smtClean="0"/>
              <a:t>THE IMMUNOLOGIC RESPONSE</a:t>
            </a:r>
          </a:p>
          <a:p>
            <a:r>
              <a:rPr lang="en-US" dirty="0" smtClean="0"/>
              <a:t>Studies with SCIT and SLIT have also demonstrated a suppressive effect of AIT on</a:t>
            </a:r>
            <a:r>
              <a:rPr lang="tr-TR" dirty="0" smtClean="0"/>
              <a:t> </a:t>
            </a:r>
            <a:r>
              <a:rPr lang="en-US" dirty="0" smtClean="0"/>
              <a:t>Th17 cells and their cytokines. After 2 years of SCIT with HDM extract in adults, Th2</a:t>
            </a:r>
            <a:r>
              <a:rPr lang="tr-TR" dirty="0" smtClean="0"/>
              <a:t> </a:t>
            </a:r>
            <a:r>
              <a:rPr lang="en-US" dirty="0" smtClean="0"/>
              <a:t>and Th17 cells were reduced, Th1 and </a:t>
            </a:r>
            <a:r>
              <a:rPr lang="en-US" dirty="0" err="1" smtClean="0"/>
              <a:t>Tregs</a:t>
            </a:r>
            <a:r>
              <a:rPr lang="en-US" dirty="0" smtClean="0"/>
              <a:t> were increased, and, strikingly, the</a:t>
            </a:r>
            <a:r>
              <a:rPr lang="tr-TR" dirty="0" smtClean="0"/>
              <a:t> </a:t>
            </a:r>
            <a:r>
              <a:rPr lang="en-US" dirty="0" smtClean="0"/>
              <a:t>decrease in plasma interleukin-17 levels correlated highly with the decrease in symptoms</a:t>
            </a:r>
            <a:r>
              <a:rPr lang="tr-TR" dirty="0" smtClean="0"/>
              <a:t> </a:t>
            </a:r>
            <a:r>
              <a:rPr lang="en-US" dirty="0" smtClean="0"/>
              <a:t>of perennial rhinitis.25 Sublingual administration of </a:t>
            </a:r>
            <a:r>
              <a:rPr lang="en-US" dirty="0" err="1" smtClean="0"/>
              <a:t>Dermatophagoides</a:t>
            </a:r>
            <a:r>
              <a:rPr lang="en-US" dirty="0" smtClean="0"/>
              <a:t> </a:t>
            </a:r>
            <a:r>
              <a:rPr lang="en-US" dirty="0" err="1" smtClean="0"/>
              <a:t>farinae</a:t>
            </a:r>
            <a:r>
              <a:rPr lang="tr-TR" dirty="0" smtClean="0"/>
              <a:t> </a:t>
            </a:r>
            <a:r>
              <a:rPr lang="en-US" dirty="0" smtClean="0"/>
              <a:t>extract for 48 weeks to children with allergic asthma also decreased symptoms,</a:t>
            </a:r>
            <a:r>
              <a:rPr lang="tr-TR" dirty="0" smtClean="0"/>
              <a:t> </a:t>
            </a:r>
            <a:r>
              <a:rPr lang="en-US" dirty="0" smtClean="0"/>
              <a:t>increased </a:t>
            </a:r>
            <a:r>
              <a:rPr lang="en-US" dirty="0" err="1" smtClean="0"/>
              <a:t>Tregs</a:t>
            </a:r>
            <a:r>
              <a:rPr lang="en-US" dirty="0" smtClean="0"/>
              <a:t>, and decreased Th17 cells in the peripheral blood.26</a:t>
            </a:r>
            <a:endParaRPr lang="tr-TR" dirty="0" smtClean="0">
              <a:solidFill>
                <a:srgbClr val="00B050"/>
              </a:solidFill>
            </a:endParaRPr>
          </a:p>
          <a:p>
            <a:r>
              <a:rPr lang="tr-TR" b="1" dirty="0" smtClean="0">
                <a:solidFill>
                  <a:srgbClr val="FF0000"/>
                </a:solidFill>
              </a:rPr>
              <a:t>IT  mekanizmalarından bahsedilecek, SLIT farklı değil denilip lokal mekanizmalardan bahsedilecek</a:t>
            </a:r>
          </a:p>
          <a:p>
            <a:endParaRPr lang="tr-TR" b="1" dirty="0" smtClean="0">
              <a:solidFill>
                <a:srgbClr val="FF0000"/>
              </a:solidFill>
            </a:endParaRPr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8</a:t>
            </a:fld>
            <a:endParaRPr lang="tr-T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SLIT 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induces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modest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systemic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changes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consistent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 SCIT, but additional local mechanisms in the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oral mucosa and/or regional lymph nodes are likely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important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 1. Allergen-specific tolerance induction via the sublingual route. The allergen(s) is (are) captured and processed by oral APCs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(LCs, MDCs; macrophages) within 15 to 30 minutes. Those APCs loaded with allergen-derived peptides reach cervical lymph nodes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within 12 to 24 hours, where they interact with naive CD4ş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Tcells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 induce TH1 and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Treg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cells with suppressive activity within 2 to 5 days.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These CD4ş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Tcells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subsequently migrate into the blood and to tissues, resulting in long-term allergen-specific tolerance.</a:t>
            </a:r>
            <a:endParaRPr lang="tr-TR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Thanks to the potent </a:t>
            </a:r>
            <a:r>
              <a:rPr lang="en-US" b="1" dirty="0" err="1" smtClean="0"/>
              <a:t>tolerogenic</a:t>
            </a:r>
            <a:r>
              <a:rPr lang="en-US" b="1" dirty="0" smtClean="0"/>
              <a:t> mechanisms of the oral mucosa, inflammatory reactions are rare. Various mechanisms of local tolerance have been described within the oral mucosa: the absence of MALT (mucosa-associated lymphoid tissue) and a small number of cells participating in inflammatory reaction (</a:t>
            </a:r>
            <a:r>
              <a:rPr lang="en-US" b="1" dirty="0" err="1" smtClean="0"/>
              <a:t>eosinophils</a:t>
            </a:r>
            <a:r>
              <a:rPr lang="en-US" b="1" dirty="0" smtClean="0"/>
              <a:t>, mast cells), the presence of </a:t>
            </a:r>
            <a:r>
              <a:rPr lang="en-US" b="1" i="1" dirty="0" smtClean="0"/>
              <a:t>lamina </a:t>
            </a:r>
            <a:r>
              <a:rPr lang="en-US" b="1" i="1" dirty="0" err="1" smtClean="0"/>
              <a:t>propria</a:t>
            </a:r>
            <a:r>
              <a:rPr lang="en-US" b="1" i="1" dirty="0" smtClean="0"/>
              <a:t>, which ensures limited absorption of antigen macromolecules and contact with inflammatory cells situated in the </a:t>
            </a:r>
            <a:r>
              <a:rPr lang="en-US" b="1" i="1" dirty="0" err="1" smtClean="0"/>
              <a:t>submucosal</a:t>
            </a:r>
            <a:r>
              <a:rPr lang="en-US" b="1" i="1" dirty="0" smtClean="0"/>
              <a:t> layer [35], the phenomenon of immune exclusion via </a:t>
            </a:r>
            <a:r>
              <a:rPr lang="en-US" b="1" i="1" dirty="0" err="1" smtClean="0"/>
              <a:t>secretory</a:t>
            </a:r>
            <a:r>
              <a:rPr lang="en-US" b="1" i="1" dirty="0" smtClean="0"/>
              <a:t> </a:t>
            </a:r>
            <a:r>
              <a:rPr lang="en-US" b="1" i="1" dirty="0" err="1" smtClean="0"/>
              <a:t>IgA</a:t>
            </a:r>
            <a:r>
              <a:rPr lang="en-US" b="1" i="1" dirty="0" smtClean="0"/>
              <a:t>, which restricts antigen penetration [36], the presence of IFN-g-producing Th1 lymphocytes [37] and regulatory T lymphocytes, which affect </a:t>
            </a:r>
            <a:r>
              <a:rPr lang="en-US" b="1" i="1" dirty="0" err="1" smtClean="0"/>
              <a:t>immunosupression</a:t>
            </a:r>
            <a:r>
              <a:rPr lang="en-US" b="1" i="1" dirty="0" smtClean="0"/>
              <a:t> via intercellular mechanisms through cytokine release (IL-10), and the induction of </a:t>
            </a:r>
            <a:r>
              <a:rPr lang="en-US" b="1" i="1" dirty="0" err="1" smtClean="0"/>
              <a:t>anergy</a:t>
            </a:r>
            <a:r>
              <a:rPr lang="en-US" b="1" i="1" dirty="0" smtClean="0"/>
              <a:t> or depletion of T lymphocytes [38, 39, 40]. </a:t>
            </a:r>
            <a:endParaRPr lang="tr-TR" b="1" i="1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b="1" i="1" dirty="0" smtClean="0"/>
          </a:p>
          <a:p>
            <a:r>
              <a:rPr lang="en-US" sz="1400" b="1" dirty="0" smtClean="0"/>
              <a:t>Sublingual immunotherapy is associated with</a:t>
            </a:r>
          </a:p>
          <a:p>
            <a:r>
              <a:rPr lang="en-US" dirty="0" smtClean="0"/>
              <a:t>○ retention of allergen in sublingual mucosa for</a:t>
            </a:r>
            <a:r>
              <a:rPr lang="tr-TR" dirty="0" smtClean="0"/>
              <a:t> </a:t>
            </a:r>
            <a:r>
              <a:rPr lang="tr-TR" dirty="0" err="1" smtClean="0"/>
              <a:t>several</a:t>
            </a:r>
            <a:r>
              <a:rPr lang="tr-TR" dirty="0" smtClean="0"/>
              <a:t> </a:t>
            </a:r>
            <a:r>
              <a:rPr lang="tr-TR" dirty="0" err="1" smtClean="0"/>
              <a:t>hours</a:t>
            </a:r>
            <a:r>
              <a:rPr lang="tr-TR" dirty="0" smtClean="0"/>
              <a:t>.</a:t>
            </a:r>
          </a:p>
          <a:p>
            <a:r>
              <a:rPr lang="en-US" dirty="0" smtClean="0"/>
              <a:t>○ early increases in antigen-specific </a:t>
            </a:r>
            <a:r>
              <a:rPr lang="en-US" dirty="0" err="1" smtClean="0"/>
              <a:t>IgE</a:t>
            </a:r>
            <a:r>
              <a:rPr lang="en-US" dirty="0" smtClean="0"/>
              <a:t> and</a:t>
            </a:r>
            <a:r>
              <a:rPr lang="tr-TR" dirty="0" smtClean="0"/>
              <a:t> </a:t>
            </a:r>
            <a:r>
              <a:rPr lang="tr-TR" dirty="0" err="1" smtClean="0"/>
              <a:t>blunting</a:t>
            </a:r>
            <a:r>
              <a:rPr lang="tr-TR" dirty="0" smtClean="0"/>
              <a:t> of </a:t>
            </a:r>
            <a:r>
              <a:rPr lang="tr-TR" dirty="0" err="1" smtClean="0"/>
              <a:t>seasonal</a:t>
            </a:r>
            <a:r>
              <a:rPr lang="tr-TR" dirty="0" smtClean="0"/>
              <a:t> </a:t>
            </a:r>
            <a:r>
              <a:rPr lang="tr-TR" dirty="0" err="1" smtClean="0"/>
              <a:t>IgE</a:t>
            </a:r>
            <a:r>
              <a:rPr lang="tr-TR" dirty="0" smtClean="0"/>
              <a:t>.</a:t>
            </a:r>
          </a:p>
          <a:p>
            <a:r>
              <a:rPr lang="en-US" dirty="0" smtClean="0"/>
              <a:t>○ persistent increases in antigen-specific IgG4 and</a:t>
            </a:r>
            <a:r>
              <a:rPr lang="tr-TR" dirty="0" smtClean="0"/>
              <a:t> </a:t>
            </a:r>
            <a:r>
              <a:rPr lang="en-US" dirty="0" err="1" smtClean="0"/>
              <a:t>IgE</a:t>
            </a:r>
            <a:r>
              <a:rPr lang="en-US" dirty="0" smtClean="0"/>
              <a:t> blocking activity that parallel long-term</a:t>
            </a:r>
            <a:r>
              <a:rPr lang="tr-TR" dirty="0" smtClean="0"/>
              <a:t> </a:t>
            </a:r>
            <a:r>
              <a:rPr lang="en-US" dirty="0" smtClean="0"/>
              <a:t>clinical benefits of both SCIT and SLIT.</a:t>
            </a:r>
          </a:p>
          <a:p>
            <a:r>
              <a:rPr lang="en-US" dirty="0" smtClean="0"/>
              <a:t>○ inhibition of </a:t>
            </a:r>
            <a:r>
              <a:rPr lang="en-US" dirty="0" err="1" smtClean="0"/>
              <a:t>eosinophils</a:t>
            </a:r>
            <a:r>
              <a:rPr lang="en-US" dirty="0" smtClean="0"/>
              <a:t> and reduction of</a:t>
            </a:r>
            <a:r>
              <a:rPr lang="tr-TR" dirty="0" smtClean="0"/>
              <a:t> </a:t>
            </a:r>
            <a:r>
              <a:rPr lang="tr-TR" dirty="0" err="1" smtClean="0"/>
              <a:t>adhesion</a:t>
            </a:r>
            <a:r>
              <a:rPr lang="tr-TR" dirty="0" smtClean="0"/>
              <a:t> </a:t>
            </a:r>
            <a:r>
              <a:rPr lang="tr-TR" dirty="0" err="1" smtClean="0"/>
              <a:t>molecules</a:t>
            </a:r>
            <a:r>
              <a:rPr lang="tr-TR" dirty="0" smtClean="0"/>
              <a:t> in </a:t>
            </a:r>
            <a:r>
              <a:rPr lang="tr-TR" dirty="0" err="1" smtClean="0"/>
              <a:t>target</a:t>
            </a:r>
            <a:r>
              <a:rPr lang="tr-TR" dirty="0" smtClean="0"/>
              <a:t> </a:t>
            </a:r>
            <a:r>
              <a:rPr lang="tr-TR" dirty="0" err="1" smtClean="0"/>
              <a:t>organs</a:t>
            </a:r>
            <a:r>
              <a:rPr lang="tr-TR" dirty="0" smtClean="0"/>
              <a:t>.</a:t>
            </a:r>
          </a:p>
          <a:p>
            <a:r>
              <a:rPr lang="en-US" dirty="0" smtClean="0"/>
              <a:t>○ an early (at 4-12 weeks) increase in peripheral</a:t>
            </a:r>
            <a:r>
              <a:rPr lang="tr-TR" dirty="0" smtClean="0"/>
              <a:t> </a:t>
            </a:r>
            <a:r>
              <a:rPr lang="en-US" dirty="0" smtClean="0"/>
              <a:t>phenotypic </a:t>
            </a:r>
            <a:r>
              <a:rPr lang="en-US" dirty="0" err="1" smtClean="0"/>
              <a:t>Tregs</a:t>
            </a:r>
            <a:r>
              <a:rPr lang="en-US" dirty="0" smtClean="0"/>
              <a:t> and delayed (at 12 months)</a:t>
            </a:r>
            <a:r>
              <a:rPr lang="tr-TR" dirty="0" smtClean="0"/>
              <a:t> </a:t>
            </a:r>
            <a:r>
              <a:rPr lang="en-US" dirty="0" smtClean="0"/>
              <a:t>immune deviation in favor of Th1 responses.</a:t>
            </a:r>
          </a:p>
          <a:p>
            <a:r>
              <a:rPr lang="en-US" dirty="0" smtClean="0"/>
              <a:t>○ detection of CD25 + FOXP + phenotypic </a:t>
            </a:r>
            <a:r>
              <a:rPr lang="en-US" dirty="0" err="1" smtClean="0"/>
              <a:t>Treg</a:t>
            </a:r>
            <a:r>
              <a:rPr lang="tr-TR" dirty="0" smtClean="0"/>
              <a:t> </a:t>
            </a:r>
            <a:r>
              <a:rPr lang="en-US" dirty="0" smtClean="0"/>
              <a:t>cells in the sublingual mucosa.</a:t>
            </a:r>
          </a:p>
          <a:p>
            <a:r>
              <a:rPr lang="tr-TR" dirty="0" smtClean="0"/>
              <a:t>○ </a:t>
            </a:r>
            <a:r>
              <a:rPr lang="tr-TR" dirty="0" err="1" smtClean="0"/>
              <a:t>alterations</a:t>
            </a:r>
            <a:r>
              <a:rPr lang="tr-TR" dirty="0" smtClean="0"/>
              <a:t> in </a:t>
            </a:r>
            <a:r>
              <a:rPr lang="tr-TR" dirty="0" err="1" smtClean="0"/>
              <a:t>dendritic</a:t>
            </a:r>
            <a:r>
              <a:rPr lang="tr-TR" dirty="0" smtClean="0"/>
              <a:t> </a:t>
            </a:r>
            <a:r>
              <a:rPr lang="tr-TR" dirty="0" err="1" smtClean="0"/>
              <a:t>cell</a:t>
            </a:r>
            <a:r>
              <a:rPr lang="tr-TR" dirty="0" smtClean="0"/>
              <a:t> </a:t>
            </a:r>
            <a:r>
              <a:rPr lang="tr-TR" dirty="0" err="1" smtClean="0"/>
              <a:t>markers</a:t>
            </a:r>
            <a:r>
              <a:rPr lang="tr-TR" dirty="0" smtClean="0"/>
              <a:t> </a:t>
            </a:r>
            <a:r>
              <a:rPr lang="en-US" dirty="0" smtClean="0"/>
              <a:t>(e.g., increases in expression of complement</a:t>
            </a:r>
            <a:r>
              <a:rPr lang="tr-TR" dirty="0" smtClean="0"/>
              <a:t> </a:t>
            </a:r>
            <a:r>
              <a:rPr lang="en-US" dirty="0" smtClean="0"/>
              <a:t>component C1Q) that correlate with</a:t>
            </a:r>
            <a:r>
              <a:rPr lang="tr-TR" dirty="0" smtClean="0"/>
              <a:t> </a:t>
            </a:r>
            <a:r>
              <a:rPr lang="en-US" dirty="0" smtClean="0"/>
              <a:t>clinical response to treatment and merit</a:t>
            </a:r>
            <a:r>
              <a:rPr lang="tr-TR" dirty="0" smtClean="0"/>
              <a:t> </a:t>
            </a:r>
            <a:r>
              <a:rPr lang="tr-TR" dirty="0" err="1" smtClean="0"/>
              <a:t>further</a:t>
            </a:r>
            <a:r>
              <a:rPr lang="tr-TR" dirty="0" smtClean="0"/>
              <a:t> </a:t>
            </a:r>
            <a:r>
              <a:rPr lang="tr-TR" dirty="0" err="1" smtClean="0"/>
              <a:t>study</a:t>
            </a:r>
            <a:r>
              <a:rPr lang="tr-TR" dirty="0" smtClean="0"/>
              <a:t>.</a:t>
            </a:r>
          </a:p>
          <a:p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SLIT 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induces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modest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systemic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changes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consistent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 SCIT, but additional local mechanisms in the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oral mucosa and/or regional lymph nodes are likely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important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Cevdet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err="1" smtClean="0"/>
              <a:t>The</a:t>
            </a:r>
            <a:r>
              <a:rPr lang="tr-TR" dirty="0" smtClean="0"/>
              <a:t> oral </a:t>
            </a:r>
            <a:r>
              <a:rPr lang="en-US" dirty="0" smtClean="0"/>
              <a:t>mucosal area is an important entry site for </a:t>
            </a:r>
            <a:r>
              <a:rPr lang="en-US" dirty="0" err="1" smtClean="0"/>
              <a:t>commensal</a:t>
            </a:r>
            <a:r>
              <a:rPr lang="en-US" dirty="0" smtClean="0"/>
              <a:t> microbes and numerous daily</a:t>
            </a:r>
            <a:r>
              <a:rPr lang="tr-TR" dirty="0" smtClean="0"/>
              <a:t> </a:t>
            </a:r>
            <a:r>
              <a:rPr lang="en-US" dirty="0" smtClean="0"/>
              <a:t>dietary antigens, where peripheral tolerance is induced in a quick manner to maintain</a:t>
            </a:r>
            <a:r>
              <a:rPr lang="tr-TR" dirty="0" smtClean="0"/>
              <a:t> </a:t>
            </a:r>
            <a:r>
              <a:rPr lang="en-US" dirty="0" smtClean="0"/>
              <a:t>immune homeostasis. The sublingual area stands as a quick tolerance induction area</a:t>
            </a:r>
            <a:r>
              <a:rPr lang="tr-TR" dirty="0" smtClean="0"/>
              <a:t> </a:t>
            </a:r>
            <a:r>
              <a:rPr lang="en-US" dirty="0" smtClean="0"/>
              <a:t>by inducing Th1/</a:t>
            </a:r>
            <a:r>
              <a:rPr lang="en-US" dirty="0" err="1" smtClean="0"/>
              <a:t>Treg</a:t>
            </a:r>
            <a:r>
              <a:rPr lang="en-US" dirty="0" smtClean="0"/>
              <a:t> cells in the absence of danger signals.75 The oral cavity hosts</a:t>
            </a:r>
            <a:r>
              <a:rPr lang="tr-TR" dirty="0" smtClean="0"/>
              <a:t> </a:t>
            </a:r>
            <a:r>
              <a:rPr lang="en-US" dirty="0" smtClean="0"/>
              <a:t>several subsets of </a:t>
            </a:r>
            <a:r>
              <a:rPr lang="en-US" dirty="0" err="1" smtClean="0"/>
              <a:t>tolerogenic</a:t>
            </a:r>
            <a:r>
              <a:rPr lang="en-US" dirty="0" smtClean="0"/>
              <a:t> DCs, which induce </a:t>
            </a:r>
            <a:r>
              <a:rPr lang="en-US" dirty="0" err="1" smtClean="0"/>
              <a:t>Treg</a:t>
            </a:r>
            <a:r>
              <a:rPr lang="en-US" dirty="0" smtClean="0"/>
              <a:t> cell responses. Subsets of</a:t>
            </a:r>
            <a:r>
              <a:rPr lang="tr-TR" dirty="0" smtClean="0"/>
              <a:t> </a:t>
            </a:r>
            <a:r>
              <a:rPr lang="en-US" dirty="0" smtClean="0"/>
              <a:t>DCs include CD11b1CD11c- and CD11b1CD11c1 myeloid DCs at the mucosal/</a:t>
            </a:r>
            <a:r>
              <a:rPr lang="en-US" dirty="0" err="1" smtClean="0"/>
              <a:t>submucosal</a:t>
            </a:r>
            <a:r>
              <a:rPr lang="tr-TR" dirty="0" smtClean="0"/>
              <a:t> </a:t>
            </a:r>
            <a:r>
              <a:rPr lang="en-US" dirty="0" smtClean="0"/>
              <a:t>interface, </a:t>
            </a:r>
            <a:r>
              <a:rPr lang="en-US" dirty="0" err="1" smtClean="0"/>
              <a:t>plasmacytoid</a:t>
            </a:r>
            <a:r>
              <a:rPr lang="en-US" dirty="0" smtClean="0"/>
              <a:t> DCs found in </a:t>
            </a:r>
            <a:r>
              <a:rPr lang="en-US" dirty="0" err="1" smtClean="0"/>
              <a:t>submucosal</a:t>
            </a:r>
            <a:r>
              <a:rPr lang="en-US" dirty="0" smtClean="0"/>
              <a:t> tissues, and a minor subset</a:t>
            </a:r>
            <a:r>
              <a:rPr lang="tr-TR" dirty="0" smtClean="0"/>
              <a:t> </a:t>
            </a:r>
            <a:r>
              <a:rPr lang="en-US" dirty="0" smtClean="0"/>
              <a:t>of CD2071 </a:t>
            </a:r>
            <a:r>
              <a:rPr lang="en-US" dirty="0" err="1" smtClean="0"/>
              <a:t>Langerhans</a:t>
            </a:r>
            <a:r>
              <a:rPr lang="en-US" dirty="0" smtClean="0"/>
              <a:t> cells located in the mucosa itself. Both myeloid and</a:t>
            </a:r>
            <a:r>
              <a:rPr lang="tr-TR" dirty="0" smtClean="0"/>
              <a:t> </a:t>
            </a:r>
            <a:r>
              <a:rPr lang="en-US" dirty="0" err="1" smtClean="0"/>
              <a:t>plasmacytoid</a:t>
            </a:r>
            <a:r>
              <a:rPr lang="en-US" dirty="0" smtClean="0"/>
              <a:t> oral DCs have been shown to capture and process the antigen</a:t>
            </a:r>
            <a:endParaRPr lang="tr-T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/>
              <a:t>*****************************</a:t>
            </a:r>
          </a:p>
          <a:p>
            <a:r>
              <a:rPr lang="en-US" sz="1200" dirty="0" smtClean="0"/>
              <a:t>For all the DCs subpopulations, in healthy individuals as well as in patients undergoing SLIT, there have been documented numerous </a:t>
            </a:r>
            <a:r>
              <a:rPr lang="en-US" sz="1200" dirty="0" err="1" smtClean="0"/>
              <a:t>tolerogenic</a:t>
            </a:r>
            <a:r>
              <a:rPr lang="en-US" sz="1200" dirty="0" smtClean="0"/>
              <a:t> (through the release of IL-10 and IL-12) and regulatory functions (through induction of differentiation of naive or Th0 lymphocytes into the population with the phenotype Th1/</a:t>
            </a:r>
            <a:r>
              <a:rPr lang="en-US" sz="1200" dirty="0" err="1" smtClean="0"/>
              <a:t>Treg</a:t>
            </a:r>
            <a:r>
              <a:rPr lang="en-US" sz="1200" dirty="0" smtClean="0"/>
              <a:t> [43, 44]. Of critical importance in activating the </a:t>
            </a:r>
            <a:r>
              <a:rPr lang="en-US" sz="1200" dirty="0" err="1" smtClean="0"/>
              <a:t>tolerogenic</a:t>
            </a:r>
            <a:r>
              <a:rPr lang="en-US" sz="1200" dirty="0" smtClean="0"/>
              <a:t> function of DCs and thus SLIT efficacy are: </a:t>
            </a:r>
          </a:p>
          <a:p>
            <a:r>
              <a:rPr lang="en-US" sz="1200" dirty="0" smtClean="0"/>
              <a:t>1) the duration of allergen contact with antigen-presenting cells in the oral mucosa; </a:t>
            </a:r>
          </a:p>
          <a:p>
            <a:r>
              <a:rPr lang="en-US" sz="1200" dirty="0" smtClean="0"/>
              <a:t>2) the dose and frequency of allergen contact (application); </a:t>
            </a:r>
          </a:p>
          <a:p>
            <a:r>
              <a:rPr lang="tr-TR" sz="1200" dirty="0" smtClean="0"/>
              <a:t>3) oral </a:t>
            </a:r>
            <a:r>
              <a:rPr lang="tr-TR" sz="1200" dirty="0" err="1" smtClean="0"/>
              <a:t>mucosa</a:t>
            </a:r>
            <a:r>
              <a:rPr lang="tr-TR" sz="1200" dirty="0" smtClean="0"/>
              <a:t> </a:t>
            </a:r>
            <a:r>
              <a:rPr lang="tr-TR" sz="1200" dirty="0" err="1" smtClean="0"/>
              <a:t>micro</a:t>
            </a:r>
            <a:r>
              <a:rPr lang="tr-TR" sz="1200" dirty="0" smtClean="0"/>
              <a:t>-</a:t>
            </a:r>
            <a:r>
              <a:rPr lang="tr-TR" sz="1200" dirty="0" err="1" smtClean="0"/>
              <a:t>environment</a:t>
            </a:r>
            <a:r>
              <a:rPr lang="tr-TR" sz="1200" dirty="0" smtClean="0"/>
              <a:t>; </a:t>
            </a:r>
          </a:p>
          <a:p>
            <a:r>
              <a:rPr lang="en-US" sz="1200" dirty="0" smtClean="0"/>
              <a:t>4) the effects of adjuvant factors that increase </a:t>
            </a:r>
            <a:r>
              <a:rPr lang="en-US" sz="1200" dirty="0" err="1" smtClean="0"/>
              <a:t>tolerogenic</a:t>
            </a:r>
            <a:r>
              <a:rPr lang="en-US" sz="1200" dirty="0" smtClean="0"/>
              <a:t> abilities and induce a Th1-type response (e.g. MPL – a TLR-4 agonist) [31, 45]. </a:t>
            </a:r>
            <a:endParaRPr lang="tr-TR" sz="1200" dirty="0" smtClean="0"/>
          </a:p>
          <a:p>
            <a:r>
              <a:rPr lang="tr-TR" sz="1200" dirty="0" smtClean="0">
                <a:solidFill>
                  <a:srgbClr val="FF0000"/>
                </a:solidFill>
              </a:rPr>
              <a:t>*************************</a:t>
            </a:r>
          </a:p>
          <a:p>
            <a:endParaRPr lang="en-US" sz="1200" dirty="0" smtClean="0">
              <a:solidFill>
                <a:srgbClr val="FF0000"/>
              </a:solidFill>
            </a:endParaRPr>
          </a:p>
          <a:p>
            <a:r>
              <a:rPr lang="en-US" b="1" dirty="0" smtClean="0"/>
              <a:t>The </a:t>
            </a:r>
            <a:r>
              <a:rPr lang="en-US" b="1" dirty="0" err="1" smtClean="0"/>
              <a:t>oropharyngeal</a:t>
            </a:r>
            <a:r>
              <a:rPr lang="en-US" b="1" dirty="0" smtClean="0"/>
              <a:t> mucosa as a </a:t>
            </a:r>
            <a:r>
              <a:rPr lang="en-US" b="1" dirty="0" err="1" smtClean="0"/>
              <a:t>tolerogenic</a:t>
            </a:r>
            <a:r>
              <a:rPr lang="en-US" b="1" dirty="0" smtClean="0"/>
              <a:t> organ</a:t>
            </a:r>
          </a:p>
          <a:p>
            <a:r>
              <a:rPr lang="en-US" dirty="0" smtClean="0"/>
              <a:t>The oral cavity is a naturally </a:t>
            </a:r>
            <a:r>
              <a:rPr lang="en-US" dirty="0" err="1" smtClean="0"/>
              <a:t>tolerogenic</a:t>
            </a:r>
            <a:r>
              <a:rPr lang="en-US" dirty="0" smtClean="0"/>
              <a:t> environment,</a:t>
            </a:r>
          </a:p>
          <a:p>
            <a:r>
              <a:rPr lang="en-US" dirty="0" smtClean="0"/>
              <a:t>remaining </a:t>
            </a:r>
            <a:r>
              <a:rPr lang="en-US" dirty="0" err="1" smtClean="0"/>
              <a:t>noninflamed</a:t>
            </a:r>
            <a:r>
              <a:rPr lang="en-US" dirty="0" smtClean="0"/>
              <a:t> despite being exposed continuously</a:t>
            </a:r>
          </a:p>
          <a:p>
            <a:r>
              <a:rPr lang="en-US" dirty="0" smtClean="0"/>
              <a:t>to multiple foreign proteins. The presence of </a:t>
            </a:r>
            <a:r>
              <a:rPr lang="en-US" dirty="0" err="1" smtClean="0"/>
              <a:t>Langerhans</a:t>
            </a:r>
            <a:endParaRPr lang="en-US" dirty="0" smtClean="0"/>
          </a:p>
          <a:p>
            <a:r>
              <a:rPr lang="en-US" dirty="0" smtClean="0"/>
              <a:t>cells and </a:t>
            </a:r>
            <a:r>
              <a:rPr lang="en-US" dirty="0" err="1" smtClean="0"/>
              <a:t>monocytes</a:t>
            </a:r>
            <a:r>
              <a:rPr lang="en-US" dirty="0" smtClean="0"/>
              <a:t> capable of producing IL-10</a:t>
            </a:r>
          </a:p>
          <a:p>
            <a:r>
              <a:rPr lang="en-US" dirty="0" smtClean="0"/>
              <a:t>and TGF-β are major contributors to the maintenance of</a:t>
            </a:r>
          </a:p>
          <a:p>
            <a:r>
              <a:rPr lang="en-US" dirty="0" smtClean="0"/>
              <a:t>tolerance (see Chapter 3 of the 2009 WAO position paper</a:t>
            </a:r>
          </a:p>
          <a:p>
            <a:r>
              <a:rPr lang="en-US" dirty="0" smtClean="0"/>
              <a:t>[9]). </a:t>
            </a:r>
            <a:r>
              <a:rPr lang="en-US" b="1" dirty="0" smtClean="0"/>
              <a:t>A recent study [10] has shown that T cells isolated</a:t>
            </a:r>
          </a:p>
          <a:p>
            <a:r>
              <a:rPr lang="en-US" b="1" dirty="0" smtClean="0"/>
              <a:t>from the human </a:t>
            </a:r>
            <a:r>
              <a:rPr lang="en-US" b="1" dirty="0" err="1" smtClean="0"/>
              <a:t>buccal</a:t>
            </a:r>
            <a:r>
              <a:rPr lang="en-US" b="1" dirty="0" smtClean="0"/>
              <a:t> mucosa, in contrast to those isolated</a:t>
            </a:r>
          </a:p>
          <a:p>
            <a:r>
              <a:rPr lang="en-US" b="1" dirty="0" smtClean="0"/>
              <a:t>from skin, express TGF-β1, IL-10, interferon-γ and</a:t>
            </a:r>
          </a:p>
          <a:p>
            <a:r>
              <a:rPr lang="en-US" b="1" dirty="0" smtClean="0"/>
              <a:t>IL-17, particularly in the vestibular region, and markedly</a:t>
            </a:r>
          </a:p>
          <a:p>
            <a:r>
              <a:rPr lang="en-US" b="1" dirty="0" smtClean="0"/>
              <a:t>express toll-like receptor (TLR) 2 and TLR4.</a:t>
            </a:r>
            <a:endParaRPr lang="tr-TR" b="1" dirty="0" smtClean="0"/>
          </a:p>
          <a:p>
            <a:r>
              <a:rPr lang="en-US" dirty="0" err="1" smtClean="0"/>
              <a:t>Palomares</a:t>
            </a:r>
            <a:r>
              <a:rPr lang="en-US" dirty="0" smtClean="0"/>
              <a:t> et al. [13] recently highlighted that the tonsils</a:t>
            </a:r>
            <a:r>
              <a:rPr lang="tr-TR" dirty="0" smtClean="0"/>
              <a:t> </a:t>
            </a:r>
            <a:r>
              <a:rPr lang="en-US" dirty="0" smtClean="0"/>
              <a:t>and surrounding lymphoid tissue are located in the</a:t>
            </a:r>
            <a:r>
              <a:rPr lang="tr-TR" dirty="0" smtClean="0"/>
              <a:t> </a:t>
            </a:r>
            <a:r>
              <a:rPr lang="en-US" dirty="0" smtClean="0"/>
              <a:t>gateway of both the alimentary and respiratory tracts</a:t>
            </a:r>
            <a:r>
              <a:rPr lang="tr-TR" dirty="0" smtClean="0"/>
              <a:t> </a:t>
            </a:r>
            <a:r>
              <a:rPr lang="en-US" dirty="0" smtClean="0"/>
              <a:t>and may be important for local induction of tolerance to</a:t>
            </a:r>
            <a:r>
              <a:rPr lang="tr-TR" dirty="0" smtClean="0"/>
              <a:t> </a:t>
            </a:r>
            <a:r>
              <a:rPr lang="en-US" dirty="0" smtClean="0"/>
              <a:t>both food and inhalant allergens. Abundant FOXP3+</a:t>
            </a:r>
            <a:r>
              <a:rPr lang="tr-TR" dirty="0" smtClean="0"/>
              <a:t> </a:t>
            </a:r>
            <a:r>
              <a:rPr lang="en-US" dirty="0" err="1" smtClean="0"/>
              <a:t>Treg</a:t>
            </a:r>
            <a:r>
              <a:rPr lang="en-US" dirty="0" smtClean="0"/>
              <a:t> cells were detected in lingual and palatine tonsils.</a:t>
            </a:r>
            <a:r>
              <a:rPr lang="tr-TR" dirty="0" smtClean="0"/>
              <a:t> </a:t>
            </a:r>
            <a:r>
              <a:rPr lang="en-US" dirty="0" smtClean="0"/>
              <a:t>Tonsil-derived </a:t>
            </a:r>
            <a:r>
              <a:rPr lang="en-US" dirty="0" err="1" smtClean="0"/>
              <a:t>plasmacytoid</a:t>
            </a:r>
            <a:r>
              <a:rPr lang="en-US" dirty="0" smtClean="0"/>
              <a:t> </a:t>
            </a:r>
            <a:r>
              <a:rPr lang="en-US" dirty="0" err="1" smtClean="0"/>
              <a:t>dendritic</a:t>
            </a:r>
            <a:r>
              <a:rPr lang="en-US" dirty="0" smtClean="0"/>
              <a:t> cells (DCs) were</a:t>
            </a:r>
            <a:r>
              <a:rPr lang="tr-TR" dirty="0" smtClean="0"/>
              <a:t> </a:t>
            </a:r>
            <a:r>
              <a:rPr lang="en-US" dirty="0" smtClean="0"/>
              <a:t>shown to have the ability to generate functional CD4+</a:t>
            </a:r>
            <a:r>
              <a:rPr lang="tr-TR" dirty="0" smtClean="0"/>
              <a:t> </a:t>
            </a:r>
            <a:r>
              <a:rPr lang="en-US" dirty="0" smtClean="0"/>
              <a:t>CD25+ CD127– FOXP3+ </a:t>
            </a:r>
            <a:r>
              <a:rPr lang="en-US" dirty="0" err="1" smtClean="0"/>
              <a:t>Treg</a:t>
            </a:r>
            <a:r>
              <a:rPr lang="en-US" dirty="0" smtClean="0"/>
              <a:t> cells.</a:t>
            </a:r>
            <a:r>
              <a:rPr lang="tr-TR" dirty="0" smtClean="0"/>
              <a:t> ……………………………………………….</a:t>
            </a:r>
          </a:p>
          <a:p>
            <a:r>
              <a:rPr lang="tr-TR" dirty="0" smtClean="0"/>
              <a:t> </a:t>
            </a:r>
            <a:r>
              <a:rPr lang="en-US" dirty="0" smtClean="0"/>
              <a:t>In a double-blind 18-month controlled trial of </a:t>
            </a:r>
            <a:r>
              <a:rPr lang="en-US" dirty="0" err="1" smtClean="0"/>
              <a:t>highdose</a:t>
            </a:r>
            <a:r>
              <a:rPr lang="tr-TR" dirty="0" smtClean="0"/>
              <a:t> </a:t>
            </a:r>
            <a:r>
              <a:rPr lang="en-US" dirty="0" smtClean="0"/>
              <a:t>grass pollen SLIT (20 mcg </a:t>
            </a:r>
            <a:r>
              <a:rPr lang="en-US" dirty="0" err="1" smtClean="0"/>
              <a:t>Phl</a:t>
            </a:r>
            <a:r>
              <a:rPr lang="en-US" dirty="0" smtClean="0"/>
              <a:t> p 5 daily), biopsies</a:t>
            </a:r>
            <a:r>
              <a:rPr lang="tr-TR" dirty="0" smtClean="0"/>
              <a:t> </a:t>
            </a:r>
            <a:r>
              <a:rPr lang="en-US" dirty="0" smtClean="0"/>
              <a:t>of the sublingual mucosa demonstrated more CD3+</a:t>
            </a:r>
            <a:r>
              <a:rPr lang="tr-TR" dirty="0" smtClean="0"/>
              <a:t> </a:t>
            </a:r>
            <a:r>
              <a:rPr lang="en-US" dirty="0" smtClean="0"/>
              <a:t>FOXP3+ and CD25+ FOXP3+ T cells in SLIT-treated patients</a:t>
            </a:r>
            <a:r>
              <a:rPr lang="tr-TR" dirty="0" smtClean="0"/>
              <a:t> </a:t>
            </a:r>
            <a:r>
              <a:rPr lang="en-US" dirty="0" smtClean="0"/>
              <a:t>than in placebo-treated patients, and some CD3+</a:t>
            </a:r>
            <a:r>
              <a:rPr lang="tr-TR" dirty="0" smtClean="0"/>
              <a:t> </a:t>
            </a:r>
            <a:r>
              <a:rPr lang="en-US" dirty="0" smtClean="0"/>
              <a:t>FOXP3+ cells were shown with triple </a:t>
            </a:r>
            <a:r>
              <a:rPr lang="en-US" dirty="0" err="1" smtClean="0"/>
              <a:t>immunofluorescence</a:t>
            </a:r>
            <a:r>
              <a:rPr lang="tr-TR" dirty="0" smtClean="0"/>
              <a:t> </a:t>
            </a:r>
            <a:r>
              <a:rPr lang="en-US" dirty="0" smtClean="0"/>
              <a:t>to express IL-10, a direct illustration of the induction</a:t>
            </a:r>
            <a:r>
              <a:rPr lang="tr-TR" dirty="0" smtClean="0"/>
              <a:t> </a:t>
            </a:r>
            <a:r>
              <a:rPr lang="en-US" dirty="0" smtClean="0"/>
              <a:t>of local phenotypic </a:t>
            </a:r>
            <a:r>
              <a:rPr lang="en-US" dirty="0" err="1" smtClean="0"/>
              <a:t>Treg</a:t>
            </a:r>
            <a:r>
              <a:rPr lang="en-US" dirty="0" smtClean="0"/>
              <a:t> cells following successful</a:t>
            </a:r>
            <a:r>
              <a:rPr lang="tr-TR" dirty="0" smtClean="0"/>
              <a:t> </a:t>
            </a:r>
            <a:r>
              <a:rPr lang="tr-TR" dirty="0" err="1" smtClean="0"/>
              <a:t>treatment</a:t>
            </a:r>
            <a:r>
              <a:rPr lang="tr-TR" dirty="0" smtClean="0"/>
              <a:t> [15].</a:t>
            </a:r>
          </a:p>
          <a:p>
            <a:endParaRPr lang="tr-T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dirty="0" smtClean="0"/>
          </a:p>
          <a:p>
            <a:endParaRPr lang="tr-TR" b="1" dirty="0" smtClean="0"/>
          </a:p>
          <a:p>
            <a:endParaRPr lang="tr-TR" dirty="0" smtClean="0"/>
          </a:p>
          <a:p>
            <a:endParaRPr lang="tr-TR" b="1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9</a:t>
            </a:fld>
            <a:endParaRPr lang="tr-T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b="1" dirty="0" err="1" smtClean="0"/>
              <a:t>Specific</a:t>
            </a:r>
            <a:r>
              <a:rPr lang="tr-TR" b="1" dirty="0" smtClean="0"/>
              <a:t> </a:t>
            </a:r>
            <a:r>
              <a:rPr lang="tr-TR" b="1" dirty="0" err="1" smtClean="0"/>
              <a:t>antibody</a:t>
            </a:r>
            <a:r>
              <a:rPr lang="tr-TR" b="1" dirty="0" smtClean="0"/>
              <a:t> </a:t>
            </a:r>
            <a:r>
              <a:rPr lang="tr-TR" b="1" dirty="0" err="1" smtClean="0"/>
              <a:t>levels</a:t>
            </a:r>
            <a:endParaRPr lang="tr-TR" b="1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Studies of sublingual grass pollen immunotherapy in general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show an increase in serum allergen-specific IgG4 and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IgG</a:t>
            </a:r>
            <a:r>
              <a:rPr lang="en-US" dirty="0" smtClean="0">
                <a:solidFill>
                  <a:srgbClr val="FF0000"/>
                </a:solidFill>
              </a:rPr>
              <a:t>, although the increase is not as great as that seen with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SCIT [16,17</a:t>
            </a:r>
            <a:r>
              <a:rPr lang="en-US" dirty="0" smtClean="0"/>
              <a:t>]. Transient early increases in allergen-specific</a:t>
            </a:r>
            <a:r>
              <a:rPr lang="tr-TR" dirty="0" smtClean="0"/>
              <a:t> </a:t>
            </a:r>
            <a:r>
              <a:rPr lang="en-US" dirty="0" err="1" smtClean="0"/>
              <a:t>IgE</a:t>
            </a:r>
            <a:r>
              <a:rPr lang="en-US" dirty="0" smtClean="0"/>
              <a:t> have also been observed and are associated with</a:t>
            </a:r>
            <a:r>
              <a:rPr lang="tr-TR" dirty="0" smtClean="0"/>
              <a:t> </a:t>
            </a:r>
            <a:r>
              <a:rPr lang="en-US" dirty="0" smtClean="0"/>
              <a:t>blunting of seasonal increases in </a:t>
            </a:r>
            <a:r>
              <a:rPr lang="en-US" dirty="0" err="1" smtClean="0"/>
              <a:t>IgE</a:t>
            </a:r>
            <a:r>
              <a:rPr lang="en-US" dirty="0" smtClean="0"/>
              <a:t> [4]. </a:t>
            </a:r>
            <a:r>
              <a:rPr lang="en-US" dirty="0" smtClean="0">
                <a:solidFill>
                  <a:srgbClr val="00B050"/>
                </a:solidFill>
              </a:rPr>
              <a:t>However, some</a:t>
            </a:r>
            <a:r>
              <a:rPr lang="tr-TR" dirty="0" smtClean="0">
                <a:solidFill>
                  <a:srgbClr val="00B050"/>
                </a:solidFill>
              </a:rPr>
              <a:t> </a:t>
            </a:r>
            <a:r>
              <a:rPr lang="en-US" dirty="0" smtClean="0">
                <a:solidFill>
                  <a:srgbClr val="00B050"/>
                </a:solidFill>
              </a:rPr>
              <a:t>SLIT studies have not shown increases in </a:t>
            </a:r>
            <a:r>
              <a:rPr lang="en-US" dirty="0" err="1" smtClean="0">
                <a:solidFill>
                  <a:srgbClr val="00B050"/>
                </a:solidFill>
              </a:rPr>
              <a:t>IgG</a:t>
            </a:r>
            <a:r>
              <a:rPr lang="en-US" dirty="0" smtClean="0">
                <a:solidFill>
                  <a:srgbClr val="00B050"/>
                </a:solidFill>
              </a:rPr>
              <a:t> levels, particularly</a:t>
            </a:r>
            <a:r>
              <a:rPr lang="tr-TR" dirty="0" smtClean="0">
                <a:solidFill>
                  <a:srgbClr val="00B050"/>
                </a:solidFill>
              </a:rPr>
              <a:t> </a:t>
            </a:r>
            <a:r>
              <a:rPr lang="en-US" dirty="0" smtClean="0">
                <a:solidFill>
                  <a:srgbClr val="00B050"/>
                </a:solidFill>
              </a:rPr>
              <a:t>following house dust mite immunotherapy [18].</a:t>
            </a:r>
          </a:p>
          <a:p>
            <a:r>
              <a:rPr lang="en-US" dirty="0" smtClean="0"/>
              <a:t>In a study of high-dose grass pollen SLIT, increases in</a:t>
            </a:r>
            <a:r>
              <a:rPr lang="tr-TR" dirty="0" smtClean="0"/>
              <a:t> </a:t>
            </a:r>
            <a:r>
              <a:rPr lang="en-US" dirty="0" smtClean="0"/>
              <a:t>grass pollen–specific IgA2 as well as </a:t>
            </a:r>
            <a:r>
              <a:rPr lang="en-US" dirty="0" err="1" smtClean="0"/>
              <a:t>IgG</a:t>
            </a:r>
            <a:r>
              <a:rPr lang="en-US" dirty="0" smtClean="0"/>
              <a:t> and IgG4</a:t>
            </a:r>
            <a:r>
              <a:rPr lang="tr-TR" dirty="0" smtClean="0"/>
              <a:t> </a:t>
            </a:r>
            <a:r>
              <a:rPr lang="en-US" dirty="0" smtClean="0"/>
              <a:t>occurred in parallel with local increases in sublingual</a:t>
            </a:r>
            <a:r>
              <a:rPr lang="tr-TR" dirty="0" smtClean="0"/>
              <a:t> </a:t>
            </a:r>
            <a:r>
              <a:rPr lang="en-US" dirty="0" smtClean="0"/>
              <a:t>FOXP3+ </a:t>
            </a:r>
            <a:r>
              <a:rPr lang="en-US" dirty="0" err="1" smtClean="0"/>
              <a:t>Tregs</a:t>
            </a:r>
            <a:r>
              <a:rPr lang="en-US" dirty="0" smtClean="0"/>
              <a:t> [15]. These increases were accompanied by</a:t>
            </a:r>
            <a:r>
              <a:rPr lang="tr-TR" dirty="0" smtClean="0"/>
              <a:t> </a:t>
            </a:r>
            <a:r>
              <a:rPr lang="en-US" dirty="0" smtClean="0"/>
              <a:t>increases in serum inhibitory activity for binding of</a:t>
            </a:r>
            <a:r>
              <a:rPr lang="tr-TR" dirty="0" smtClean="0"/>
              <a:t> </a:t>
            </a:r>
            <a:r>
              <a:rPr lang="en-US" dirty="0" smtClean="0"/>
              <a:t>allergen-</a:t>
            </a:r>
            <a:r>
              <a:rPr lang="en-US" dirty="0" err="1" smtClean="0"/>
              <a:t>IgE</a:t>
            </a:r>
            <a:r>
              <a:rPr lang="en-US" dirty="0" smtClean="0"/>
              <a:t> complexes to B cells (</a:t>
            </a:r>
            <a:r>
              <a:rPr lang="en-US" dirty="0" err="1" smtClean="0"/>
              <a:t>IgE</a:t>
            </a:r>
            <a:r>
              <a:rPr lang="en-US" dirty="0" smtClean="0"/>
              <a:t>-FAB), a validated</a:t>
            </a:r>
            <a:r>
              <a:rPr lang="tr-TR" dirty="0" smtClean="0"/>
              <a:t> </a:t>
            </a:r>
            <a:r>
              <a:rPr lang="en-US" dirty="0" smtClean="0"/>
              <a:t>surrogate of </a:t>
            </a:r>
            <a:r>
              <a:rPr lang="en-US" dirty="0" err="1" smtClean="0"/>
              <a:t>IgE</a:t>
            </a:r>
            <a:r>
              <a:rPr lang="en-US" dirty="0" smtClean="0"/>
              <a:t>-facilitated antigen presentation to T cells.</a:t>
            </a:r>
            <a:r>
              <a:rPr lang="tr-TR" dirty="0" smtClean="0"/>
              <a:t> </a:t>
            </a:r>
            <a:r>
              <a:rPr lang="en-US" dirty="0" smtClean="0"/>
              <a:t>Furthermore, the long-term clinical benefit observed for</a:t>
            </a:r>
            <a:r>
              <a:rPr lang="tr-TR" dirty="0" smtClean="0"/>
              <a:t> </a:t>
            </a:r>
            <a:r>
              <a:rPr lang="en-US" dirty="0" smtClean="0"/>
              <a:t>2 years following a 3-year course of grass pollen SLIT was</a:t>
            </a:r>
            <a:r>
              <a:rPr lang="tr-TR" dirty="0" smtClean="0"/>
              <a:t> </a:t>
            </a:r>
            <a:r>
              <a:rPr lang="en-US" dirty="0" smtClean="0"/>
              <a:t>associated with persistent elevations in serum levels of</a:t>
            </a:r>
            <a:r>
              <a:rPr lang="tr-TR" dirty="0" smtClean="0"/>
              <a:t> </a:t>
            </a:r>
            <a:r>
              <a:rPr lang="en-US" dirty="0" smtClean="0"/>
              <a:t>both allergen-specific IgG4 [3,4] and functional </a:t>
            </a:r>
            <a:r>
              <a:rPr lang="en-US" dirty="0" err="1" smtClean="0"/>
              <a:t>IgGassociated</a:t>
            </a:r>
            <a:r>
              <a:rPr lang="tr-TR" dirty="0" smtClean="0"/>
              <a:t> </a:t>
            </a:r>
            <a:r>
              <a:rPr lang="en-US" dirty="0" smtClean="0"/>
              <a:t>inhibitory activity for </a:t>
            </a:r>
            <a:r>
              <a:rPr lang="en-US" dirty="0" err="1" smtClean="0"/>
              <a:t>IgE</a:t>
            </a:r>
            <a:r>
              <a:rPr lang="en-US" dirty="0" smtClean="0"/>
              <a:t>-FAB when compared</a:t>
            </a:r>
            <a:r>
              <a:rPr lang="tr-TR" dirty="0" smtClean="0"/>
              <a:t> </a:t>
            </a:r>
            <a:r>
              <a:rPr lang="en-US" dirty="0" smtClean="0"/>
              <a:t>to the levels in placebo-treated patients [4]</a:t>
            </a:r>
            <a:endParaRPr lang="tr-TR" dirty="0" smtClean="0"/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10</a:t>
            </a:fld>
            <a:endParaRPr lang="tr-T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Specificities of the oral immune system</a:t>
            </a:r>
          </a:p>
          <a:p>
            <a:r>
              <a:rPr lang="en-US" dirty="0" smtClean="0"/>
              <a:t>Following administration under the tongue, allergens diffuse</a:t>
            </a:r>
          </a:p>
          <a:p>
            <a:r>
              <a:rPr lang="en-US" dirty="0" smtClean="0"/>
              <a:t>and are in contact with immune cells throughout the oral cavity.</a:t>
            </a:r>
          </a:p>
          <a:p>
            <a:r>
              <a:rPr lang="en-US" dirty="0" smtClean="0"/>
              <a:t>Oral tissues contain few pro-inflammatory cells such as mast cells</a:t>
            </a:r>
          </a:p>
          <a:p>
            <a:r>
              <a:rPr lang="en-US" dirty="0" smtClean="0"/>
              <a:t>and </a:t>
            </a:r>
            <a:r>
              <a:rPr lang="en-US" dirty="0" err="1" smtClean="0"/>
              <a:t>eosinophils</a:t>
            </a:r>
            <a:r>
              <a:rPr lang="en-US" dirty="0" smtClean="0"/>
              <a:t>, located in </a:t>
            </a:r>
            <a:r>
              <a:rPr lang="en-US" dirty="0" err="1" smtClean="0"/>
              <a:t>submucosal</a:t>
            </a:r>
            <a:r>
              <a:rPr lang="en-US" dirty="0" smtClean="0"/>
              <a:t> tissues, thereby explaining</a:t>
            </a:r>
          </a:p>
          <a:p>
            <a:r>
              <a:rPr lang="en-US" dirty="0" smtClean="0"/>
              <a:t>the excellent safety profile of SLIT with mostly local but only</a:t>
            </a:r>
          </a:p>
          <a:p>
            <a:r>
              <a:rPr lang="en-US" dirty="0" smtClean="0"/>
              <a:t>rare systemic effects.11,15 Importantly, antigen-presenting cells</a:t>
            </a:r>
          </a:p>
          <a:p>
            <a:r>
              <a:rPr lang="en-US" dirty="0" smtClean="0"/>
              <a:t>(APCs) involved in the capture and processing of allergens and</a:t>
            </a:r>
          </a:p>
          <a:p>
            <a:r>
              <a:rPr lang="en-US" dirty="0" smtClean="0"/>
              <a:t>the subsequent presentation of derived peptides to naive T cells</a:t>
            </a:r>
          </a:p>
          <a:p>
            <a:r>
              <a:rPr lang="en-US" dirty="0" smtClean="0"/>
              <a:t>in draining cervical lymph nodes have been identified (Figure 1).</a:t>
            </a:r>
          </a:p>
          <a:p>
            <a:r>
              <a:rPr lang="en-US" dirty="0" smtClean="0"/>
              <a:t>These APCs are located in the upper layers of oral tissues, and</a:t>
            </a:r>
          </a:p>
          <a:p>
            <a:r>
              <a:rPr lang="en-US" dirty="0" smtClean="0"/>
              <a:t>include CD207ş </a:t>
            </a:r>
            <a:r>
              <a:rPr lang="en-US" dirty="0" err="1" smtClean="0"/>
              <a:t>Langerhans</a:t>
            </a:r>
            <a:r>
              <a:rPr lang="en-US" dirty="0" smtClean="0"/>
              <a:t> cells (LCs) present in the mucosa</a:t>
            </a:r>
          </a:p>
          <a:p>
            <a:r>
              <a:rPr lang="en-US" dirty="0" smtClean="0"/>
              <a:t>itself, as well as CD11bş CD68ş CD206ş macrophages located</a:t>
            </a:r>
          </a:p>
          <a:p>
            <a:r>
              <a:rPr lang="en-US" dirty="0" smtClean="0"/>
              <a:t>along the lamina propria.7-13 Oral APCs can capture allergens</a:t>
            </a:r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11</a:t>
            </a:fld>
            <a:endParaRPr lang="tr-T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of June 2013, there were 77 randomized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double–blind, placebo-controlled (RDBPC) trials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SLIT, of which 62 were conducted with grass or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house dust mite (HDM) extracts. The majority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these studies were heterogeneous for allergen dose, duration, and patient selection. All statements 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efficacy of SLIT do refer to products which have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demonstrated efficacy in appropriate studies.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▪ Seventeen trials, of which one was totally negative,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were published after the previous WAO position paper.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▪ The literature suggests that, overall, SLIT is clinically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effective in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rhinoconjunctivitis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asthma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13</a:t>
            </a:fld>
            <a:endParaRPr lang="tr-T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Background: Data comparing the treatment effect of allergy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immunotherapy and pharmacotherapy are lacking.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Objective: We sought to indirectly compare the treatment effect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sublingual immunotherapy (SLIT)-tablets with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pharmacotherapy for seasonal allergic rhinitis (SAR) and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perennial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allergic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rhinitis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(PAR).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Methods: Pooled data from randomized, double-blind,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placebocontrolled</a:t>
            </a: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trials for the clinical development programs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selected allergic rhinitis treatments were evaluated. Total nasal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symptom scores (TNSSs) relative to placebo were compared.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Subjects scored symptoms daily during entire pollen seasons 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 timothy grass SLIT-tablet trials (n 5 3094) and 2 ragweed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SLIT-tablet trials (n 5 658) and during the last 8 weeks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treatment in 2 house dust mite (HDM) SLIT-tablet trials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(n 5 1768). Subjects scored symptoms daily in 7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montelukast</a:t>
            </a: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pt-B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(10 mg, n 5 6799), 9 desloratadine (5 mg, n 5 4455), and 8</a:t>
            </a:r>
          </a:p>
          <a:p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mometasone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furoate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nasal spray (MFNS; 200 mg daily,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5 2140) SAR or PAR trials. SLIT-tablet trials allowed rescue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medication use, whereas most pharmacotherapy trials did not.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fixed-effect meta-analysis method estimated differences in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ontreatment</a:t>
            </a: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average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TNSSs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Results: In grass and ragweed SLIT-tablet trials, overall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improvement in TNSSs relative to placebo was 16.3%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17.1%, respectively. In HDM SLIT-tablet trials, TNSS overall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improvement relative to placebo was 16.1%. In the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montelukast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</a:p>
          <a:p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desloratadine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MFNS trials, TNSS overall improvement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relative to placebo was 5.4%, 8.5%, and 22.2%, respectively, for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SAR trials, and 3.7%, 4.8%, and 11.2%, respectively, for PAR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trials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Conclusions: Although comparisons were limited by study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design heterogeneity and use of rescue medications in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SLITtablet</a:t>
            </a: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trials, effects on nasal symptoms with timothy grass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ragweed SLIT-tablets were nearly as great as with MFNS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numerically greater than with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montelukast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desloratadine</a:t>
            </a: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SAR. HDM SLIT-tablet effects were numerically greater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than all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pharmacotherapies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for PAR. SLIT-tablets offer the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additional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benefit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long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term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efficacy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14</a:t>
            </a:fld>
            <a:endParaRPr lang="tr-T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err="1" smtClean="0"/>
              <a:t>Treatment</a:t>
            </a:r>
            <a:r>
              <a:rPr lang="tr-TR" dirty="0" smtClean="0"/>
              <a:t> </a:t>
            </a:r>
            <a:r>
              <a:rPr lang="tr-TR" dirty="0" err="1" smtClean="0"/>
              <a:t>effect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SAR </a:t>
            </a:r>
            <a:r>
              <a:rPr lang="en-US" dirty="0" smtClean="0"/>
              <a:t>The treatment effects in the timothy grass and ragweed </a:t>
            </a:r>
            <a:r>
              <a:rPr lang="en-US" dirty="0" err="1" smtClean="0"/>
              <a:t>SLITtablets</a:t>
            </a:r>
            <a:r>
              <a:rPr lang="tr-TR" dirty="0" smtClean="0"/>
              <a:t> </a:t>
            </a:r>
            <a:r>
              <a:rPr lang="en-US" dirty="0" smtClean="0"/>
              <a:t>were similar. In the 6 timothy grass SLIT-tablet trials,</a:t>
            </a:r>
            <a:r>
              <a:rPr lang="tr-TR" dirty="0" smtClean="0"/>
              <a:t> </a:t>
            </a:r>
            <a:r>
              <a:rPr lang="en-US" dirty="0" smtClean="0"/>
              <a:t>TNSS improvement relative to placebo ranged from 4.0% to</a:t>
            </a:r>
            <a:r>
              <a:rPr lang="tr-TR" dirty="0" smtClean="0"/>
              <a:t> </a:t>
            </a:r>
            <a:r>
              <a:rPr lang="en-US" dirty="0" smtClean="0"/>
              <a:t>27.2%, with an overall improvement of 16.3% (Fig 1).23,24,26-29 In</a:t>
            </a:r>
            <a:r>
              <a:rPr lang="tr-TR" dirty="0" smtClean="0"/>
              <a:t> </a:t>
            </a:r>
            <a:r>
              <a:rPr lang="en-US" dirty="0" smtClean="0"/>
              <a:t>the 2 ragweed SLIT-tablet trials, TNSS improvement relative to</a:t>
            </a:r>
            <a:r>
              <a:rPr lang="tr-TR" dirty="0" smtClean="0"/>
              <a:t> </a:t>
            </a:r>
            <a:r>
              <a:rPr lang="en-US" dirty="0" smtClean="0"/>
              <a:t>placebo was 15.2% and 18.8%; overall improvement was</a:t>
            </a:r>
            <a:r>
              <a:rPr lang="tr-TR" dirty="0" smtClean="0"/>
              <a:t> 17.1% (</a:t>
            </a:r>
            <a:r>
              <a:rPr lang="tr-TR" dirty="0" err="1" smtClean="0"/>
              <a:t>Fig</a:t>
            </a:r>
            <a:r>
              <a:rPr lang="tr-TR" dirty="0" smtClean="0"/>
              <a:t> 1).25,30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15</a:t>
            </a:fld>
            <a:endParaRPr lang="tr-T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In the 2 HDM SLIT-tablet trials, improvement in the weighted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daily medication score for rhinitis was 18% and 21% with active</a:t>
            </a:r>
          </a:p>
          <a:p>
            <a:r>
              <a:rPr lang="tr-TR" dirty="0" err="1" smtClean="0">
                <a:solidFill>
                  <a:srgbClr val="FF0000"/>
                </a:solidFill>
              </a:rPr>
              <a:t>treatment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>
                <a:solidFill>
                  <a:srgbClr val="FF0000"/>
                </a:solidFill>
              </a:rPr>
              <a:t>relative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>
                <a:solidFill>
                  <a:srgbClr val="FF0000"/>
                </a:solidFill>
              </a:rPr>
              <a:t>to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>
                <a:solidFill>
                  <a:srgbClr val="FF0000"/>
                </a:solidFill>
              </a:rPr>
              <a:t>placebo</a:t>
            </a:r>
            <a:r>
              <a:rPr lang="tr-TR" dirty="0" smtClean="0">
                <a:solidFill>
                  <a:srgbClr val="FF0000"/>
                </a:solidFill>
              </a:rPr>
              <a:t>.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19</a:t>
            </a:fld>
            <a:endParaRPr lang="tr-T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DISCUSSION</a:t>
            </a:r>
          </a:p>
          <a:p>
            <a:r>
              <a:rPr lang="en-US" dirty="0" smtClean="0"/>
              <a:t>The results of these meta-analyses indicate that nasal symptom</a:t>
            </a:r>
            <a:r>
              <a:rPr lang="tr-TR" dirty="0" smtClean="0"/>
              <a:t> </a:t>
            </a:r>
            <a:r>
              <a:rPr lang="en-US" dirty="0" smtClean="0"/>
              <a:t>improvement relative to placebo with SLIT-tablets was nearly as</a:t>
            </a:r>
            <a:r>
              <a:rPr lang="tr-TR" dirty="0" smtClean="0"/>
              <a:t> </a:t>
            </a:r>
            <a:r>
              <a:rPr lang="en-US" dirty="0" smtClean="0"/>
              <a:t>great as with MFNS and numerically greater than </a:t>
            </a:r>
            <a:r>
              <a:rPr lang="en-US" dirty="0" err="1" smtClean="0"/>
              <a:t>montelukast</a:t>
            </a:r>
            <a:r>
              <a:rPr lang="tr-TR" dirty="0" smtClean="0"/>
              <a:t> </a:t>
            </a:r>
            <a:r>
              <a:rPr lang="en-US" dirty="0" smtClean="0"/>
              <a:t>and </a:t>
            </a:r>
            <a:r>
              <a:rPr lang="en-US" dirty="0" err="1" smtClean="0"/>
              <a:t>desloratadine</a:t>
            </a:r>
            <a:r>
              <a:rPr lang="en-US" dirty="0" smtClean="0"/>
              <a:t> for patients with SAR</a:t>
            </a:r>
            <a:endParaRPr lang="tr-TR" dirty="0" smtClean="0"/>
          </a:p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effects</a:t>
            </a:r>
            <a:r>
              <a:rPr lang="tr-TR" dirty="0" smtClean="0"/>
              <a:t> of HDM </a:t>
            </a:r>
            <a:r>
              <a:rPr lang="en-US" dirty="0" smtClean="0"/>
              <a:t>SLIT-tablets were numerically greater than all the </a:t>
            </a:r>
            <a:r>
              <a:rPr lang="en-US" dirty="0" err="1" smtClean="0"/>
              <a:t>pharmacotherapies</a:t>
            </a:r>
            <a:r>
              <a:rPr lang="tr-TR" dirty="0" smtClean="0"/>
              <a:t> in PAR </a:t>
            </a:r>
            <a:r>
              <a:rPr lang="tr-TR" dirty="0" err="1" smtClean="0"/>
              <a:t>trials</a:t>
            </a:r>
            <a:r>
              <a:rPr lang="tr-TR" dirty="0" smtClean="0"/>
              <a:t>.</a:t>
            </a:r>
          </a:p>
          <a:p>
            <a:r>
              <a:rPr lang="en-US" dirty="0" smtClean="0"/>
              <a:t>The effect sizes with SLIT-tablets were nearly</a:t>
            </a:r>
            <a:r>
              <a:rPr lang="tr-TR" dirty="0" smtClean="0"/>
              <a:t> </a:t>
            </a:r>
            <a:r>
              <a:rPr lang="en-US" dirty="0" smtClean="0"/>
              <a:t>identical for SAR and PAR, whereas the effect sizes of</a:t>
            </a:r>
            <a:r>
              <a:rPr lang="tr-TR" dirty="0" smtClean="0"/>
              <a:t> </a:t>
            </a:r>
            <a:r>
              <a:rPr lang="en-US" dirty="0" err="1" smtClean="0"/>
              <a:t>pharmacotherapies</a:t>
            </a:r>
            <a:r>
              <a:rPr lang="en-US" dirty="0" smtClean="0"/>
              <a:t> for PAR were approximately 1.5- t</a:t>
            </a:r>
            <a:r>
              <a:rPr lang="tr-TR" dirty="0" smtClean="0"/>
              <a:t> </a:t>
            </a:r>
            <a:r>
              <a:rPr lang="en-US" dirty="0" smtClean="0"/>
              <a:t>2-fold</a:t>
            </a:r>
            <a:r>
              <a:rPr lang="tr-TR" dirty="0" smtClean="0"/>
              <a:t> </a:t>
            </a:r>
            <a:r>
              <a:rPr lang="en-US" dirty="0" smtClean="0"/>
              <a:t>less than those observed for SAR.</a:t>
            </a:r>
            <a:endParaRPr lang="tr-TR" dirty="0" smtClean="0"/>
          </a:p>
          <a:p>
            <a:endParaRPr lang="tr-T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In conclusion, although comparisons were limited by study</a:t>
            </a:r>
            <a:r>
              <a:rPr lang="tr-TR" b="1" dirty="0" smtClean="0"/>
              <a:t> </a:t>
            </a:r>
            <a:r>
              <a:rPr lang="en-US" b="1" dirty="0" smtClean="0"/>
              <a:t>design heterogeneity, </a:t>
            </a:r>
            <a:r>
              <a:rPr lang="en-US" b="1" dirty="0" smtClean="0">
                <a:solidFill>
                  <a:srgbClr val="FF0000"/>
                </a:solidFill>
              </a:rPr>
              <a:t>timothy grass and short ragweed SLIT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tablets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had nearly as great an effect on nasal symptoms compared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with an INCS (MFNS) and had a numerically greater effect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compared with a </a:t>
            </a:r>
            <a:r>
              <a:rPr lang="en-US" b="1" dirty="0" err="1" smtClean="0">
                <a:solidFill>
                  <a:srgbClr val="FF0000"/>
                </a:solidFill>
              </a:rPr>
              <a:t>leukotriene</a:t>
            </a:r>
            <a:r>
              <a:rPr lang="en-US" b="1" dirty="0" smtClean="0">
                <a:solidFill>
                  <a:srgbClr val="FF0000"/>
                </a:solidFill>
              </a:rPr>
              <a:t> antagonist (</a:t>
            </a:r>
            <a:r>
              <a:rPr lang="en-US" b="1" dirty="0" err="1" smtClean="0">
                <a:solidFill>
                  <a:srgbClr val="FF0000"/>
                </a:solidFill>
              </a:rPr>
              <a:t>montelukast</a:t>
            </a:r>
            <a:r>
              <a:rPr lang="en-US" b="1" dirty="0" smtClean="0">
                <a:solidFill>
                  <a:srgbClr val="FF0000"/>
                </a:solidFill>
              </a:rPr>
              <a:t>) and an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antihistamine (</a:t>
            </a:r>
            <a:r>
              <a:rPr lang="en-US" b="1" dirty="0" err="1" smtClean="0">
                <a:solidFill>
                  <a:srgbClr val="FF0000"/>
                </a:solidFill>
              </a:rPr>
              <a:t>desloratadine</a:t>
            </a:r>
            <a:r>
              <a:rPr lang="en-US" b="1" dirty="0" smtClean="0">
                <a:solidFill>
                  <a:srgbClr val="FF0000"/>
                </a:solidFill>
              </a:rPr>
              <a:t>) in SAR trials. </a:t>
            </a:r>
            <a:r>
              <a:rPr lang="en-US" b="1" dirty="0" smtClean="0">
                <a:solidFill>
                  <a:srgbClr val="00B050"/>
                </a:solidFill>
              </a:rPr>
              <a:t>The HDM SLIT</a:t>
            </a:r>
            <a:r>
              <a:rPr lang="tr-TR" b="1" dirty="0" smtClean="0">
                <a:solidFill>
                  <a:srgbClr val="00B050"/>
                </a:solidFill>
              </a:rPr>
              <a:t> </a:t>
            </a:r>
            <a:r>
              <a:rPr lang="en-US" b="1" dirty="0" smtClean="0">
                <a:solidFill>
                  <a:srgbClr val="00B050"/>
                </a:solidFill>
              </a:rPr>
              <a:t>tablet</a:t>
            </a:r>
            <a:r>
              <a:rPr lang="tr-TR" b="1" dirty="0" smtClean="0">
                <a:solidFill>
                  <a:srgbClr val="00B050"/>
                </a:solidFill>
              </a:rPr>
              <a:t> </a:t>
            </a:r>
            <a:r>
              <a:rPr lang="en-US" b="1" dirty="0" smtClean="0">
                <a:solidFill>
                  <a:srgbClr val="00B050"/>
                </a:solidFill>
              </a:rPr>
              <a:t>had a numerically greater effect compared with a </a:t>
            </a:r>
            <a:r>
              <a:rPr lang="en-US" b="1" dirty="0" err="1" smtClean="0">
                <a:solidFill>
                  <a:srgbClr val="00B050"/>
                </a:solidFill>
              </a:rPr>
              <a:t>leukotriene</a:t>
            </a:r>
            <a:r>
              <a:rPr lang="tr-TR" b="1" dirty="0" smtClean="0">
                <a:solidFill>
                  <a:srgbClr val="00B050"/>
                </a:solidFill>
              </a:rPr>
              <a:t> antagonist, an </a:t>
            </a:r>
            <a:r>
              <a:rPr lang="tr-TR" b="1" dirty="0" err="1" smtClean="0">
                <a:solidFill>
                  <a:srgbClr val="00B050"/>
                </a:solidFill>
              </a:rPr>
              <a:t>antihistamine</a:t>
            </a:r>
            <a:r>
              <a:rPr lang="tr-TR" b="1" dirty="0" smtClean="0">
                <a:solidFill>
                  <a:srgbClr val="00B050"/>
                </a:solidFill>
              </a:rPr>
              <a:t>, </a:t>
            </a:r>
            <a:r>
              <a:rPr lang="tr-TR" b="1" dirty="0" err="1" smtClean="0">
                <a:solidFill>
                  <a:srgbClr val="00B050"/>
                </a:solidFill>
              </a:rPr>
              <a:t>and</a:t>
            </a:r>
            <a:r>
              <a:rPr lang="tr-TR" b="1" dirty="0" smtClean="0">
                <a:solidFill>
                  <a:srgbClr val="00B050"/>
                </a:solidFill>
              </a:rPr>
              <a:t> an INCS in PAR </a:t>
            </a:r>
            <a:r>
              <a:rPr lang="tr-TR" b="1" dirty="0" err="1" smtClean="0">
                <a:solidFill>
                  <a:srgbClr val="00B050"/>
                </a:solidFill>
              </a:rPr>
              <a:t>trials</a:t>
            </a:r>
            <a:endParaRPr lang="tr-TR" b="1" dirty="0" smtClean="0">
              <a:solidFill>
                <a:srgbClr val="00B050"/>
              </a:solidFill>
            </a:endParaRPr>
          </a:p>
          <a:p>
            <a:endParaRPr lang="tr-TR" b="1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20</a:t>
            </a:fld>
            <a:endParaRPr lang="tr-T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/>
              <a:t>In 2013, the European Academy of Allergy and Clinical</a:t>
            </a:r>
          </a:p>
          <a:p>
            <a:r>
              <a:rPr lang="en-US" sz="1200" dirty="0" smtClean="0"/>
              <a:t>Immunology (EAACI) edited an important position paper</a:t>
            </a:r>
          </a:p>
          <a:p>
            <a:r>
              <a:rPr lang="en-US" sz="1200" dirty="0" smtClean="0"/>
              <a:t>on pediatric rhinitis, providing several evidence-based</a:t>
            </a:r>
          </a:p>
          <a:p>
            <a:r>
              <a:rPr lang="en-US" sz="1200" dirty="0" smtClean="0"/>
              <a:t>insights on diagnostic and therapeutic aspects. In this</a:t>
            </a:r>
          </a:p>
          <a:p>
            <a:r>
              <a:rPr lang="en-US" sz="1200" dirty="0" smtClean="0"/>
              <a:t>document, SLIT is confirmed as an effective treatment</a:t>
            </a:r>
          </a:p>
          <a:p>
            <a:r>
              <a:rPr lang="en-US" sz="1200" dirty="0" smtClean="0"/>
              <a:t>for grass pollens and house dust mite allergic rhinitis and</a:t>
            </a:r>
          </a:p>
          <a:p>
            <a:r>
              <a:rPr lang="en-US" sz="1200" dirty="0" smtClean="0"/>
              <a:t>this concept is labeled through a force of this statement</a:t>
            </a:r>
          </a:p>
          <a:p>
            <a:r>
              <a:rPr lang="en-US" sz="1200" dirty="0" smtClean="0"/>
              <a:t>of grade A, according to the system for grading clinical</a:t>
            </a:r>
          </a:p>
          <a:p>
            <a:r>
              <a:rPr lang="tr-TR" sz="1200" dirty="0" err="1" smtClean="0"/>
              <a:t>recommendation</a:t>
            </a:r>
            <a:r>
              <a:rPr lang="tr-TR" sz="1200" dirty="0" smtClean="0"/>
              <a:t> in </a:t>
            </a:r>
            <a:r>
              <a:rPr lang="tr-TR" sz="1200" dirty="0" err="1" smtClean="0"/>
              <a:t>evidence</a:t>
            </a:r>
            <a:r>
              <a:rPr lang="tr-TR" sz="1200" dirty="0" smtClean="0"/>
              <a:t>-</a:t>
            </a:r>
            <a:r>
              <a:rPr lang="tr-TR" sz="1200" dirty="0" err="1" smtClean="0"/>
              <a:t>based</a:t>
            </a:r>
            <a:r>
              <a:rPr lang="tr-TR" sz="1200" dirty="0" smtClean="0"/>
              <a:t> </a:t>
            </a:r>
            <a:r>
              <a:rPr lang="tr-TR" sz="1200" dirty="0" err="1" smtClean="0"/>
              <a:t>guidelines</a:t>
            </a:r>
            <a:r>
              <a:rPr lang="tr-TR" sz="1200" dirty="0" smtClean="0"/>
              <a:t>[1,8].</a:t>
            </a:r>
          </a:p>
          <a:p>
            <a:endParaRPr lang="tr-TR" sz="1200" dirty="0" smtClean="0"/>
          </a:p>
          <a:p>
            <a:r>
              <a:rPr lang="tr-TR" sz="1200" dirty="0" smtClean="0"/>
              <a:t>************************************************</a:t>
            </a:r>
          </a:p>
          <a:p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ABSTRACT</a:t>
            </a: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Background: </a:t>
            </a:r>
            <a:r>
              <a:rPr lang="en-US" sz="1200" b="1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Allergic rhinitis (AR) has become a global health problem that constantly affects a large part of the general population, especially children.</a:t>
            </a: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Objective: </a:t>
            </a:r>
            <a:r>
              <a:rPr lang="en-US" sz="1200" b="1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Sublingual allergen immunotherapy (SLIT) has been used extensively for pediatric AR, although its efficacy and safety are often questioned. In</a:t>
            </a:r>
          </a:p>
          <a:p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meta-analysis of randomized controlled trials (RCT), we evaluated the use of SLIT for pediatric AR.</a:t>
            </a: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Methods: </a:t>
            </a:r>
            <a:r>
              <a:rPr lang="en-US" sz="1200" b="1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number of medical literature data bases were searched through January 2016 to identify RCTs that examined the use of SLIT for pediatric AR and</a:t>
            </a:r>
          </a:p>
          <a:p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 assessed clinical outcomes related to efficacy. Descriptive and quantitative information was abstracted. Standardized mean differences (SMD) were calculated by</a:t>
            </a:r>
          </a:p>
          <a:p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using fixed- and random-effects models. Subgroup analyses were performed. Heterogeneity was assessed by using the I2 metric. A network meta-analysis was used</a:t>
            </a:r>
          </a:p>
          <a:p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estimate SMDs between two SLIT protocols for pediatric seasonal AR. All data were extracted from publications or received from the authors.</a:t>
            </a: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Results: </a:t>
            </a:r>
            <a:r>
              <a:rPr lang="en-US" sz="1200" b="1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Twenty-six studies were eligible for inclusion in the meta-analysis of rhinitis or </a:t>
            </a:r>
            <a:r>
              <a:rPr lang="en-US" sz="1200" b="1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rhinoconjunctivitis</a:t>
            </a:r>
            <a:r>
              <a:rPr lang="en-US" sz="1200" b="1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symptom scores, and 19 studies were eligible</a:t>
            </a:r>
          </a:p>
          <a:p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the meta-analysis of medication scores. Descriptive and quantitative data were extracted. SLIT differed significantly from placebo in terms of symptom</a:t>
            </a:r>
          </a:p>
          <a:p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scores (SMD 0.55 [95% confidence interval {CI}, 0.86 to 0.25]; p  0.0003, I2  90%) and medication scores (SMD 0.67 [95% CI, 0.96 to 0.38];</a:t>
            </a:r>
          </a:p>
          <a:p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  0.00001, I2  83%). Oral </a:t>
            </a:r>
            <a:r>
              <a:rPr lang="en-US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pruritus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was the adverse effect, which occurred most commonly in children who were receiving SLIT. Network meta-analysis</a:t>
            </a:r>
          </a:p>
          <a:p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revealed no significant difference between the pre-</a:t>
            </a:r>
            <a:r>
              <a:rPr lang="en-US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coseasonal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continuous SLIT protocols for seasonal AR in symptom scores (SMD 6.55 [95% CI, 25.38</a:t>
            </a:r>
          </a:p>
          <a:p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12.29]; p  0.496) and medication scores (SMD 8.83 [95% CI, 22.10 to 4.43]; p  0.192).</a:t>
            </a: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Conclusions: </a:t>
            </a:r>
            <a:r>
              <a:rPr lang="en-US" sz="1200" b="1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Our meta-analysis results indicated that SLIT provided significant symptom relief and reduced the need for medication in pediatric patients.</a:t>
            </a:r>
          </a:p>
          <a:p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Moreover, the safety of SLIT needs to be confirmed in RCTs with larger </a:t>
            </a:r>
            <a:r>
              <a:rPr lang="en-US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samp</a:t>
            </a:r>
            <a:endParaRPr lang="tr-TR" b="1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21</a:t>
            </a:fld>
            <a:endParaRPr lang="tr-T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Summary</a:t>
            </a:r>
            <a:endParaRPr lang="tr-TR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Background Although sublingual immunotherapy (SLIT) has been used with increasing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frequency, the data on the efficacy of SLIT in pediatric asthma are limited.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Aim The aim of our study was to evaluate the efficacy and the safety of high-dose SLIT given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pre-seasonally and co-seasonally in an ultra-rush scheme in children with bronchial asthma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allergic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grass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pollen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Methods Fifty children with asthma, aged 6–17, sensitive to grass pollen, participated in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2-year prospective, randomized, double-blind, placebo-controlled trial, to investigate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efficacy and safety of SLIT (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Staloral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300 IR,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Stallergenes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SA, 25 mg major allergens) as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standardized extract of five grass pollen with ultra-rush induction.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Results SLIT significantly improved asthma symptom scores (41% vs. placebo group), reduced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nasal symptoms (25% vs. placebo group) and the use of rescue medications (10% vs. placebo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group), improved forced expiratory volume in 1 s, but had no effect on ocular symptoms,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nasal hyper-reactivity, peak expiratory flow and forced expiratory volume between 25%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75% of vital capacity. Serum levels of immunoglobulin E and IgG4 did not change after SLIT.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After the second season of SLIT, an improvement in bronchial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hyperresponsiveness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was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observed; however, compared with placebo, this effect was not significant. Among all subjects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SLIT group, predominantly local reactions have been recorded in 59% of subjects in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first year of treatment and in 35% in the second.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Conclusions Our study indicated that high-dose ultra-rush, co-seasonal SLIT given for 2 years,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was safe and reduced a multiple symptom–medication score.</a:t>
            </a:r>
            <a:endParaRPr lang="tr-TR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******************************************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Background: Investigations meeting current standards are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limited for the effect of house dust mite (HDM) allergy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immunotherapy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asthmatic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patients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Objective: This trial investigated the efficacy and safety of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standardized quality (SQ; allergen standardization method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proprietary to the trial sponsor) HDM SLIT-tablet (ALK,</a:t>
            </a:r>
          </a:p>
          <a:p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Hørsholm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Denmark) in adults and adolescents with HDM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respiratory allergic disease. This publication reports the results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endpoints related to asthma.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Methods: Six hundred four subjects 14 years or older with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HDM allergic rhinitis and mild-to-moderate asthma were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randomized 1:1:1:1 to double-blind daily treatment with one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 active doses (1, 3, or 6 SQ-HDM) or placebo. Their use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inhaled corticosteroid (ICS) was standardized and adjusted at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baseline and the end of treatment to the lowest dose providing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asthma control. The primary end point was a reduction in ICS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dose from the individual subject’s baseline dose after 1 year of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treatment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Results: The primary analysis revealed a mean difference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between 6 SQ-HDM and placebo in the reduction in daily ICS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dose of 81 mg (P 5.004). Relative mean and median reductions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were 42% and 50% for 6 SQ-HDM and 15% and 25% for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placebo, respectively. No statistically significant differences were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observed for the other assessed asthma parameters, reflecting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intended controlled status of the trial subjects. The most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common adverse events were local reactions in the mouth.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rate and severity of adverse events were higher for 3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 SQ-HDM than for 1 SQ-HDM and placebo.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Conclusion: Efficacy in mild-to-moderate asthma of 6 SQ-HDM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relative to placebo was demonstrated by a moderate statistically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significant reduction in the ICS dose required to maintain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asthma control. All active doses were well tolerated.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22</a:t>
            </a:fld>
            <a:endParaRPr lang="tr-T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dirty="0" smtClean="0"/>
              <a:t>About the efficacy in asthma, a </a:t>
            </a:r>
            <a:r>
              <a:rPr lang="en-US" dirty="0" err="1" smtClean="0"/>
              <a:t>metaanalysis</a:t>
            </a:r>
            <a:r>
              <a:rPr lang="tr-TR" baseline="0" dirty="0" smtClean="0"/>
              <a:t> </a:t>
            </a:r>
            <a:r>
              <a:rPr lang="en-US" dirty="0" smtClean="0"/>
              <a:t>was published in the Cochrane Database</a:t>
            </a:r>
          </a:p>
          <a:p>
            <a:r>
              <a:rPr lang="en-US" dirty="0" smtClean="0"/>
              <a:t>Systematic Reviews on August 2015, including</a:t>
            </a:r>
            <a:r>
              <a:rPr lang="tr-TR" baseline="0" dirty="0" smtClean="0"/>
              <a:t> </a:t>
            </a:r>
            <a:r>
              <a:rPr lang="en-US" dirty="0" smtClean="0"/>
              <a:t>52 studies, but the results were inconclusive [9].</a:t>
            </a:r>
            <a:endParaRPr lang="tr-TR" dirty="0" smtClean="0"/>
          </a:p>
          <a:p>
            <a:r>
              <a:rPr lang="pt-B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B S T R A C T</a:t>
            </a:r>
          </a:p>
          <a:p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Background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Asthma is a common long-term respiratory disease affecting approximately 300 million people worldwide. Approximately half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people with asthma have an important allergic component to their disease, which may provide an opportunity for targeted treatment.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Sublingual immunotherapy (SLIT) aims to reduce asthma symptoms by delivering increasing doses of an allergen (e.g. house dust mite,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pollen extract) under the tongue to induce immune tolerance. However, it is not clear whether the sublingual delivery route is safe and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effective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asthma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Objectives</a:t>
            </a:r>
            <a:endParaRPr lang="tr-TR" sz="1200" b="1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assess the efficacy and safety of sublingual immunotherapy compared with placebo or standard care for adults and children with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asthma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Search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methods</a:t>
            </a:r>
            <a:endParaRPr lang="tr-TR" sz="1200" b="1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identified trials from the Cochrane Airways Group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Specialised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Register (CAGR), ClinicalTrials.gov (www.ClinicalTrials.gov),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World Health Organization (WHO) trials portal (www.who.int/ictrp/en/) and reference lists of all primary studies and review articles.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search is up to date as of 25 March 2015.</a:t>
            </a:r>
          </a:p>
          <a:p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Selection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criteria</a:t>
            </a:r>
            <a:endParaRPr lang="tr-TR" sz="1200" b="1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included parallel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randomised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controlled trials (RCTs), irrespective of blinding or duration, that evaluated sublingual immunotherapy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versus placebo or as an add-on to standard asthma management. We included both adults and children with asthma of any severity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with any allergen-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sensitisation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pattern. We included studies that recruited participants with asthma, rhinitis, or both, providing at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least 80% of trial participants had a diagnosis of asthma.</a:t>
            </a:r>
          </a:p>
          <a:p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 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collection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analysis</a:t>
            </a:r>
            <a:endParaRPr lang="tr-TR" sz="1200" b="1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review authors independently screened the search results for included trials, extracted numerical data and assessed risk of bias, all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which were cross-checked for accuracy. We resolved disagreements by discussion.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analysed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dichotomous data as odds ratios (ORs) or risk differences (RDs) using study participants as the unit of analysis; we</a:t>
            </a:r>
          </a:p>
          <a:p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analysed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continuous data as mean differences (MDs) or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standardised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mean differences (SMDs) using random-effects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models.We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rated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 outcomes using GRADE (Grades of Recommendation, Assessment, Development and Evaluation) and presented results in the</a:t>
            </a:r>
          </a:p>
          <a:p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’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Summary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findings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’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Sublingual immunotherapy for asthma (Review) 1</a:t>
            </a: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Copyright © 2015 The Cochrane Collaboration. Published by </a:t>
            </a:r>
            <a:r>
              <a:rPr lang="en-US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JohnWiley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&amp; Sons, Ltd.</a:t>
            </a:r>
          </a:p>
          <a:p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Main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results</a:t>
            </a:r>
            <a:endParaRPr lang="tr-TR" sz="1200" b="1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Fifty-two studies met our inclusion criteria, randomly assigning 5077 participants to comparisons of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interest.Most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studies were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doubleblind</a:t>
            </a: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placebo-controlled, but studies varied in duration from one day to three years. Most participants had mild or intermittent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asthma, often with co-morbid allergic rhinitis. Eighteen studies recruited only adults, 25 recruited only children and several recruited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both or did not specify (n = 9).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 the exception of adverse events, reporting of outcomes of interest to this review was infrequent, and selective reporting may have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had a serious effect on the completeness of the evidence. Allocation procedures generally were not well described, about a quarter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studies were at high risk of bias for performance or detection bias or both and participant attrition was high or unknown in around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half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studies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One short study reported exacerbations requiring a hospital visit and observed no adverse events. Five studies reported quality of life,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but the data were not suitable for meta-analysis. Serious adverse events were infrequent, and analysis using risk differences suggests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 no more than 1 in 100 are likely to suffer a serious adverse event as a result of treatment with SLIT (RD 0.0012, 95% confidence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interval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(CI) -0.0077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0.0102;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participants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= 2560;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studies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= 22;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moderate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quality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evidence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Within secondary outcomes, wide but varied reporting of largely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unvalidated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asthma symptom and medication scores precluded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meaningful meta-analysis; a general trend suggested SLIT benefit over placebo, but variation in scales meant that results were difficult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interpret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Changes in inhaled corticosteroid use in micrograms per day (MD 35.10 mcg/d, 95% CI -50.21 to 120.42; low-quality evidence),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exacerbations requiring oral steroids (studies = 2; no events) and bronchial provocation (SMD 0.69, 95% CI -0.04 to 1.43; very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lowquality</a:t>
            </a: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evidence) were not often reported. This led to many imprecise estimates with wide confidence intervals that included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possibility of both benefit and harm from SLIT.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More people taking SLIT had adverse events of any kind compared with control (OR 1.70, 95%CI 1.21 to 2.38; low-quality evidence;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participants = 1755; studies = 19), but events were usually reported to be transient and mild.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Lack of data prevented most of the planned subgroup and sensitivity analyses.</a:t>
            </a:r>
          </a:p>
          <a:p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Authors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’ 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conclusions</a:t>
            </a:r>
            <a:endParaRPr lang="tr-TR" sz="1200" b="1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Lack of data for important outcomes such as exacerbations and quality of life and use of different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unvalidated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symptom and medication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scores have limited our ability to draw a clinically useful conclusion. Further research using validated scales and important outcomes for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patients and decision makers is needed so that SLIT can be properly assessed as clinical treatment for asthma. Very few serious adverse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events have been reported, but most studies have included patients with intermittent or mild asthma, so we cannot comment on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safety of SLIT for those with moderate or severe asthma. SLIT is associated with increased risk of all adverse events.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23</a:t>
            </a:fld>
            <a:endParaRPr lang="tr-T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24</a:t>
            </a:fld>
            <a:endParaRPr lang="tr-T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b="1" dirty="0" smtClean="0"/>
              <a:t>HEAD-TO-HEAD STUDIES</a:t>
            </a:r>
          </a:p>
          <a:p>
            <a:r>
              <a:rPr lang="en-US" dirty="0" smtClean="0"/>
              <a:t>Head-to-head studies comparing efficacy and</a:t>
            </a:r>
          </a:p>
          <a:p>
            <a:r>
              <a:rPr lang="en-US" dirty="0" smtClean="0"/>
              <a:t>immunological response of SCIT and SLIT are very</a:t>
            </a:r>
          </a:p>
          <a:p>
            <a:r>
              <a:rPr lang="en-US" dirty="0" smtClean="0"/>
              <a:t>small in number [56–62,63&amp;&amp;] (Table 1). Although</a:t>
            </a:r>
            <a:r>
              <a:rPr lang="tr-TR" dirty="0" smtClean="0"/>
              <a:t> </a:t>
            </a:r>
            <a:r>
              <a:rPr lang="en-US" dirty="0" smtClean="0"/>
              <a:t>there is quite satisfactory evidence on efficacy of</a:t>
            </a:r>
            <a:r>
              <a:rPr lang="tr-TR" dirty="0" smtClean="0"/>
              <a:t> </a:t>
            </a:r>
            <a:r>
              <a:rPr lang="en-US" dirty="0" smtClean="0"/>
              <a:t>both routes of </a:t>
            </a:r>
            <a:r>
              <a:rPr lang="en-US" dirty="0" err="1" smtClean="0"/>
              <a:t>immunothreapy</a:t>
            </a:r>
            <a:r>
              <a:rPr lang="en-US" dirty="0" smtClean="0"/>
              <a:t>, comparative data</a:t>
            </a:r>
            <a:r>
              <a:rPr lang="tr-TR" dirty="0" smtClean="0"/>
              <a:t> </a:t>
            </a:r>
            <a:r>
              <a:rPr lang="en-US" dirty="0" smtClean="0"/>
              <a:t>on long-lasting preventive effects, immunological</a:t>
            </a:r>
            <a:r>
              <a:rPr lang="tr-TR" dirty="0" smtClean="0"/>
              <a:t> </a:t>
            </a:r>
            <a:r>
              <a:rPr lang="en-US" dirty="0" smtClean="0"/>
              <a:t>responses and onset of efficacy are scarce.</a:t>
            </a:r>
            <a:endParaRPr lang="tr-TR" dirty="0" smtClean="0"/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25</a:t>
            </a:fld>
            <a:endParaRPr lang="tr-T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Yukselen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et al. [62]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conducted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 RDBPC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comparison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between HDM SCIT and SLIT with a double-blind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double-dummy design and concluded that both active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treatments are effective, SCIT more so than SLIT. Although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study was - underpowered, with 10 patients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each of the 4 groups, the tendency was clear: both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treatments improved rhinitis and asthma symptoms and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medication scores, but the changes only reached statistical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significance in comparison to placebo in the SCIT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group. Also, the response to nasal challenge with HDM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improved in both groups, but the bronchial HDM challenge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dose improved only in the SCIT group, accompanied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 a reduction in the post-challenge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eosinophil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count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broncho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alveolar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lavage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Similar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immunologic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changes</a:t>
            </a:r>
            <a:endParaRPr lang="tr-TR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(HDM-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IgE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reduction, IL-10 rise) were seen after both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SCIT and SLIT, with the exception of HDM-IgG4, which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only rose in the SCIT group, reaching a statistically significant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difference with the SLIT group [62].</a:t>
            </a:r>
            <a:endParaRPr lang="tr-TR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Abstract</a:t>
            </a:r>
            <a:endParaRPr lang="tr-TR" sz="1200" b="1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Background: It has been reported that both sublingual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(SLIT) and subcutaneous (SCIT) allergen-specific immunotherapy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have clinical efficacy, yet there are rather few comparative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placebo studies of children. We aimed to investigate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clinical and immunological efficacy of mite-specific SLIT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SCIT versus a placebo in rhinitis and asthma in children.</a:t>
            </a:r>
          </a:p>
          <a:p>
            <a:r>
              <a:rPr lang="en-US" sz="1200" b="1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Methods: The outcomes of this 1-year, randomized, placebo-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controlled, double-blind, double-dummy study were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symptom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medication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scores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visual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analog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scores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(VAS),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titrated skin prick tests, nasal and bronchial allergen provocation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doses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serum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house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dust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mite-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specific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immunglobulin</a:t>
            </a:r>
            <a:endParaRPr lang="tr-TR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 (HDM-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sIgE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), sIgG4, IL-10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IFN- 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levels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r>
              <a:rPr lang="tr-TR" sz="1200" b="1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Results</a:t>
            </a:r>
            <a:r>
              <a:rPr lang="tr-TR" sz="1200" b="1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</a:t>
            </a:r>
            <a:r>
              <a:rPr lang="tr-TR" sz="1200" b="1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Clinical</a:t>
            </a:r>
            <a:endParaRPr lang="tr-TR" sz="1200" b="1" i="1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laboratory parameters were evaluated in 30 patients.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SCIT significantly diminished symptom and medication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scores for rhinitis and asthma (p = 0.03 and p = 0.05 for rhinitis;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 = 0.01 and p = 0.05 for asthma) and VAS. SLIT also reduced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VAS, symptoms associated with rhinitis and asthma as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well as medication usage for rhinitis, but this reduction was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 significant when compared with the placebo. Skin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reactivitiy</a:t>
            </a: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HDM and HDM-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sIgE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levels was reduced significantly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both immunotherapy groups. Serum IL-10 levels and nasal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provocative doses increased significantly with both SCIT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SLIT. Nasal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eosinophil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increments after nasal challenge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decreased with two treatment modes, but bronchial provocative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doses and sputum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eosinophil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increments after bronchial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challenge were reduced only with SCIT. In both treatment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arms, there was no change in IFN-  levels. Serum sIgG4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levels increased significantly only in the SCIT group. </a:t>
            </a:r>
            <a:endParaRPr lang="tr-TR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Conclusion: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Based on the limited number of patients at the end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1-year immunotherapy, the clinical efficacy of SCIT 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rhinitis and asthma symptoms was more evident when compared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placebo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en-US" dirty="0" smtClean="0"/>
              <a:t> </a:t>
            </a:r>
            <a:endParaRPr lang="tr-T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 smtClean="0"/>
              <a:t>Yukselen</a:t>
            </a:r>
            <a:r>
              <a:rPr lang="en-US" b="1" dirty="0" smtClean="0"/>
              <a:t> et al. [15&amp;&amp;] conducted a 3-year study</a:t>
            </a:r>
            <a:r>
              <a:rPr lang="tr-TR" b="1" dirty="0" smtClean="0"/>
              <a:t> </a:t>
            </a:r>
            <a:r>
              <a:rPr lang="en-US" b="1" dirty="0" smtClean="0"/>
              <a:t>involving a 1-year run-in, 1-year randomized</a:t>
            </a:r>
            <a:r>
              <a:rPr lang="tr-TR" b="1" dirty="0" smtClean="0"/>
              <a:t> </a:t>
            </a:r>
            <a:r>
              <a:rPr lang="tr-TR" b="1" dirty="0" err="1" smtClean="0"/>
              <a:t>placebo</a:t>
            </a:r>
            <a:r>
              <a:rPr lang="tr-TR" b="1" dirty="0" smtClean="0"/>
              <a:t>-</a:t>
            </a:r>
            <a:r>
              <a:rPr lang="tr-TR" b="1" dirty="0" err="1" smtClean="0"/>
              <a:t>controlled</a:t>
            </a:r>
            <a:r>
              <a:rPr lang="tr-TR" b="1" dirty="0" smtClean="0"/>
              <a:t>, </a:t>
            </a:r>
            <a:r>
              <a:rPr lang="tr-TR" b="1" dirty="0" err="1" smtClean="0"/>
              <a:t>double</a:t>
            </a:r>
            <a:r>
              <a:rPr lang="tr-TR" b="1" dirty="0" smtClean="0"/>
              <a:t>-</a:t>
            </a:r>
            <a:r>
              <a:rPr lang="tr-TR" b="1" dirty="0" err="1" smtClean="0"/>
              <a:t>blind</a:t>
            </a:r>
            <a:r>
              <a:rPr lang="tr-TR" b="1" dirty="0" smtClean="0"/>
              <a:t>, </a:t>
            </a:r>
            <a:r>
              <a:rPr lang="tr-TR" b="1" dirty="0" err="1" smtClean="0"/>
              <a:t>double</a:t>
            </a:r>
            <a:r>
              <a:rPr lang="tr-TR" b="1" dirty="0" smtClean="0"/>
              <a:t>-</a:t>
            </a:r>
            <a:r>
              <a:rPr lang="tr-TR" b="1" dirty="0" err="1" smtClean="0"/>
              <a:t>dummy</a:t>
            </a:r>
            <a:r>
              <a:rPr lang="tr-TR" b="1" dirty="0" smtClean="0"/>
              <a:t>, </a:t>
            </a:r>
            <a:r>
              <a:rPr lang="en-US" b="1" dirty="0" smtClean="0"/>
              <a:t>treatment, and 1-year follow-up with an open-phase</a:t>
            </a:r>
            <a:r>
              <a:rPr lang="tr-TR" b="1" dirty="0" smtClean="0"/>
              <a:t> </a:t>
            </a:r>
            <a:r>
              <a:rPr lang="en-US" b="1" dirty="0" smtClean="0"/>
              <a:t>arm with active treatment for all patients. During</a:t>
            </a:r>
            <a:r>
              <a:rPr lang="tr-TR" b="1" dirty="0" smtClean="0"/>
              <a:t> </a:t>
            </a:r>
            <a:r>
              <a:rPr lang="en-US" b="1" dirty="0" smtClean="0"/>
              <a:t>the study, patients were randomized to receive</a:t>
            </a:r>
            <a:r>
              <a:rPr lang="tr-TR" b="1" dirty="0" smtClean="0"/>
              <a:t> </a:t>
            </a:r>
            <a:r>
              <a:rPr lang="en-US" b="1" dirty="0" smtClean="0"/>
              <a:t>either active SCIT or SLIT for 2 years or a 1-year</a:t>
            </a:r>
            <a:r>
              <a:rPr lang="tr-TR" b="1" dirty="0" smtClean="0"/>
              <a:t> </a:t>
            </a:r>
            <a:r>
              <a:rPr lang="en-US" b="1" dirty="0" smtClean="0"/>
              <a:t>period. All pediatric patients were diagnosed with</a:t>
            </a:r>
            <a:r>
              <a:rPr lang="tr-TR" b="1" dirty="0" smtClean="0"/>
              <a:t> </a:t>
            </a:r>
            <a:r>
              <a:rPr lang="tr-TR" b="1" dirty="0" err="1" smtClean="0"/>
              <a:t>persistent</a:t>
            </a:r>
            <a:r>
              <a:rPr lang="tr-TR" b="1" dirty="0" smtClean="0"/>
              <a:t> </a:t>
            </a:r>
            <a:r>
              <a:rPr lang="tr-TR" b="1" dirty="0" err="1" smtClean="0"/>
              <a:t>allergic</a:t>
            </a:r>
            <a:r>
              <a:rPr lang="tr-TR" b="1" dirty="0" smtClean="0"/>
              <a:t> </a:t>
            </a:r>
            <a:r>
              <a:rPr lang="tr-TR" b="1" dirty="0" err="1" smtClean="0"/>
              <a:t>rhinitis</a:t>
            </a:r>
            <a:r>
              <a:rPr lang="tr-TR" b="1" dirty="0" smtClean="0"/>
              <a:t> </a:t>
            </a:r>
            <a:r>
              <a:rPr lang="tr-TR" b="1" dirty="0" err="1" smtClean="0"/>
              <a:t>to</a:t>
            </a:r>
            <a:r>
              <a:rPr lang="tr-TR" b="1" dirty="0" smtClean="0"/>
              <a:t> HDM </a:t>
            </a:r>
            <a:r>
              <a:rPr lang="tr-TR" b="1" dirty="0" err="1" smtClean="0"/>
              <a:t>and</a:t>
            </a:r>
            <a:r>
              <a:rPr lang="tr-TR" b="1" dirty="0" smtClean="0"/>
              <a:t> </a:t>
            </a:r>
            <a:r>
              <a:rPr lang="tr-TR" b="1" dirty="0" err="1" smtClean="0"/>
              <a:t>mild</a:t>
            </a:r>
            <a:r>
              <a:rPr lang="tr-TR" b="1" dirty="0" smtClean="0"/>
              <a:t> </a:t>
            </a:r>
            <a:r>
              <a:rPr lang="tr-TR" b="1" dirty="0" err="1" smtClean="0"/>
              <a:t>persistent</a:t>
            </a:r>
            <a:r>
              <a:rPr lang="tr-TR" b="1" dirty="0" smtClean="0"/>
              <a:t> </a:t>
            </a:r>
            <a:r>
              <a:rPr lang="en-US" b="1" dirty="0" smtClean="0"/>
              <a:t>asthma. These investigators also found </a:t>
            </a:r>
            <a:r>
              <a:rPr lang="en-US" b="1" dirty="0" err="1" smtClean="0"/>
              <a:t>thatSLIT</a:t>
            </a:r>
            <a:r>
              <a:rPr lang="en-US" b="1" dirty="0" smtClean="0"/>
              <a:t> and SCIT are both significantly effective treatments</a:t>
            </a:r>
            <a:r>
              <a:rPr lang="tr-TR" b="1" dirty="0" smtClean="0"/>
              <a:t> </a:t>
            </a:r>
            <a:r>
              <a:rPr lang="en-US" b="1" dirty="0" smtClean="0"/>
              <a:t>for allergic rhinitis and asthma after 2 years.</a:t>
            </a:r>
            <a:r>
              <a:rPr lang="tr-TR" b="1" dirty="0" smtClean="0"/>
              <a:t> </a:t>
            </a:r>
            <a:r>
              <a:rPr lang="en-US" b="1" dirty="0" smtClean="0"/>
              <a:t>However, SCIT was found to significantly decrease</a:t>
            </a:r>
            <a:r>
              <a:rPr lang="tr-TR" b="1" dirty="0" smtClean="0"/>
              <a:t> </a:t>
            </a:r>
            <a:r>
              <a:rPr lang="en-US" b="1" dirty="0" smtClean="0"/>
              <a:t>symptom scores, medication-use scores, </a:t>
            </a:r>
            <a:r>
              <a:rPr lang="en-US" b="1" dirty="0" err="1" smtClean="0"/>
              <a:t>HDMspecific</a:t>
            </a:r>
            <a:r>
              <a:rPr lang="tr-TR" b="1" dirty="0" smtClean="0"/>
              <a:t> </a:t>
            </a:r>
            <a:r>
              <a:rPr lang="en-US" b="1" dirty="0" smtClean="0"/>
              <a:t>bronchial provocation, and sputum </a:t>
            </a:r>
            <a:r>
              <a:rPr lang="en-US" b="1" dirty="0" err="1" smtClean="0"/>
              <a:t>eosinophils</a:t>
            </a:r>
            <a:r>
              <a:rPr lang="tr-TR" b="1" dirty="0" smtClean="0"/>
              <a:t> </a:t>
            </a:r>
            <a:r>
              <a:rPr lang="en-US" b="1" dirty="0" smtClean="0"/>
              <a:t>after 1 year when SLIT was found to decrease</a:t>
            </a:r>
            <a:r>
              <a:rPr lang="tr-TR" b="1" dirty="0" smtClean="0"/>
              <a:t> </a:t>
            </a:r>
            <a:r>
              <a:rPr lang="en-US" b="1" dirty="0" smtClean="0"/>
              <a:t>these measures significantly after 2 years but not</a:t>
            </a:r>
            <a:r>
              <a:rPr lang="tr-TR" b="1" dirty="0" smtClean="0"/>
              <a:t> </a:t>
            </a:r>
            <a:r>
              <a:rPr lang="en-US" b="1" dirty="0" smtClean="0"/>
              <a:t>after 1 year. In regard to significantly reducing the</a:t>
            </a:r>
            <a:r>
              <a:rPr lang="tr-TR" b="1" dirty="0" smtClean="0"/>
              <a:t> </a:t>
            </a:r>
            <a:r>
              <a:rPr lang="en-US" b="1" dirty="0" smtClean="0"/>
              <a:t>allergic rhinitis symptoms of the children, SCIT and</a:t>
            </a:r>
            <a:r>
              <a:rPr lang="tr-TR" b="1" dirty="0" smtClean="0"/>
              <a:t> </a:t>
            </a:r>
            <a:r>
              <a:rPr lang="en-US" b="1" dirty="0" smtClean="0"/>
              <a:t>SLIT were comparable and not significantly different</a:t>
            </a:r>
            <a:r>
              <a:rPr lang="tr-TR" b="1" dirty="0" smtClean="0"/>
              <a:t> [15&amp;&amp;].</a:t>
            </a:r>
          </a:p>
          <a:p>
            <a:r>
              <a:rPr lang="en-US" sz="1800" b="1" dirty="0" smtClean="0"/>
              <a:t>SCIT versus SLIT for respiratory allergy</a:t>
            </a:r>
          </a:p>
          <a:p>
            <a:r>
              <a:rPr lang="tr-TR" b="0" dirty="0" err="1" smtClean="0"/>
              <a:t>Yukselen</a:t>
            </a:r>
            <a:r>
              <a:rPr lang="tr-TR" b="0" dirty="0" smtClean="0"/>
              <a:t> et al. [62] </a:t>
            </a:r>
            <a:r>
              <a:rPr lang="tr-TR" b="0" dirty="0" err="1" smtClean="0"/>
              <a:t>conducted</a:t>
            </a:r>
            <a:r>
              <a:rPr lang="tr-TR" b="0" dirty="0" smtClean="0"/>
              <a:t> an RDBPC </a:t>
            </a:r>
            <a:r>
              <a:rPr lang="tr-TR" b="0" dirty="0" err="1" smtClean="0"/>
              <a:t>comparison</a:t>
            </a:r>
            <a:r>
              <a:rPr lang="tr-TR" b="0" dirty="0" smtClean="0"/>
              <a:t> </a:t>
            </a:r>
            <a:r>
              <a:rPr lang="en-US" b="0" dirty="0" smtClean="0"/>
              <a:t>between HDM SCIT and SLIT with a double-</a:t>
            </a:r>
            <a:r>
              <a:rPr lang="en-US" b="0" dirty="0" err="1" smtClean="0"/>
              <a:t>blinddouble</a:t>
            </a:r>
            <a:r>
              <a:rPr lang="en-US" b="0" dirty="0" smtClean="0"/>
              <a:t>-dummy design and concluded that both active</a:t>
            </a:r>
            <a:r>
              <a:rPr lang="tr-TR" b="0" dirty="0" smtClean="0"/>
              <a:t> </a:t>
            </a:r>
            <a:r>
              <a:rPr lang="en-US" b="0" dirty="0" smtClean="0"/>
              <a:t>treatments </a:t>
            </a:r>
            <a:r>
              <a:rPr lang="en-US" dirty="0" smtClean="0"/>
              <a:t>are effective, SCIT more so than SLIT. Although</a:t>
            </a:r>
            <a:r>
              <a:rPr lang="tr-TR" dirty="0" smtClean="0"/>
              <a:t> </a:t>
            </a:r>
            <a:r>
              <a:rPr lang="en-US" dirty="0" smtClean="0"/>
              <a:t>the study was - underpowered, with 10 </a:t>
            </a:r>
            <a:r>
              <a:rPr lang="en-US" dirty="0" err="1" smtClean="0"/>
              <a:t>patientsin</a:t>
            </a:r>
            <a:r>
              <a:rPr lang="en-US" dirty="0" smtClean="0"/>
              <a:t> each of the 4 groups, the tendency was clear: both</a:t>
            </a:r>
            <a:r>
              <a:rPr lang="tr-TR" dirty="0" smtClean="0"/>
              <a:t> </a:t>
            </a:r>
            <a:r>
              <a:rPr lang="en-US" dirty="0" smtClean="0"/>
              <a:t>treatments improved rhinitis and asthma symptoms and</a:t>
            </a:r>
            <a:r>
              <a:rPr lang="tr-TR" dirty="0" smtClean="0"/>
              <a:t> </a:t>
            </a:r>
            <a:r>
              <a:rPr lang="en-US" dirty="0" smtClean="0"/>
              <a:t>medication scores, but the changes only reached statistical</a:t>
            </a:r>
            <a:r>
              <a:rPr lang="tr-TR" dirty="0" smtClean="0"/>
              <a:t> </a:t>
            </a:r>
            <a:r>
              <a:rPr lang="en-US" dirty="0" smtClean="0"/>
              <a:t>significance in comparison to placebo in the SCIT</a:t>
            </a:r>
            <a:r>
              <a:rPr lang="tr-TR" dirty="0" smtClean="0"/>
              <a:t> </a:t>
            </a:r>
            <a:r>
              <a:rPr lang="en-US" dirty="0" smtClean="0"/>
              <a:t>group. Also, the response to nasal challenge with HDM</a:t>
            </a:r>
            <a:r>
              <a:rPr lang="tr-TR" dirty="0" smtClean="0"/>
              <a:t> </a:t>
            </a:r>
            <a:r>
              <a:rPr lang="en-US" dirty="0" smtClean="0"/>
              <a:t>improved in both groups, but the bronchial HDM challenge</a:t>
            </a:r>
            <a:r>
              <a:rPr lang="tr-TR" dirty="0" smtClean="0"/>
              <a:t> </a:t>
            </a:r>
            <a:r>
              <a:rPr lang="en-US" dirty="0" smtClean="0"/>
              <a:t>dose improved only in the SCIT group, accompanied</a:t>
            </a:r>
            <a:r>
              <a:rPr lang="tr-TR" dirty="0" smtClean="0"/>
              <a:t> </a:t>
            </a:r>
            <a:r>
              <a:rPr lang="en-US" dirty="0" smtClean="0"/>
              <a:t>by a reduction in the post-challenge </a:t>
            </a:r>
            <a:r>
              <a:rPr lang="en-US" dirty="0" err="1" smtClean="0"/>
              <a:t>eosinophil</a:t>
            </a:r>
            <a:r>
              <a:rPr lang="en-US" dirty="0" smtClean="0"/>
              <a:t> count</a:t>
            </a:r>
            <a:r>
              <a:rPr lang="tr-TR" dirty="0" smtClean="0"/>
              <a:t> in </a:t>
            </a:r>
            <a:r>
              <a:rPr lang="tr-TR" dirty="0" err="1" smtClean="0"/>
              <a:t>broncho</a:t>
            </a:r>
            <a:r>
              <a:rPr lang="tr-TR" dirty="0" smtClean="0"/>
              <a:t>-</a:t>
            </a:r>
            <a:r>
              <a:rPr lang="tr-TR" dirty="0" err="1" smtClean="0"/>
              <a:t>alveolar</a:t>
            </a:r>
            <a:r>
              <a:rPr lang="tr-TR" dirty="0" smtClean="0"/>
              <a:t> </a:t>
            </a:r>
            <a:r>
              <a:rPr lang="tr-TR" dirty="0" err="1" smtClean="0"/>
              <a:t>lavage</a:t>
            </a:r>
            <a:r>
              <a:rPr lang="tr-TR" dirty="0" smtClean="0"/>
              <a:t>. </a:t>
            </a:r>
            <a:r>
              <a:rPr lang="tr-TR" dirty="0" err="1" smtClean="0"/>
              <a:t>Similar</a:t>
            </a:r>
            <a:r>
              <a:rPr lang="tr-TR" dirty="0" smtClean="0"/>
              <a:t> </a:t>
            </a:r>
            <a:r>
              <a:rPr lang="tr-TR" dirty="0" err="1" smtClean="0"/>
              <a:t>immunologic</a:t>
            </a:r>
            <a:r>
              <a:rPr lang="tr-TR" dirty="0" smtClean="0"/>
              <a:t> </a:t>
            </a:r>
            <a:r>
              <a:rPr lang="tr-TR" dirty="0" err="1" smtClean="0"/>
              <a:t>changes</a:t>
            </a:r>
            <a:r>
              <a:rPr lang="tr-TR" dirty="0" smtClean="0"/>
              <a:t> </a:t>
            </a:r>
            <a:r>
              <a:rPr lang="en-US" dirty="0" smtClean="0"/>
              <a:t>(HDM-</a:t>
            </a:r>
            <a:r>
              <a:rPr lang="en-US" dirty="0" err="1" smtClean="0"/>
              <a:t>IgE</a:t>
            </a:r>
            <a:r>
              <a:rPr lang="en-US" dirty="0" smtClean="0"/>
              <a:t> reduction, IL-10 rise) were seen after both</a:t>
            </a:r>
            <a:r>
              <a:rPr lang="tr-TR" dirty="0" smtClean="0"/>
              <a:t> </a:t>
            </a:r>
            <a:r>
              <a:rPr lang="en-US" dirty="0" smtClean="0"/>
              <a:t>SCIT and SLIT, with the exception of HDM-IgG4, which</a:t>
            </a:r>
            <a:r>
              <a:rPr lang="tr-TR" dirty="0" smtClean="0"/>
              <a:t> </a:t>
            </a:r>
            <a:r>
              <a:rPr lang="en-US" dirty="0" smtClean="0"/>
              <a:t>only rose in the SCIT group, reaching a statistically significant</a:t>
            </a:r>
            <a:r>
              <a:rPr lang="tr-TR" dirty="0" smtClean="0"/>
              <a:t> </a:t>
            </a:r>
            <a:r>
              <a:rPr lang="en-US" dirty="0" smtClean="0"/>
              <a:t>difference with the SLIT group [62].</a:t>
            </a:r>
            <a:endParaRPr lang="tr-T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b="1" dirty="0" smtClean="0"/>
          </a:p>
          <a:p>
            <a:endParaRPr lang="tr-TR" b="1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26</a:t>
            </a:fld>
            <a:endParaRPr lang="tr-T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A similar study was conducted by </a:t>
            </a:r>
            <a:r>
              <a:rPr lang="en-US" b="1" dirty="0" err="1" smtClean="0"/>
              <a:t>Eifan</a:t>
            </a:r>
            <a:r>
              <a:rPr lang="en-US" b="1" dirty="0" smtClean="0"/>
              <a:t> et al. [27]. In a</a:t>
            </a:r>
            <a:r>
              <a:rPr lang="tr-TR" b="1" dirty="0" smtClean="0"/>
              <a:t> </a:t>
            </a:r>
            <a:r>
              <a:rPr lang="en-US" b="1" dirty="0" smtClean="0"/>
              <a:t>randomized trial, they studied SLIT versus SCIT versus</a:t>
            </a:r>
            <a:r>
              <a:rPr lang="tr-TR" b="1" dirty="0" smtClean="0"/>
              <a:t> </a:t>
            </a:r>
            <a:r>
              <a:rPr lang="en-US" b="1" dirty="0" smtClean="0"/>
              <a:t>pharmacotherapy alone. Although the study groups were</a:t>
            </a:r>
            <a:r>
              <a:rPr lang="tr-TR" b="1" dirty="0" smtClean="0"/>
              <a:t> </a:t>
            </a:r>
            <a:r>
              <a:rPr lang="en-US" b="1" dirty="0" smtClean="0"/>
              <a:t>somewhat larger, the study was still underpowered, and</a:t>
            </a:r>
            <a:r>
              <a:rPr lang="tr-TR" b="1" dirty="0" smtClean="0"/>
              <a:t> </a:t>
            </a:r>
            <a:r>
              <a:rPr lang="en-US" b="1" dirty="0" smtClean="0"/>
              <a:t>no difference between SCIT and SLIT was shown in any</a:t>
            </a:r>
            <a:r>
              <a:rPr lang="tr-TR" b="1" dirty="0" smtClean="0"/>
              <a:t> </a:t>
            </a:r>
            <a:r>
              <a:rPr lang="en-US" b="1" dirty="0" smtClean="0"/>
              <a:t>of the many parameters examined.</a:t>
            </a:r>
            <a:endParaRPr lang="tr-TR" b="1" dirty="0" smtClean="0"/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Summary</a:t>
            </a:r>
            <a:endParaRPr lang="tr-TR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Background In children, the clinical efficacy and immunological mechanisms of sublingual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immunotherapy (SLIT) compared with subcutaneous immunotherapy (SCIT) is still to be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elucidated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Objectives To compare SLIT, SCIT and pharmacotherapy in relation to clinical efficacy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immunological mechanisms that govern its effect in asthmatic/rhinitis children who were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sensitized to house dust mite (HDM).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Methods In this single centre, prospective, randomized, controlled, open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labelled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three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parallel group trial, 48 patients mono-sensitized to HDM were randomized to receive either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SLIT (n = 16), SCIT (n = 16) or pharmacotherapy alone (n = 16). Symptom, medication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visual analogue score (VAS) were collected and bronchial-nasal hyper-reactivity, skin prick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tests, total-specific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IgE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were performed at baseline and 12 months after treatment. In addition,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peripheral blood mononuclear cells were cultured with recombinant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Der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 1 and Bet v 1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extracts and allergen-specific IL-4, IL-5, IL-13, IFN-g, IL-10, and TGF-b secretions were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measured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Results SLIT and SCIT demonstrated a significant reduction of total rhinitis and asthma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symptom score, total medication score, VAS and skin reactivity to HDM (Po0.05) when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compared with pharmacotherapy. A significant reduction of serum-specific HDM-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IgE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SCIT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SLIT were observed. Moreover, titrated nasal provocative dose significantly increased 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both immunotherapy groups when compared with the pharmacotherapy group. No adverse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effects were reported in SLIT, while two patients demonstrated serious adverse events in SCIT.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After 1 year of treatment,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Der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 1-driven IL-10 significantly increased in SLIT compared with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pharmacotherapy, whereas Bet v 1-driven TGF-b (negative control) increased significantly 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SLIT only. No changes were observed for Th1–Th2 cytokines.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 Both SLIT and SCIT demonstrated clinical improvement compared with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pharmacotherapy in asthma/rhinitis children sensitized to HDM.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Keywords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asthma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cytokines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nasal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provocation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rhinitis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sublingual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subcutaneous</a:t>
            </a:r>
            <a:endParaRPr lang="tr-TR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immunotherapy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27</a:t>
            </a:fld>
            <a:endParaRPr lang="tr-T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Background: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Subcutaneous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allergen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specific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immunotherapy</a:t>
            </a:r>
            <a:endParaRPr lang="tr-TR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(SIT) has an early onset of action, whereas repeated injections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safety concerns have limited its use in the pediatric age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group. Meanwhile, the improved safety profile of the sublingual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route has been accepted as an alternative despite its relatively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late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onset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action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Objective: We sought to improve the efficacy and safety of SIT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 a combination of the subcutaneous route in the build-up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phase and sublingual maintenance in comparison with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sublingual or subcutaneous routes alone.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Methods: Fifty-one house dust mite–sensitized children with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mild-to-moderate asthma were randomized into one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 groups to receive either (1) subcutaneous immunotherapy</a:t>
            </a:r>
          </a:p>
          <a:p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(SCIT), (2)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sublingual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immunotherapy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(SLIT), (3) SCIT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plus</a:t>
            </a:r>
            <a:endParaRPr lang="tr-TR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SLIT, or (4) pharmacotherapy. Clinical parameters were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evaluated at baseline and months 1, 4, 12, and 18.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Allergenspecific</a:t>
            </a: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immunoglobulin levels and allergen-induced IL-5,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IL-10, IL-13, IL-17, TGF-b, and IFN-g levels were evaluated</a:t>
            </a:r>
          </a:p>
          <a:p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well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Results: In the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SCITand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SCIT plus SLIT groups, the number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asthma attacks and inhaled corticosteroid dosage decreased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compared with baseline values at the months 4, 12, and 18 but only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 month 12 in the SLIT group. The improvement in visual analog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scores for rhinitis was significant only in the SCIT plus SLIT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group. Increases in the levels of regulatory andTH1 cytokines were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observed both in the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SCITand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SLIT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groups,with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some differences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dynamics. Antigen-specific IgG4 levels increased in the SCIT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SCIT plus SLIT groups but not in the SLIT group. Clinical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symptom scores were correlated positively with IL-5 levels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negatively with antigen-specific IgG4, IFN-g, and TGF-b levels.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Conclusion: Our novel regimen of immunotherapy, SCIT plus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SLIT, appeared promising in that it successfully combined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advantages of the 2 alternatives: rapid onset and potency 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SCIT and safety and avoidance of injections in SLIT. (J Allergy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Immunol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2011;128:808-15.)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28</a:t>
            </a:fld>
            <a:endParaRPr lang="tr-T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DOES SLIT’S EFFECTIVENESS COMPARE</a:t>
            </a:r>
            <a:r>
              <a:rPr lang="tr-TR" dirty="0" smtClean="0"/>
              <a:t> WITH THAT OF SCIT?</a:t>
            </a:r>
          </a:p>
          <a:p>
            <a:r>
              <a:rPr lang="en-US" dirty="0" smtClean="0"/>
              <a:t>In the United States SCIT is administered through the subcutaneous</a:t>
            </a:r>
          </a:p>
          <a:p>
            <a:r>
              <a:rPr lang="en-US" dirty="0" smtClean="0"/>
              <a:t>route, and extracts are often mixed in a physician’s office,</a:t>
            </a:r>
          </a:p>
          <a:p>
            <a:r>
              <a:rPr lang="en-US" dirty="0" smtClean="0"/>
              <a:t>whereas SLIT is administered through the sublingual route, with</a:t>
            </a:r>
          </a:p>
          <a:p>
            <a:r>
              <a:rPr lang="en-US" dirty="0" smtClean="0"/>
              <a:t>tablets produced by manufacturers. Other countries might have</a:t>
            </a:r>
          </a:p>
          <a:p>
            <a:r>
              <a:rPr lang="en-US" dirty="0" smtClean="0"/>
              <a:t>different SCIT and SLIT products available. There is insufficient</a:t>
            </a:r>
          </a:p>
          <a:p>
            <a:r>
              <a:rPr lang="en-US" dirty="0" smtClean="0"/>
              <a:t>evidence to do a meaningful comparison of efficacy between</a:t>
            </a:r>
          </a:p>
          <a:p>
            <a:r>
              <a:rPr lang="en-US" dirty="0" smtClean="0"/>
              <a:t>SCIT and SLIT; however, existing evidence suggests both routes</a:t>
            </a:r>
          </a:p>
          <a:p>
            <a:r>
              <a:rPr lang="en-US" dirty="0" smtClean="0"/>
              <a:t>are effective in reducing symptom scores and medication use in</a:t>
            </a:r>
          </a:p>
          <a:p>
            <a:r>
              <a:rPr lang="en-US" dirty="0" smtClean="0"/>
              <a:t>patients with allergic rhinitis and asthma compared with placebo.</a:t>
            </a:r>
          </a:p>
          <a:p>
            <a:r>
              <a:rPr lang="en-US" dirty="0" smtClean="0"/>
              <a:t>Several systematic reviews and meta-analyses of randomized</a:t>
            </a:r>
          </a:p>
          <a:p>
            <a:r>
              <a:rPr lang="en-US" dirty="0" smtClean="0"/>
              <a:t>controlled trials of SCIT, SLIT, or both versus placebo (indirect</a:t>
            </a:r>
          </a:p>
          <a:p>
            <a:r>
              <a:rPr lang="en-US" dirty="0" smtClean="0"/>
              <a:t>and indirect comparison) suggest that </a:t>
            </a:r>
            <a:r>
              <a:rPr lang="en-US" dirty="0" smtClean="0">
                <a:solidFill>
                  <a:srgbClr val="FF0000"/>
                </a:solidFill>
              </a:rPr>
              <a:t>SCIT might provide greater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clinical and immunologic efficacy (Table II).6</a:t>
            </a:r>
            <a:r>
              <a:rPr lang="tr-TR" dirty="0" smtClean="0">
                <a:solidFill>
                  <a:srgbClr val="FF0000"/>
                </a:solidFill>
              </a:rPr>
              <a:t>-11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29</a:t>
            </a:fld>
            <a:endParaRPr lang="tr-T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b="1" dirty="0" smtClean="0"/>
              <a:t>SLIT in </a:t>
            </a:r>
            <a:r>
              <a:rPr lang="tr-TR" b="1" dirty="0" err="1" smtClean="0"/>
              <a:t>young</a:t>
            </a:r>
            <a:r>
              <a:rPr lang="tr-TR" b="1" dirty="0" smtClean="0"/>
              <a:t> </a:t>
            </a:r>
            <a:r>
              <a:rPr lang="tr-TR" b="1" dirty="0" err="1" smtClean="0"/>
              <a:t>children</a:t>
            </a:r>
            <a:endParaRPr lang="tr-TR" b="1" dirty="0" smtClean="0"/>
          </a:p>
          <a:p>
            <a:r>
              <a:rPr lang="en-US" dirty="0" smtClean="0"/>
              <a:t>Immunotherapy guidelines do not specify a particular</a:t>
            </a:r>
            <a:r>
              <a:rPr lang="tr-TR" dirty="0" smtClean="0"/>
              <a:t> </a:t>
            </a:r>
            <a:r>
              <a:rPr lang="en-US" dirty="0" smtClean="0"/>
              <a:t>lower age limit for initiating AIT.</a:t>
            </a:r>
            <a:r>
              <a:rPr lang="tr-TR" dirty="0" smtClean="0"/>
              <a:t> </a:t>
            </a:r>
            <a:r>
              <a:rPr lang="en-US" dirty="0" smtClean="0"/>
              <a:t>the third update of Allergen Immunotherapy:</a:t>
            </a:r>
            <a:r>
              <a:rPr lang="tr-TR" dirty="0" smtClean="0"/>
              <a:t> </a:t>
            </a:r>
            <a:r>
              <a:rPr lang="en-US" dirty="0" smtClean="0"/>
              <a:t>A Practice Parameter [102] states that:</a:t>
            </a:r>
            <a:r>
              <a:rPr lang="tr-TR" dirty="0" smtClean="0"/>
              <a:t> </a:t>
            </a:r>
            <a:r>
              <a:rPr lang="en-US" dirty="0" smtClean="0"/>
              <a:t>Immunotherapy can be initiated in young children</a:t>
            </a:r>
            <a:r>
              <a:rPr lang="tr-TR" dirty="0" smtClean="0"/>
              <a:t> </a:t>
            </a:r>
            <a:r>
              <a:rPr lang="en-US" dirty="0" smtClean="0"/>
              <a:t>less than 5 years of age if indicated. Indications should</a:t>
            </a:r>
            <a:r>
              <a:rPr lang="tr-TR" dirty="0" smtClean="0"/>
              <a:t> </a:t>
            </a:r>
            <a:r>
              <a:rPr lang="en-US" dirty="0" smtClean="0"/>
              <a:t>be based on the severity of the disease, risk/benefit</a:t>
            </a:r>
            <a:r>
              <a:rPr lang="tr-TR" dirty="0" smtClean="0"/>
              <a:t> </a:t>
            </a:r>
            <a:r>
              <a:rPr lang="en-US" dirty="0" smtClean="0"/>
              <a:t>ratios, and the ability of the physician to correlate the</a:t>
            </a:r>
            <a:r>
              <a:rPr lang="tr-TR" dirty="0" smtClean="0"/>
              <a:t> </a:t>
            </a:r>
            <a:r>
              <a:rPr lang="en-US" dirty="0" smtClean="0"/>
              <a:t>clinical presentation with appropriate and obtainable</a:t>
            </a:r>
            <a:r>
              <a:rPr lang="tr-TR" dirty="0" smtClean="0"/>
              <a:t> </a:t>
            </a:r>
            <a:r>
              <a:rPr lang="tr-TR" dirty="0" err="1" smtClean="0"/>
              <a:t>allergy</a:t>
            </a:r>
            <a:r>
              <a:rPr lang="tr-TR" dirty="0" smtClean="0"/>
              <a:t> </a:t>
            </a:r>
            <a:r>
              <a:rPr lang="tr-TR" dirty="0" err="1" smtClean="0"/>
              <a:t>testing</a:t>
            </a:r>
            <a:r>
              <a:rPr lang="tr-TR" dirty="0" smtClean="0"/>
              <a:t>. </a:t>
            </a:r>
            <a:r>
              <a:rPr lang="tr-TR" dirty="0" err="1" smtClean="0"/>
              <a:t>One</a:t>
            </a:r>
            <a:r>
              <a:rPr lang="tr-TR" dirty="0" smtClean="0"/>
              <a:t> </a:t>
            </a:r>
            <a:r>
              <a:rPr lang="tr-TR" dirty="0" err="1" smtClean="0"/>
              <a:t>further</a:t>
            </a:r>
            <a:r>
              <a:rPr lang="tr-TR" dirty="0" smtClean="0"/>
              <a:t> </a:t>
            </a:r>
            <a:r>
              <a:rPr lang="tr-TR" dirty="0" err="1" smtClean="0"/>
              <a:t>study</a:t>
            </a:r>
            <a:r>
              <a:rPr lang="tr-TR" dirty="0" smtClean="0"/>
              <a:t> </a:t>
            </a:r>
            <a:r>
              <a:rPr lang="tr-TR" dirty="0" err="1" smtClean="0"/>
              <a:t>with</a:t>
            </a:r>
            <a:r>
              <a:rPr lang="tr-TR" dirty="0" smtClean="0"/>
              <a:t> </a:t>
            </a:r>
            <a:r>
              <a:rPr lang="en-US" dirty="0" smtClean="0"/>
              <a:t>dust mite SLIT in 138 children aged 2–5 years with</a:t>
            </a:r>
            <a:r>
              <a:rPr lang="tr-TR" dirty="0" smtClean="0"/>
              <a:t> </a:t>
            </a:r>
            <a:r>
              <a:rPr lang="en-US" dirty="0" smtClean="0"/>
              <a:t>asthma or rhinitis showed only mild to moderate local</a:t>
            </a:r>
            <a:r>
              <a:rPr lang="tr-TR" dirty="0" smtClean="0"/>
              <a:t> </a:t>
            </a:r>
            <a:r>
              <a:rPr lang="tr-TR" dirty="0" err="1" smtClean="0"/>
              <a:t>AEs</a:t>
            </a:r>
            <a:r>
              <a:rPr lang="tr-TR" dirty="0" smtClean="0"/>
              <a:t> [107].</a:t>
            </a:r>
          </a:p>
          <a:p>
            <a:r>
              <a:rPr lang="en-US" b="1" dirty="0" smtClean="0"/>
              <a:t>SLIT is not subject to age limits (minimum or maximum)</a:t>
            </a:r>
          </a:p>
          <a:p>
            <a:r>
              <a:rPr lang="en-US" b="1" dirty="0" smtClean="0"/>
              <a:t>and is safe and efficacious in all age groups if an allergic</a:t>
            </a:r>
          </a:p>
          <a:p>
            <a:r>
              <a:rPr lang="en-US" b="1" dirty="0" smtClean="0"/>
              <a:t>mechanism is involved in pathogenesis, although evidence on</a:t>
            </a:r>
          </a:p>
          <a:p>
            <a:r>
              <a:rPr lang="en-US" b="1" dirty="0" smtClean="0"/>
              <a:t>efficacy in children aged less than 5 years is lacking. One </a:t>
            </a:r>
            <a:r>
              <a:rPr lang="en-US" b="1" dirty="0" err="1" smtClean="0"/>
              <a:t>metaanalysis</a:t>
            </a:r>
            <a:r>
              <a:rPr lang="tr-TR" b="1" dirty="0" smtClean="0"/>
              <a:t> </a:t>
            </a:r>
            <a:r>
              <a:rPr lang="en-US" b="1" dirty="0" smtClean="0"/>
              <a:t>showed SLIT to be efficacious in children aged 3-18</a:t>
            </a:r>
          </a:p>
          <a:p>
            <a:r>
              <a:rPr lang="en-US" b="1" dirty="0" smtClean="0"/>
              <a:t>years with allergic rhinitis (1a, A) [76]. Another study showed</a:t>
            </a:r>
          </a:p>
          <a:p>
            <a:r>
              <a:rPr lang="en-US" b="1" dirty="0" smtClean="0"/>
              <a:t>that SLIT is poorly or moderately efficacious in children aged</a:t>
            </a:r>
          </a:p>
          <a:p>
            <a:r>
              <a:rPr lang="en-US" b="1" dirty="0" smtClean="0"/>
              <a:t>less than 4 years who are </a:t>
            </a:r>
            <a:r>
              <a:rPr lang="en-US" b="1" dirty="0" err="1" smtClean="0"/>
              <a:t>monosensitized</a:t>
            </a:r>
            <a:r>
              <a:rPr lang="en-US" b="1" dirty="0" smtClean="0"/>
              <a:t> to house dust mites</a:t>
            </a:r>
          </a:p>
          <a:p>
            <a:r>
              <a:rPr lang="en-US" b="1" dirty="0" smtClean="0"/>
              <a:t>and present symptoms of mild to moderate asthma [77]. SLIT</a:t>
            </a:r>
          </a:p>
          <a:p>
            <a:r>
              <a:rPr lang="en-US" b="1" dirty="0" smtClean="0"/>
              <a:t>is safe in children aged more than 3 years [78].</a:t>
            </a:r>
            <a:endParaRPr lang="tr-TR" b="1" dirty="0" smtClean="0"/>
          </a:p>
          <a:p>
            <a:endParaRPr lang="tr-TR" b="1" dirty="0" smtClean="0"/>
          </a:p>
          <a:p>
            <a:r>
              <a:rPr lang="en-US" dirty="0" smtClean="0"/>
              <a:t>Consequently, the preventive benefit of AIT is</a:t>
            </a:r>
            <a:r>
              <a:rPr lang="tr-TR" dirty="0" smtClean="0"/>
              <a:t> </a:t>
            </a:r>
            <a:r>
              <a:rPr lang="en-US" dirty="0" smtClean="0"/>
              <a:t>expected to be greater if initiated early in the course of the</a:t>
            </a:r>
            <a:r>
              <a:rPr lang="tr-TR" dirty="0" smtClean="0"/>
              <a:t> </a:t>
            </a:r>
            <a:r>
              <a:rPr lang="en-US" dirty="0" smtClean="0"/>
              <a:t>allergic disease, when the disease progression may be more</a:t>
            </a:r>
            <a:r>
              <a:rPr lang="tr-TR" dirty="0" smtClean="0"/>
              <a:t> </a:t>
            </a:r>
            <a:r>
              <a:rPr lang="en-US" dirty="0" smtClean="0"/>
              <a:t>easily influenced (see Preventive efficacy).[1</a:t>
            </a:r>
            <a:endParaRPr lang="tr-TR" dirty="0" smtClean="0"/>
          </a:p>
          <a:p>
            <a:r>
              <a:rPr lang="tr-TR" dirty="0" smtClean="0">
                <a:solidFill>
                  <a:srgbClr val="FF0000"/>
                </a:solidFill>
              </a:rPr>
              <a:t>Yaş için alt yaş yok. Hatta erken dönemde başlanması daha iyi olur</a:t>
            </a:r>
          </a:p>
          <a:p>
            <a:endParaRPr lang="tr-TR" dirty="0" smtClean="0"/>
          </a:p>
          <a:p>
            <a:r>
              <a:rPr lang="en-US" b="1" dirty="0" smtClean="0"/>
              <a:t>With the use of SLIT, an appropriate lower age</a:t>
            </a:r>
            <a:r>
              <a:rPr lang="tr-TR" b="1" dirty="0" smtClean="0"/>
              <a:t> </a:t>
            </a:r>
            <a:r>
              <a:rPr lang="en-US" b="1" dirty="0" smtClean="0"/>
              <a:t>limit must be attained. Two clinical studies determined</a:t>
            </a:r>
            <a:r>
              <a:rPr lang="tr-TR" b="1" dirty="0" smtClean="0"/>
              <a:t> </a:t>
            </a:r>
            <a:r>
              <a:rPr lang="en-US" b="1" dirty="0" smtClean="0"/>
              <a:t>the lower age limit for HDM specifically.</a:t>
            </a:r>
            <a:r>
              <a:rPr lang="tr-TR" b="1" dirty="0" smtClean="0"/>
              <a:t> </a:t>
            </a:r>
            <a:r>
              <a:rPr lang="en-US" b="1" dirty="0" err="1" smtClean="0"/>
              <a:t>Shao</a:t>
            </a:r>
            <a:r>
              <a:rPr lang="en-US" b="1" dirty="0" smtClean="0"/>
              <a:t> et al. [17&amp;&amp;] discovered that SLIT for a dust mite</a:t>
            </a:r>
            <a:r>
              <a:rPr lang="tr-TR" b="1" dirty="0" smtClean="0"/>
              <a:t> </a:t>
            </a:r>
            <a:r>
              <a:rPr lang="en-US" b="1" dirty="0" smtClean="0"/>
              <a:t>allergy was effective in children 3–13 years old.</a:t>
            </a:r>
            <a:r>
              <a:rPr lang="tr-TR" b="1" dirty="0" smtClean="0"/>
              <a:t> </a:t>
            </a:r>
            <a:r>
              <a:rPr lang="en-US" b="1" dirty="0" smtClean="0"/>
              <a:t>Chen et al. [18] found that after comparing preschool-</a:t>
            </a:r>
            <a:r>
              <a:rPr lang="tr-TR" b="1" dirty="0" smtClean="0"/>
              <a:t> </a:t>
            </a:r>
            <a:r>
              <a:rPr lang="en-US" b="1" dirty="0" smtClean="0"/>
              <a:t>aged children, 3–6 years old, and </a:t>
            </a:r>
            <a:r>
              <a:rPr lang="en-US" b="1" dirty="0" err="1" smtClean="0"/>
              <a:t>schoolaged</a:t>
            </a:r>
            <a:r>
              <a:rPr lang="tr-TR" b="1" dirty="0" smtClean="0"/>
              <a:t> </a:t>
            </a:r>
            <a:r>
              <a:rPr lang="en-US" b="1" dirty="0" smtClean="0"/>
              <a:t>children, 7–14 years old, no difference was</a:t>
            </a:r>
            <a:r>
              <a:rPr lang="tr-TR" b="1" dirty="0" smtClean="0"/>
              <a:t> </a:t>
            </a:r>
            <a:r>
              <a:rPr lang="en-US" b="1" dirty="0" smtClean="0"/>
              <a:t>found in the effectiveness of SLIT. In both of these</a:t>
            </a:r>
            <a:r>
              <a:rPr lang="tr-TR" b="1" dirty="0" smtClean="0"/>
              <a:t> </a:t>
            </a:r>
            <a:r>
              <a:rPr lang="en-US" b="1" dirty="0" smtClean="0"/>
              <a:t>studies, no significant difference was found between</a:t>
            </a:r>
            <a:r>
              <a:rPr lang="tr-TR" b="1" dirty="0" smtClean="0"/>
              <a:t> </a:t>
            </a:r>
            <a:r>
              <a:rPr lang="en-US" b="1" dirty="0" smtClean="0"/>
              <a:t>the two age groups designated regarding safety</a:t>
            </a:r>
            <a:r>
              <a:rPr lang="tr-TR" b="1" dirty="0" smtClean="0"/>
              <a:t> </a:t>
            </a:r>
            <a:r>
              <a:rPr lang="en-US" b="1" dirty="0" smtClean="0"/>
              <a:t>or efficacy. The World Allergy Organization SLIT</a:t>
            </a:r>
            <a:r>
              <a:rPr lang="tr-TR" b="1" dirty="0" smtClean="0"/>
              <a:t> </a:t>
            </a:r>
            <a:r>
              <a:rPr lang="en-US" b="1" dirty="0" smtClean="0"/>
              <a:t>position paper also supported the same age range</a:t>
            </a:r>
            <a:r>
              <a:rPr lang="tr-TR" b="1" dirty="0" smtClean="0"/>
              <a:t> </a:t>
            </a:r>
            <a:r>
              <a:rPr lang="en-US" b="1" dirty="0" smtClean="0"/>
              <a:t>as noted by those studies [34].</a:t>
            </a:r>
            <a:endParaRPr lang="tr-TR" b="1" dirty="0" smtClean="0"/>
          </a:p>
          <a:p>
            <a:r>
              <a:rPr lang="tr-TR" b="1" dirty="0" smtClean="0">
                <a:solidFill>
                  <a:srgbClr val="FF0000"/>
                </a:solidFill>
              </a:rPr>
              <a:t>Yaş alt sınırı 3 olarak veriyor</a:t>
            </a:r>
          </a:p>
          <a:p>
            <a:endParaRPr lang="tr-TR" b="1" dirty="0" smtClean="0"/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30</a:t>
            </a:fld>
            <a:endParaRPr lang="tr-T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ABSTRACT</a:t>
            </a: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Background: </a:t>
            </a:r>
            <a:r>
              <a:rPr lang="en-US" sz="1200" b="1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Sublingual immunotherapy (SLIT) is recommended for allergic diseases. However, clinical studies containing evidence-based data of this</a:t>
            </a:r>
            <a:r>
              <a:rPr lang="tr-TR" sz="1200" b="1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treatment in young children, which is rarely reported in the literature, are needed. This study was designed to assess the efficacy and safety of SLIT in children,</a:t>
            </a:r>
            <a:r>
              <a:rPr lang="tr-TR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including</a:t>
            </a:r>
            <a:r>
              <a:rPr lang="tr-TR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very</a:t>
            </a:r>
            <a:r>
              <a:rPr lang="tr-TR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young</a:t>
            </a:r>
            <a:r>
              <a:rPr lang="tr-TR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children</a:t>
            </a:r>
            <a:r>
              <a:rPr lang="tr-TR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Methods: </a:t>
            </a:r>
            <a:r>
              <a:rPr lang="en-US" sz="1200" b="1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hundred sixty-four children aged 3–13 years old (133 children, 3–5 years old) with </a:t>
            </a:r>
            <a:r>
              <a:rPr lang="en-US" sz="1200" b="1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Dermatophagoides</a:t>
            </a:r>
            <a:r>
              <a:rPr lang="en-US" sz="1200" b="1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farinae</a:t>
            </a:r>
            <a:r>
              <a:rPr lang="en-US" sz="1200" b="1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–induced allergic rhinitis</a:t>
            </a:r>
          </a:p>
          <a:p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 or without asthma treated by standard pharmacotherapy had randomly received either SLIT (SLIT group) or no SLIT (control group) for 12 months.</a:t>
            </a:r>
          </a:p>
          <a:p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Symptoms, medications, visual analog scale (VAS) and presence of adverse events (AEs) were assessed at monthly visits. Skin-prick test and </a:t>
            </a:r>
            <a:r>
              <a:rPr lang="en-US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Dermatophagoides</a:t>
            </a:r>
            <a:r>
              <a:rPr lang="tr-TR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farinae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specific </a:t>
            </a:r>
            <a:r>
              <a:rPr lang="en-US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IgE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IgG4 were measured before and after treatment.</a:t>
            </a: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Results: </a:t>
            </a:r>
            <a:r>
              <a:rPr lang="en-US" sz="1200" b="1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Both treatments were effective in the global clinical scores during the first seven visits when compared with baseline (all, p  0.01), and SLIT</a:t>
            </a:r>
            <a:r>
              <a:rPr lang="tr-TR" sz="1200" b="1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showed lower symptoms scores and VAS scores throughout this period (all, p  0.01). These improvements continued until the later visits only in the SLIT</a:t>
            </a:r>
            <a:r>
              <a:rPr lang="tr-TR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group. Also, the asthma medication consumption was decreased by SLIT treatment only at the end of study (p  0.01). The specific IgG4 was significantly</a:t>
            </a:r>
            <a:r>
              <a:rPr lang="tr-TR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increased after SLIT treatment when compared with the control group, but no significant change of specific </a:t>
            </a:r>
            <a:r>
              <a:rPr lang="en-US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IgE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was observed in either groups. In the SLIT</a:t>
            </a:r>
            <a:r>
              <a:rPr lang="tr-TR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group, there was no significant difference between children less than or more than 5 years old in terms of clinical efficacy, onset of action, immunologic</a:t>
            </a:r>
            <a:r>
              <a:rPr lang="tr-TR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parameters, and safety. No severe systemic AEs were reported.</a:t>
            </a: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Conclusion: </a:t>
            </a:r>
            <a:r>
              <a:rPr lang="en-US" sz="1200" b="1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SLIT is effective and well-tolerated in children with allergic</a:t>
            </a:r>
            <a:r>
              <a:rPr lang="tr-TR" sz="1200" b="1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1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rhinitis</a:t>
            </a:r>
            <a:r>
              <a:rPr lang="tr-TR" sz="1200" b="1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3-13 </a:t>
            </a:r>
            <a:r>
              <a:rPr lang="tr-TR" sz="1200" b="1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years</a:t>
            </a:r>
            <a:r>
              <a:rPr lang="tr-TR" sz="1200" b="1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1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old</a:t>
            </a:r>
            <a:endParaRPr lang="tr-TR" sz="1200" b="1" i="1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b="1" dirty="0" smtClean="0">
                <a:solidFill>
                  <a:srgbClr val="00B050"/>
                </a:solidFill>
              </a:rPr>
              <a:t>One of the first large trials showing SL-AIT efficacy in a large group of small</a:t>
            </a:r>
            <a:r>
              <a:rPr lang="tr-TR" b="1" dirty="0" smtClean="0">
                <a:solidFill>
                  <a:srgbClr val="00B050"/>
                </a:solidFill>
              </a:rPr>
              <a:t> </a:t>
            </a:r>
            <a:r>
              <a:rPr lang="tr-TR" b="1" dirty="0" err="1" smtClean="0">
                <a:solidFill>
                  <a:srgbClr val="00B050"/>
                </a:solidFill>
              </a:rPr>
              <a:t>children</a:t>
            </a:r>
            <a:r>
              <a:rPr lang="tr-TR" b="1" dirty="0" smtClean="0">
                <a:solidFill>
                  <a:srgbClr val="00B050"/>
                </a:solidFill>
              </a:rPr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As for age-groups, </a:t>
            </a:r>
            <a:r>
              <a:rPr lang="en-US" dirty="0" err="1" smtClean="0"/>
              <a:t>Shao</a:t>
            </a:r>
            <a:r>
              <a:rPr lang="en-US" dirty="0" smtClean="0"/>
              <a:t> et al. [36&amp;] published the</a:t>
            </a:r>
            <a:r>
              <a:rPr lang="tr-TR" dirty="0" smtClean="0"/>
              <a:t> </a:t>
            </a:r>
            <a:r>
              <a:rPr lang="en-US" dirty="0" smtClean="0"/>
              <a:t>results for HDM liquid SLIT in one of the largest</a:t>
            </a:r>
            <a:r>
              <a:rPr lang="tr-TR" dirty="0" smtClean="0"/>
              <a:t> </a:t>
            </a:r>
            <a:r>
              <a:rPr lang="en-US" dirty="0" smtClean="0"/>
              <a:t>groups of preschool children studied so far: in a</a:t>
            </a:r>
            <a:r>
              <a:rPr lang="tr-TR" dirty="0" smtClean="0"/>
              <a:t> </a:t>
            </a:r>
            <a:r>
              <a:rPr lang="en-US" dirty="0" smtClean="0"/>
              <a:t>randomized-controlled trial of 264 children, of</a:t>
            </a:r>
            <a:r>
              <a:rPr lang="tr-TR" dirty="0" smtClean="0"/>
              <a:t> </a:t>
            </a:r>
            <a:r>
              <a:rPr lang="en-US" dirty="0" smtClean="0"/>
              <a:t>which 133 were between 3 and 5 years of age,</a:t>
            </a:r>
            <a:r>
              <a:rPr lang="tr-TR" dirty="0" smtClean="0"/>
              <a:t> </a:t>
            </a:r>
            <a:r>
              <a:rPr lang="en-US" dirty="0" smtClean="0"/>
              <a:t>who received HDM liquid SLIT from a Chinese</a:t>
            </a:r>
            <a:r>
              <a:rPr lang="tr-TR" dirty="0" smtClean="0"/>
              <a:t> </a:t>
            </a:r>
            <a:r>
              <a:rPr lang="en-US" dirty="0" smtClean="0"/>
              <a:t>manufacturer during 12 months. During the second</a:t>
            </a:r>
            <a:r>
              <a:rPr lang="tr-TR" dirty="0" smtClean="0"/>
              <a:t> </a:t>
            </a:r>
            <a:r>
              <a:rPr lang="en-US" dirty="0" smtClean="0"/>
              <a:t>part of the first year, ARC symptom-score and medication</a:t>
            </a:r>
            <a:r>
              <a:rPr lang="tr-TR" dirty="0" smtClean="0"/>
              <a:t> </a:t>
            </a:r>
            <a:r>
              <a:rPr lang="en-US" dirty="0" smtClean="0"/>
              <a:t>score improved more in the active versus the</a:t>
            </a:r>
            <a:r>
              <a:rPr lang="tr-TR" dirty="0" smtClean="0"/>
              <a:t> </a:t>
            </a:r>
            <a:r>
              <a:rPr lang="en-US" dirty="0" smtClean="0"/>
              <a:t>control group. Also, over 80% of the children had</a:t>
            </a:r>
            <a:r>
              <a:rPr lang="tr-TR" dirty="0" smtClean="0"/>
              <a:t> </a:t>
            </a:r>
            <a:r>
              <a:rPr lang="en-US" dirty="0" smtClean="0"/>
              <a:t>allergic asthma: in SLIT versus controls, in the</a:t>
            </a:r>
            <a:r>
              <a:rPr lang="tr-TR" dirty="0" smtClean="0"/>
              <a:t> </a:t>
            </a:r>
            <a:r>
              <a:rPr lang="en-US" dirty="0" smtClean="0"/>
              <a:t>second part of the first year, less asthma medication</a:t>
            </a:r>
            <a:r>
              <a:rPr lang="tr-TR" dirty="0" smtClean="0"/>
              <a:t> </a:t>
            </a:r>
            <a:r>
              <a:rPr lang="tr-TR" dirty="0" err="1" smtClean="0"/>
              <a:t>was</a:t>
            </a:r>
            <a:r>
              <a:rPr lang="tr-TR" dirty="0" smtClean="0"/>
              <a:t> </a:t>
            </a:r>
            <a:r>
              <a:rPr lang="tr-TR" dirty="0" err="1" smtClean="0"/>
              <a:t>taken</a:t>
            </a:r>
            <a:r>
              <a:rPr lang="tr-TR" dirty="0" smtClean="0"/>
              <a:t> (P</a:t>
            </a:r>
            <a:r>
              <a:rPr lang="tr-TR" i="1" dirty="0" smtClean="0"/>
              <a:t>&lt;0.01).</a:t>
            </a:r>
            <a:r>
              <a:rPr lang="tr-TR" dirty="0" smtClean="0"/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Sublingual immunotherapy in the very young</a:t>
            </a:r>
            <a:r>
              <a:rPr lang="tr-TR" b="1" dirty="0" smtClean="0"/>
              <a:t> </a:t>
            </a:r>
            <a:r>
              <a:rPr lang="tr-TR" b="1" dirty="0" err="1" smtClean="0"/>
              <a:t>or</a:t>
            </a:r>
            <a:r>
              <a:rPr lang="tr-TR" b="1" dirty="0" smtClean="0"/>
              <a:t> </a:t>
            </a:r>
            <a:r>
              <a:rPr lang="tr-TR" b="1" dirty="0" err="1" smtClean="0"/>
              <a:t>elderly</a:t>
            </a:r>
            <a:r>
              <a:rPr lang="tr-TR" b="1" dirty="0" smtClean="0"/>
              <a:t> </a:t>
            </a:r>
            <a:r>
              <a:rPr lang="tr-TR" b="1" dirty="0" err="1" smtClean="0"/>
              <a:t>patients</a:t>
            </a:r>
            <a:r>
              <a:rPr lang="tr-TR" b="1" dirty="0" smtClean="0"/>
              <a:t> </a:t>
            </a:r>
            <a:r>
              <a:rPr lang="en-US" b="1" dirty="0" smtClean="0"/>
              <a:t>Although SLIT efficacy has been shown for children</a:t>
            </a:r>
            <a:r>
              <a:rPr lang="tr-TR" b="1" dirty="0" smtClean="0"/>
              <a:t> </a:t>
            </a:r>
            <a:r>
              <a:rPr lang="en-US" b="1" dirty="0" smtClean="0"/>
              <a:t>from 5 years onward, a discussion still remained</a:t>
            </a:r>
            <a:r>
              <a:rPr lang="tr-TR" b="1" dirty="0" smtClean="0"/>
              <a:t> </a:t>
            </a:r>
            <a:r>
              <a:rPr lang="en-US" b="1" dirty="0" smtClean="0"/>
              <a:t>concerning its efficacy in children below this age</a:t>
            </a:r>
            <a:r>
              <a:rPr lang="tr-TR" b="1" dirty="0" smtClean="0"/>
              <a:t> </a:t>
            </a:r>
            <a:r>
              <a:rPr lang="en-US" b="1" dirty="0" smtClean="0"/>
              <a:t>limit. </a:t>
            </a:r>
            <a:r>
              <a:rPr lang="en-US" b="1" dirty="0" err="1" smtClean="0"/>
              <a:t>Shao</a:t>
            </a:r>
            <a:r>
              <a:rPr lang="en-US" b="1" dirty="0" smtClean="0"/>
              <a:t> et al. [26] conducted a randomized controlled</a:t>
            </a:r>
            <a:r>
              <a:rPr lang="tr-TR" b="1" dirty="0" smtClean="0"/>
              <a:t> </a:t>
            </a:r>
            <a:r>
              <a:rPr lang="en-US" b="1" dirty="0" smtClean="0"/>
              <a:t>study of SLIT with </a:t>
            </a:r>
            <a:r>
              <a:rPr lang="en-US" b="1" dirty="0" err="1" smtClean="0"/>
              <a:t>Dermatophagoides</a:t>
            </a:r>
            <a:r>
              <a:rPr lang="en-US" b="1" dirty="0" smtClean="0"/>
              <a:t> </a:t>
            </a:r>
            <a:r>
              <a:rPr lang="en-US" b="1" dirty="0" err="1" smtClean="0"/>
              <a:t>farinaein</a:t>
            </a:r>
            <a:r>
              <a:rPr lang="en-US" b="1" dirty="0" smtClean="0"/>
              <a:t> 264 children (3–13 years) with allergic rhinitis</a:t>
            </a:r>
            <a:r>
              <a:rPr lang="tr-TR" b="1" dirty="0" smtClean="0"/>
              <a:t> </a:t>
            </a:r>
            <a:r>
              <a:rPr lang="en-US" b="1" dirty="0" smtClean="0"/>
              <a:t>with or without asthma. Among these individuals,</a:t>
            </a:r>
            <a:r>
              <a:rPr lang="tr-TR" b="1" dirty="0" smtClean="0"/>
              <a:t> </a:t>
            </a:r>
            <a:r>
              <a:rPr lang="en-US" b="1" dirty="0" smtClean="0"/>
              <a:t>133 were between 3 and 5 years of age. SLIT</a:t>
            </a:r>
            <a:r>
              <a:rPr lang="tr-TR" b="1" dirty="0" smtClean="0"/>
              <a:t> </a:t>
            </a:r>
            <a:r>
              <a:rPr lang="en-US" b="1" dirty="0" smtClean="0"/>
              <a:t>showed a significant improvement in symptoms</a:t>
            </a:r>
            <a:r>
              <a:rPr lang="tr-TR" b="1" dirty="0" smtClean="0"/>
              <a:t> </a:t>
            </a:r>
            <a:r>
              <a:rPr lang="en-US" b="1" dirty="0" smtClean="0"/>
              <a:t>and medication after a year of treatment, as well as a</a:t>
            </a:r>
            <a:r>
              <a:rPr lang="tr-TR" b="1" dirty="0" smtClean="0"/>
              <a:t> </a:t>
            </a:r>
            <a:r>
              <a:rPr lang="en-US" b="1" dirty="0" smtClean="0"/>
              <a:t>rise in specific IgG4. Moreover, the investigators</a:t>
            </a:r>
            <a:r>
              <a:rPr lang="tr-TR" b="1" dirty="0" smtClean="0"/>
              <a:t> </a:t>
            </a:r>
            <a:r>
              <a:rPr lang="en-US" b="1" dirty="0" smtClean="0"/>
              <a:t>comment that there was no significant difference</a:t>
            </a:r>
            <a:r>
              <a:rPr lang="tr-TR" b="1" dirty="0" smtClean="0"/>
              <a:t> </a:t>
            </a:r>
            <a:r>
              <a:rPr lang="en-US" b="1" dirty="0" smtClean="0"/>
              <a:t>between children less than or more than 5 years old</a:t>
            </a:r>
            <a:r>
              <a:rPr lang="tr-TR" b="1" dirty="0" smtClean="0"/>
              <a:t> </a:t>
            </a:r>
            <a:r>
              <a:rPr lang="en-US" b="1" dirty="0" smtClean="0"/>
              <a:t>in terms of clinical efficacy, onset of action, immunologic</a:t>
            </a:r>
            <a:r>
              <a:rPr lang="tr-TR" b="1" dirty="0" smtClean="0"/>
              <a:t> </a:t>
            </a:r>
            <a:r>
              <a:rPr lang="tr-TR" b="1" dirty="0" err="1" smtClean="0"/>
              <a:t>parameters</a:t>
            </a:r>
            <a:r>
              <a:rPr lang="tr-TR" b="1" dirty="0" smtClean="0"/>
              <a:t>, </a:t>
            </a:r>
            <a:r>
              <a:rPr lang="tr-TR" b="1" dirty="0" err="1" smtClean="0"/>
              <a:t>and</a:t>
            </a:r>
            <a:r>
              <a:rPr lang="tr-TR" b="1" dirty="0" smtClean="0"/>
              <a:t> </a:t>
            </a:r>
            <a:r>
              <a:rPr lang="tr-TR" b="1" dirty="0" err="1" smtClean="0"/>
              <a:t>safety</a:t>
            </a:r>
            <a:r>
              <a:rPr lang="tr-TR" b="1" dirty="0" smtClean="0"/>
              <a:t>.</a:t>
            </a:r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31</a:t>
            </a:fld>
            <a:endParaRPr lang="tr-T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sz="1200" b="1" kern="1200" cap="all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OBJECTIVE:</a:t>
            </a:r>
            <a:endParaRPr lang="tr-T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evaluate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efficacy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specific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sublingual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immunotherapy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(SLIT)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Dermatophagoides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farinae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drops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on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children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allergic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asthma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allergic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rhinitis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preschool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school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age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groups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children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adolescents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tr-TR" sz="1200" b="1" kern="1200" cap="all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METHOD:</a:t>
            </a:r>
            <a:endParaRPr lang="tr-T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study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analyzed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efficacy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SLIT in 122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children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aged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3-14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house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dust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mites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induced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allergic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asthma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allergic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rhinitis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According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age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patients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were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defined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as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preschool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group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 ≤ 6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years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n = 59)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school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age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group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(&gt; 6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years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n = 63).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children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were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treated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Dermatophagoides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farinae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drops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at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least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years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Clinical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observation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follow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up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study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were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conducted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during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treatment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Before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after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SLIT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half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year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1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year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years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asthma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symptom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scores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day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night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rhinitis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symptom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scores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medication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scores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were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evaluated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adverse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events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were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assessed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during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study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tr-TR" sz="1200" b="1" kern="1200" cap="all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RESULT:</a:t>
            </a:r>
            <a:endParaRPr lang="tr-T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After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SLIT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half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year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1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year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years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were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significant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differences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between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preschool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group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(0.3 ± 0.5,0.0 ± 0.1,0.0 ± 0.0)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school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age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group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(0.3 ± 0.4,0.0 ± 0.1,0.0 ± 0.0) in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day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scores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asthma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(Z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value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-1.687, -0.613,0.000,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 &gt; 0.05).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were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significant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differences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between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preschool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group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(0.2 ± 0.5,0.1 ± 0.3,0.0 ± 0.0)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school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age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group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(0.2 ± 0.4,0.1 ± 0.3, 0.0 ± 0.0) in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night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scores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asthma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(Z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value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-0.496, -0.486,0.000,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 &gt; 0.05).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significant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differences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between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preschool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group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(1.4 ± 0.9,0.4 ± 0.5,0.1 ± 0.3)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school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age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group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(1.3 ± 0.9,0.5 ± 0.6,0.2 ± 0.4) in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symptom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scores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allergic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rhinitis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(Z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value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-0.394, -1.166, -1.075,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 &gt; 0.05).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were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significant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differences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between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preschool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group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(1.6 ± 0.8,0.0 ± 0.0,0.0 ± 0.0)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school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age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group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(1.7 ± 0.7,0.0 ± 0.0,0.0 ± 0.0) in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medication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scores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allergic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rhinitis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(Z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value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-0.655,0.000,0.000,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 &gt; 0.05).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After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SLIT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years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most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children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preschool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school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age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groups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were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longer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using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asthma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controlling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medication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significant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difference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between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groups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(Z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value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0.000, P &gt; 0.05).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overall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incidence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adverse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reactions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only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7%,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significant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difference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incidence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adverse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reactions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between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groups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(χ(2) = 0.000, P &gt; 0.05).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local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adverse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events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were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mild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gastrointestinal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discomfort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rash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majority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local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adverse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events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preschool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group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were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diarrhea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No severe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adverse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events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happened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treatment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tr-TR" sz="1200" b="1" kern="1200" cap="all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CONCLUSION:</a:t>
            </a:r>
            <a:endParaRPr lang="tr-T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SLIT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Dermatophagoides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farinae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drops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safe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effective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children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allergic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asthma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allergic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rhinitis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preschool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school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age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groups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children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adolescents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which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provides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evidences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early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SLIT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intervention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disease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32</a:t>
            </a:fld>
            <a:endParaRPr lang="tr-T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33</a:t>
            </a:fld>
            <a:endParaRPr lang="tr-T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IMPORTANCE Sublingual immunotherapy and subcutaneous immunotherapy are effective 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seasonal allergic rhinitis. Three years of continuous treatment with subcutaneous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immunotherapy and sublingual immunotherapy has been shown to improve symptoms for at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least 2 years following discontinuation of treatment.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OBJECTIVE To assess whether 2 years of treatment with grass pollen sublingual immunotherapy,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comparedwithplacebo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,providesimprovednasalresponsetoallergenchallengeat3-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yearfollow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up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DESIGN, SETTING, AND PARTICIPANTS A randomized double-blind, placebo-controlled,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3–parallel-group study performed in a single academic center, Imperial College London,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adult patients with moderate to severe seasonal allergic rhinitis (interfering with usual daily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activities or sleep). First enrollment was March 2011, last follow-up was February 2015.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INTERVENTIONS Thirty-six participants received 2 years of sublingual immunotherapy (daily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tablets containing 15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μg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major allergen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Phleump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5 and monthly placebo injections), 36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received subcutaneous immunotherapy (monthly injections containing 20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μg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Phleum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 5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daily placebo tablets) and 34 received matched double-placebo. Nasal allergen challenge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was performed before treatment, at 1 and 2 years of treatment, and at 3 years (1 year after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treatment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discontinuation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MAIN OUTCOMES AND MEASURES Total nasal symptom scores (TNSS; range; 0 [best] to 12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[worst]) were recorded between 0 and 10 hours after challenge. The minimum clinically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important difference for change in TNSS within an individual is 1.08. The primary outcome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was TNSS comparing sublingual immunotherapy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placebo at year 3. Subcutaneous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immunotherapy was included as a positive control. The study was not powered to compare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sublingual immunotherapy with subcutaneous immunotherapy.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RESULTS Among 106 randomized participants (mean age, 33.5 years; 34 women [32.1%]), 92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completed the study at 3 years. In the intent-to-treat population, mean TNSS score for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sublingual immunotherapy group was 6.36 (95%CI, 5.76 to 6.96) at pretreatment and 4.73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(95%CI, 3.97 to 5.48) at 3 years, and for the placebo group, the score was 6.06 (95%CI, 5.23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6.88) at pretreatment and 4.81 (95%CI, 3.97 to 5.65) at 3 years. The between-group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difference (adjusted for baseline) was −0.18 (95%CI, −1.25 to 0.90; [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 = .75]).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CONCLUSIONS AND RELEVANCE Among patients with moderate to severe seasonal allergic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rhinitis, 2 years of sublingual grass pollen immunotherapy was not significantly different from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placebo in improving the nasal response to allergen challenge at 3-year follow-up.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34</a:t>
            </a:fld>
            <a:endParaRPr lang="tr-T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i="1" dirty="0" smtClean="0"/>
              <a:t>6.4. Optimal duration of SLIT</a:t>
            </a:r>
            <a:endParaRPr lang="tr-TR" b="1" i="1" dirty="0" smtClean="0"/>
          </a:p>
          <a:p>
            <a:r>
              <a:rPr lang="en-US" dirty="0" smtClean="0"/>
              <a:t>The duration of SLIT that is necessary to induce long-term</a:t>
            </a:r>
            <a:r>
              <a:rPr lang="tr-TR" dirty="0" smtClean="0"/>
              <a:t> </a:t>
            </a:r>
            <a:r>
              <a:rPr lang="en-US" dirty="0" smtClean="0"/>
              <a:t>improvement is at least 3 years; no significant improvements</a:t>
            </a:r>
            <a:r>
              <a:rPr lang="tr-TR" dirty="0" smtClean="0"/>
              <a:t> </a:t>
            </a:r>
            <a:r>
              <a:rPr lang="en-US" dirty="0" smtClean="0"/>
              <a:t>have been observed in cycles lasting more than 5 years </a:t>
            </a:r>
            <a:r>
              <a:rPr lang="en-US" b="1" dirty="0" smtClean="0"/>
              <a:t>(1a, B).</a:t>
            </a:r>
            <a:r>
              <a:rPr lang="tr-TR" b="1" dirty="0" smtClean="0"/>
              <a:t> </a:t>
            </a:r>
            <a:r>
              <a:rPr lang="en-US" dirty="0" smtClean="0"/>
              <a:t>The authors of an open-label, placebo-controlled</a:t>
            </a:r>
            <a:r>
              <a:rPr lang="tr-TR" dirty="0" smtClean="0"/>
              <a:t> </a:t>
            </a:r>
            <a:r>
              <a:rPr lang="en-US" dirty="0" smtClean="0"/>
              <a:t>prospective study [232] evaluated patients with respiratory</a:t>
            </a:r>
            <a:r>
              <a:rPr lang="tr-TR" dirty="0" smtClean="0"/>
              <a:t> </a:t>
            </a:r>
            <a:r>
              <a:rPr lang="en-US" dirty="0" smtClean="0"/>
              <a:t>allergy and bronchial </a:t>
            </a:r>
            <a:r>
              <a:rPr lang="en-US" dirty="0" err="1" smtClean="0"/>
              <a:t>hyperreactivity</a:t>
            </a:r>
            <a:r>
              <a:rPr lang="en-US" dirty="0" smtClean="0"/>
              <a:t> who were </a:t>
            </a:r>
            <a:r>
              <a:rPr lang="en-US" dirty="0" err="1" smtClean="0"/>
              <a:t>monosensitized</a:t>
            </a:r>
            <a:r>
              <a:rPr lang="tr-TR" dirty="0" smtClean="0"/>
              <a:t> </a:t>
            </a:r>
            <a:r>
              <a:rPr lang="en-US" dirty="0" smtClean="0"/>
              <a:t>to mites. SLIT was administered for 3, 4, and 5 years, and</a:t>
            </a:r>
            <a:r>
              <a:rPr lang="tr-TR" dirty="0" smtClean="0"/>
              <a:t> </a:t>
            </a:r>
            <a:r>
              <a:rPr lang="en-US" dirty="0" smtClean="0"/>
              <a:t>efficacy was evaluated in the long term. In the case of the</a:t>
            </a:r>
            <a:r>
              <a:rPr lang="tr-TR" dirty="0" smtClean="0"/>
              <a:t> </a:t>
            </a:r>
            <a:r>
              <a:rPr lang="en-US" dirty="0" smtClean="0"/>
              <a:t>patients who received SLIT for 3 years, the benefits persisted</a:t>
            </a:r>
            <a:r>
              <a:rPr lang="tr-TR" dirty="0" smtClean="0"/>
              <a:t> </a:t>
            </a:r>
            <a:r>
              <a:rPr lang="en-US" dirty="0" smtClean="0"/>
              <a:t>for 7 years, whereas in those treated for 4 or 5 years the</a:t>
            </a:r>
            <a:r>
              <a:rPr lang="tr-TR" dirty="0" smtClean="0"/>
              <a:t> </a:t>
            </a:r>
            <a:r>
              <a:rPr lang="en-US" dirty="0" smtClean="0"/>
              <a:t>improvement persisted 8 years later. New sensitizations were</a:t>
            </a:r>
            <a:r>
              <a:rPr lang="tr-TR" dirty="0" smtClean="0"/>
              <a:t> </a:t>
            </a:r>
            <a:r>
              <a:rPr lang="en-US" dirty="0" smtClean="0"/>
              <a:t>detected in all the patients in the control group; among patients</a:t>
            </a:r>
            <a:r>
              <a:rPr lang="tr-TR" dirty="0" smtClean="0"/>
              <a:t> </a:t>
            </a:r>
            <a:r>
              <a:rPr lang="en-US" dirty="0" smtClean="0"/>
              <a:t>receiving the active treatment, less than 25% experienced new</a:t>
            </a:r>
            <a:r>
              <a:rPr lang="tr-TR" dirty="0" smtClean="0"/>
              <a:t> </a:t>
            </a:r>
            <a:r>
              <a:rPr lang="en-US" dirty="0" smtClean="0"/>
              <a:t>sensitizations (21%, 12%, and 11%, respectively).</a:t>
            </a:r>
            <a:endParaRPr lang="tr-TR" dirty="0" smtClean="0"/>
          </a:p>
          <a:p>
            <a:r>
              <a:rPr lang="it-IT" dirty="0" smtClean="0">
                <a:solidFill>
                  <a:srgbClr val="FF0000"/>
                </a:solidFill>
              </a:rPr>
              <a:t>232. Marogna M, Spadolini I, Massolo A, Canonica GW, Passalacqua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G. Long-lasting effects of sublingual immunotherapy according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to its duration: a 15-year prospective study. 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J Allergy </a:t>
            </a:r>
            <a:r>
              <a:rPr lang="en-US" dirty="0" err="1" smtClean="0">
                <a:solidFill>
                  <a:srgbClr val="FF0000"/>
                </a:solidFill>
              </a:rPr>
              <a:t>Clin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>
                <a:solidFill>
                  <a:srgbClr val="FF0000"/>
                </a:solidFill>
              </a:rPr>
              <a:t>Immunol</a:t>
            </a:r>
            <a:r>
              <a:rPr lang="tr-TR" dirty="0" smtClean="0">
                <a:solidFill>
                  <a:srgbClr val="FF0000"/>
                </a:solidFill>
              </a:rPr>
              <a:t>. 2010:126;969-975.</a:t>
            </a:r>
          </a:p>
          <a:p>
            <a:r>
              <a:rPr lang="tr-TR" dirty="0" smtClean="0">
                <a:solidFill>
                  <a:srgbClr val="FF0000"/>
                </a:solidFill>
              </a:rPr>
              <a:t>**************************</a:t>
            </a:r>
          </a:p>
          <a:p>
            <a:r>
              <a:rPr lang="tr-TR" b="1" dirty="0" err="1" smtClean="0"/>
              <a:t>Duration</a:t>
            </a:r>
            <a:r>
              <a:rPr lang="tr-TR" b="1" dirty="0" smtClean="0"/>
              <a:t> of </a:t>
            </a:r>
            <a:r>
              <a:rPr lang="tr-TR" b="1" dirty="0" err="1" smtClean="0"/>
              <a:t>treatment</a:t>
            </a:r>
            <a:endParaRPr lang="tr-TR" b="1" dirty="0" smtClean="0"/>
          </a:p>
          <a:p>
            <a:r>
              <a:rPr lang="en-US" b="1" dirty="0" smtClean="0"/>
              <a:t>A clinical improvement can be reasonably expected already in</a:t>
            </a:r>
            <a:r>
              <a:rPr lang="tr-TR" b="1" dirty="0" smtClean="0"/>
              <a:t> </a:t>
            </a:r>
            <a:r>
              <a:rPr lang="en-US" b="1" dirty="0" smtClean="0"/>
              <a:t>the first year of therapy.[3] Several causes should be considered</a:t>
            </a:r>
            <a:r>
              <a:rPr lang="tr-TR" b="1" dirty="0" smtClean="0"/>
              <a:t> </a:t>
            </a:r>
            <a:r>
              <a:rPr lang="en-US" b="1" dirty="0" smtClean="0"/>
              <a:t>when the treatment fails: wrong in diagnosis; too short</a:t>
            </a:r>
            <a:r>
              <a:rPr lang="tr-TR" b="1" dirty="0" smtClean="0"/>
              <a:t> </a:t>
            </a:r>
            <a:r>
              <a:rPr lang="en-US" b="1" dirty="0" smtClean="0"/>
              <a:t>duration of therapy; inadequate dosage; inadequate adherence.</a:t>
            </a:r>
            <a:r>
              <a:rPr lang="tr-TR" b="1" dirty="0" smtClean="0"/>
              <a:t> </a:t>
            </a:r>
            <a:r>
              <a:rPr lang="en-US" b="1" dirty="0" smtClean="0"/>
              <a:t>[49] Therefore, patients treated with SLIT, who assume the</a:t>
            </a:r>
            <a:r>
              <a:rPr lang="tr-TR" b="1" dirty="0" smtClean="0"/>
              <a:t> </a:t>
            </a:r>
            <a:r>
              <a:rPr lang="en-US" b="1" dirty="0" smtClean="0"/>
              <a:t>doses at home, should be evaluated every 3–6 months, in</a:t>
            </a:r>
            <a:r>
              <a:rPr lang="tr-TR" b="1" dirty="0" smtClean="0"/>
              <a:t> </a:t>
            </a:r>
            <a:r>
              <a:rPr lang="en-US" b="1" dirty="0" smtClean="0"/>
              <a:t>order to: verify the clinical benefit of SLIT; check the appearance</a:t>
            </a:r>
            <a:r>
              <a:rPr lang="tr-TR" b="1" dirty="0" smtClean="0"/>
              <a:t> </a:t>
            </a:r>
            <a:r>
              <a:rPr lang="en-US" b="1" dirty="0" smtClean="0"/>
              <a:t>of any side effects; ensure adherence to treatment; examine</a:t>
            </a:r>
            <a:r>
              <a:rPr lang="tr-TR" b="1" dirty="0" smtClean="0"/>
              <a:t> </a:t>
            </a:r>
            <a:r>
              <a:rPr lang="en-US" b="1" dirty="0" smtClean="0"/>
              <a:t>the need of modify the dose, consistent with the package</a:t>
            </a:r>
            <a:r>
              <a:rPr lang="tr-TR" b="1" dirty="0" smtClean="0"/>
              <a:t> </a:t>
            </a:r>
            <a:r>
              <a:rPr lang="en-US" b="1" dirty="0" smtClean="0"/>
              <a:t>insert; consider, if indicated, to terminate treatment. The</a:t>
            </a:r>
            <a:r>
              <a:rPr lang="tr-TR" b="1" dirty="0" smtClean="0"/>
              <a:t> </a:t>
            </a:r>
            <a:r>
              <a:rPr lang="en-US" b="1" dirty="0" smtClean="0"/>
              <a:t>severity of the disease, the clinical benefit and the adherence</a:t>
            </a:r>
            <a:r>
              <a:rPr lang="tr-TR" b="1" dirty="0" smtClean="0"/>
              <a:t> </a:t>
            </a:r>
            <a:r>
              <a:rPr lang="en-US" b="1" dirty="0" smtClean="0"/>
              <a:t>to the treatment are relevant to decide to continue or suspend</a:t>
            </a:r>
            <a:r>
              <a:rPr lang="tr-TR" b="1" dirty="0" smtClean="0"/>
              <a:t> </a:t>
            </a:r>
            <a:r>
              <a:rPr lang="en-US" b="1" dirty="0" smtClean="0"/>
              <a:t>the treatment. Once a clinical benefit is ascertained, SLIT</a:t>
            </a:r>
            <a:r>
              <a:rPr lang="tr-TR" b="1" dirty="0" smtClean="0"/>
              <a:t> </a:t>
            </a:r>
            <a:r>
              <a:rPr lang="en-US" b="1" dirty="0" smtClean="0"/>
              <a:t>should be continued for a period of at least three years.[3]</a:t>
            </a:r>
            <a:r>
              <a:rPr lang="tr-TR" b="1" dirty="0" smtClean="0"/>
              <a:t> </a:t>
            </a:r>
            <a:r>
              <a:rPr lang="en-US" b="1" dirty="0" smtClean="0"/>
              <a:t>One controlled non-randomized study conducted on 78 adults</a:t>
            </a:r>
            <a:r>
              <a:rPr lang="tr-TR" b="1" dirty="0" smtClean="0"/>
              <a:t> </a:t>
            </a:r>
            <a:r>
              <a:rPr lang="en-US" b="1" dirty="0" smtClean="0"/>
              <a:t>with allergic rhinitis with or without asthma treated with dust</a:t>
            </a:r>
            <a:r>
              <a:rPr lang="tr-TR" b="1" dirty="0" smtClean="0"/>
              <a:t> </a:t>
            </a:r>
            <a:r>
              <a:rPr lang="en-US" b="1" dirty="0" smtClean="0"/>
              <a:t>mite SLIT for 3, 4 or 5 years showed that patients experienced</a:t>
            </a:r>
            <a:r>
              <a:rPr lang="tr-TR" b="1" dirty="0" smtClean="0"/>
              <a:t> </a:t>
            </a:r>
            <a:r>
              <a:rPr lang="en-US" b="1" dirty="0" smtClean="0"/>
              <a:t>persistent reduction in symptoms lasting 7, 8 and 8 years,</a:t>
            </a:r>
            <a:r>
              <a:rPr lang="tr-TR" b="1" dirty="0" smtClean="0"/>
              <a:t> </a:t>
            </a:r>
            <a:r>
              <a:rPr lang="en-US" b="1" dirty="0" smtClean="0"/>
              <a:t>respectively.[50] On these results, the authors suggested that</a:t>
            </a:r>
            <a:r>
              <a:rPr lang="tr-TR" b="1" dirty="0" smtClean="0"/>
              <a:t> </a:t>
            </a:r>
            <a:r>
              <a:rPr lang="en-US" b="1" dirty="0" smtClean="0"/>
              <a:t>4 years of therapy was a reasonable duration, but this needs</a:t>
            </a:r>
            <a:r>
              <a:rPr lang="tr-TR" b="1" dirty="0" smtClean="0"/>
              <a:t> </a:t>
            </a:r>
            <a:r>
              <a:rPr lang="tr-TR" b="1" dirty="0" err="1" smtClean="0"/>
              <a:t>confirmation</a:t>
            </a:r>
            <a:r>
              <a:rPr lang="tr-TR" b="1" dirty="0" smtClean="0"/>
              <a:t>.[51] </a:t>
            </a:r>
            <a:r>
              <a:rPr lang="en-US" b="1" dirty="0" smtClean="0"/>
              <a:t>It is reasonable that the duration of SLIT (3–5 years) must be</a:t>
            </a:r>
            <a:r>
              <a:rPr lang="tr-TR" b="1" dirty="0" smtClean="0"/>
              <a:t> </a:t>
            </a:r>
            <a:r>
              <a:rPr lang="en-US" b="1" dirty="0" smtClean="0"/>
              <a:t>established on an individual basis.</a:t>
            </a:r>
            <a:endParaRPr lang="tr-TR" b="1" dirty="0" smtClean="0"/>
          </a:p>
          <a:p>
            <a:endParaRPr lang="tr-TR" dirty="0" smtClean="0">
              <a:solidFill>
                <a:srgbClr val="FF0000"/>
              </a:solidFill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Background: Data on the long-term effects of sublingual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immunotherapy (SLIT) are sparse, and the optimal duration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treatment is a matter of debate.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Objective: We sought to prospectively evaluate the long-term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effect of SLIT given for 3, 4, or 5 years and to compare the effect</a:t>
            </a:r>
          </a:p>
          <a:p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those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different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durations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Methods: In this prospective open controlled study we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followed up patients with respiratory allergy who were</a:t>
            </a:r>
          </a:p>
          <a:p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monosensitized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 mites for 15 years. The subjects were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divided in 4 groups receiving drug therapy alone or SLIT for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3, 4, or 5 years. Clinical scores, skin sensitizations,</a:t>
            </a:r>
          </a:p>
          <a:p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methacholine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reactivity, and nasal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eosinophil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counts were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evaluated every year during the winter months. The clinical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effect was considered to persist until clinical scores remained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 less than 50% of the baseline value, and then patients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underwent another course of SLIT.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Results: Seventy-eight patients were enrolled, and 59 completed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study. In the 12 control subjects no relevant change 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clinical scores was seen throughout the study. In the patients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receiving SLIT for 3 years, the clinical benefit persisted for 7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years. In those receiving immunotherapy for 4 or 5 years,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clinical benefit persisted for 8 years. New sensitizations occurred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all the control subjects over 15 years and in less than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quarter of the patients receiving SLIT (21%, 12%, and 11%,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respectively). The second course of vaccination induced a benefit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more rapidly than the first course. The behavior of bronchial</a:t>
            </a:r>
          </a:p>
          <a:p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hyperreactivity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nasal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eosinophils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paralleled the clinical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score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Conclusion: Under the present conditions, it can be suggested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 a 4-year duration of SLIT is the optimal choice because it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induces a long-lasting clinical improvement similar to that seen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 a 5-year course and greater than that of a 3-year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vaccination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(J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Allergy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Immunol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2010;126:969-75.)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35</a:t>
            </a:fld>
            <a:endParaRPr lang="tr-T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Most LARs are</a:t>
            </a:r>
            <a:r>
              <a:rPr lang="tr-TR" b="1" dirty="0" smtClean="0"/>
              <a:t> </a:t>
            </a:r>
            <a:r>
              <a:rPr lang="en-US" b="1" dirty="0" smtClean="0"/>
              <a:t>mild, self-limited, resolve quickly, and have little impact on</a:t>
            </a:r>
            <a:r>
              <a:rPr lang="tr-TR" b="1" dirty="0" smtClean="0"/>
              <a:t> </a:t>
            </a:r>
            <a:r>
              <a:rPr lang="en-US" b="1" dirty="0" smtClean="0"/>
              <a:t>adherence.9,32 Nevertheless, local symptoms in the oral cavity</a:t>
            </a:r>
            <a:r>
              <a:rPr lang="tr-TR" b="1" dirty="0" smtClean="0"/>
              <a:t> </a:t>
            </a:r>
            <a:r>
              <a:rPr lang="en-US" b="1" dirty="0" smtClean="0"/>
              <a:t>may spread, on rare occasions, to the larynx, causing life</a:t>
            </a:r>
            <a:r>
              <a:rPr lang="tr-TR" b="1" dirty="0" smtClean="0"/>
              <a:t> </a:t>
            </a:r>
            <a:r>
              <a:rPr lang="en-US" b="1" dirty="0" smtClean="0"/>
              <a:t>threatening</a:t>
            </a:r>
            <a:r>
              <a:rPr lang="tr-TR" b="1" dirty="0" smtClean="0"/>
              <a:t> </a:t>
            </a:r>
            <a:r>
              <a:rPr lang="tr-TR" b="1" dirty="0" err="1" smtClean="0"/>
              <a:t>laryngeal</a:t>
            </a:r>
            <a:r>
              <a:rPr lang="tr-TR" b="1" dirty="0" smtClean="0"/>
              <a:t> </a:t>
            </a:r>
            <a:r>
              <a:rPr lang="tr-TR" b="1" dirty="0" err="1" smtClean="0"/>
              <a:t>edema</a:t>
            </a:r>
            <a:r>
              <a:rPr lang="tr-TR" b="1" dirty="0" smtClean="0"/>
              <a:t>.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Oromucosal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reactions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considered a SLIT local reaction, were relatively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common, affecting up to 75% of patients, and were seen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most frequently in the build-up phase</a:t>
            </a:r>
            <a:endParaRPr lang="tr-TR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b="1" dirty="0" smtClean="0"/>
              <a:t>WHAT ADVERSE EVENTS CAN OCCUR WITH SLIT?</a:t>
            </a:r>
          </a:p>
          <a:p>
            <a:r>
              <a:rPr lang="en-US" dirty="0" smtClean="0"/>
              <a:t>Adverse reactions associated with SLIT can be local</a:t>
            </a:r>
            <a:r>
              <a:rPr lang="tr-TR" dirty="0" smtClean="0"/>
              <a:t> </a:t>
            </a:r>
            <a:r>
              <a:rPr lang="en-US" dirty="0" smtClean="0"/>
              <a:t>or systemic. Local reactions, such as oral or mild</a:t>
            </a:r>
            <a:r>
              <a:rPr lang="tr-TR" dirty="0" smtClean="0"/>
              <a:t> </a:t>
            </a:r>
            <a:r>
              <a:rPr lang="en-US" dirty="0" smtClean="0"/>
              <a:t>gastrointestinal symptoms, are fairly common, affecting up to</a:t>
            </a:r>
            <a:r>
              <a:rPr lang="tr-TR" dirty="0" smtClean="0"/>
              <a:t> </a:t>
            </a:r>
            <a:r>
              <a:rPr lang="en-US" dirty="0" smtClean="0"/>
              <a:t>75% of SLIT-treated patients.41 Itching or irritation affecting the</a:t>
            </a:r>
            <a:r>
              <a:rPr lang="tr-TR" dirty="0" smtClean="0"/>
              <a:t> </a:t>
            </a:r>
            <a:r>
              <a:rPr lang="en-US" dirty="0" smtClean="0"/>
              <a:t>lips, tongue, ears, or throat are the most common reported symptoms.</a:t>
            </a:r>
            <a:r>
              <a:rPr lang="tr-TR" dirty="0" smtClean="0"/>
              <a:t> </a:t>
            </a:r>
            <a:r>
              <a:rPr lang="en-US" dirty="0" smtClean="0"/>
              <a:t>Isolated gastrointestinal symptoms associated with SLIT,</a:t>
            </a:r>
            <a:r>
              <a:rPr lang="tr-TR" dirty="0" smtClean="0"/>
              <a:t> </a:t>
            </a:r>
            <a:r>
              <a:rPr lang="en-US" dirty="0" smtClean="0"/>
              <a:t>such as abdominal pain or nausea, can be considered local reactions</a:t>
            </a:r>
            <a:r>
              <a:rPr lang="tr-TR" dirty="0" smtClean="0"/>
              <a:t> </a:t>
            </a:r>
            <a:r>
              <a:rPr lang="en-US" dirty="0" smtClean="0"/>
              <a:t>caused by swallowing the tablet contents. If gastrointestinal</a:t>
            </a:r>
            <a:r>
              <a:rPr lang="tr-TR" dirty="0" smtClean="0"/>
              <a:t> </a:t>
            </a:r>
            <a:r>
              <a:rPr lang="en-US" dirty="0" smtClean="0"/>
              <a:t>symptoms occur in conjunction with other systemic symptoms,</a:t>
            </a:r>
            <a:r>
              <a:rPr lang="tr-TR" dirty="0" smtClean="0"/>
              <a:t> </a:t>
            </a:r>
            <a:r>
              <a:rPr lang="en-US" dirty="0" smtClean="0"/>
              <a:t>they would be considered systemic reactions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37</a:t>
            </a:fld>
            <a:endParaRPr lang="tr-T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Specifically, children did not have any</a:t>
            </a:r>
            <a:r>
              <a:rPr lang="tr-TR" dirty="0" smtClean="0"/>
              <a:t> </a:t>
            </a:r>
            <a:r>
              <a:rPr lang="en-US" dirty="0" smtClean="0"/>
              <a:t>more adverse events than adults in any SLIT studies</a:t>
            </a:r>
            <a:r>
              <a:rPr lang="tr-TR" dirty="0" smtClean="0"/>
              <a:t> </a:t>
            </a:r>
            <a:r>
              <a:rPr lang="en-US" dirty="0" smtClean="0"/>
              <a:t>[3]. The use, benefit, and safety of SLIT in children</a:t>
            </a:r>
            <a:r>
              <a:rPr lang="tr-TR" dirty="0" smtClean="0"/>
              <a:t> </a:t>
            </a:r>
            <a:r>
              <a:rPr lang="en-US" dirty="0" smtClean="0"/>
              <a:t>and recent, relevant clinical trials, which are presented</a:t>
            </a:r>
            <a:r>
              <a:rPr lang="tr-TR" dirty="0" smtClean="0"/>
              <a:t> </a:t>
            </a:r>
            <a:r>
              <a:rPr lang="en-US" dirty="0" smtClean="0"/>
              <a:t>in Table 1 [6,7–10,11,12–14,15,1</a:t>
            </a:r>
            <a:r>
              <a:rPr lang="tr-TR" dirty="0" smtClean="0"/>
              <a:t>6</a:t>
            </a:r>
            <a:r>
              <a:rPr lang="en-US" dirty="0" smtClean="0"/>
              <a:t>,1</a:t>
            </a:r>
            <a:r>
              <a:rPr lang="tr-TR" dirty="0" smtClean="0"/>
              <a:t>7</a:t>
            </a:r>
            <a:r>
              <a:rPr lang="en-US" dirty="0" smtClean="0"/>
              <a:t>,</a:t>
            </a:r>
            <a:r>
              <a:rPr lang="tr-TR" dirty="0" smtClean="0"/>
              <a:t> 18–20], </a:t>
            </a:r>
            <a:r>
              <a:rPr lang="tr-TR" dirty="0" err="1" smtClean="0"/>
              <a:t>will</a:t>
            </a:r>
            <a:r>
              <a:rPr lang="tr-TR" dirty="0" smtClean="0"/>
              <a:t> be </a:t>
            </a:r>
            <a:r>
              <a:rPr lang="tr-TR" dirty="0" err="1" smtClean="0"/>
              <a:t>discussed</a:t>
            </a:r>
            <a:r>
              <a:rPr lang="tr-TR" dirty="0" smtClean="0"/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dirty="0" smtClean="0"/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SLIT adverse reactions accounted for treatment withdrawal</a:t>
            </a: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3% of the SLIT patients, compared with 1.4%</a:t>
            </a:r>
          </a:p>
          <a:p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placebo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treated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patients</a:t>
            </a:r>
            <a:endParaRPr lang="tr-TR" b="1" dirty="0" smtClean="0"/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38</a:t>
            </a:fld>
            <a:endParaRPr lang="tr-TR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is,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therefore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noteworthy that looking at the reports published up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30 June 2013, merely 12 cases of anaphylaxis due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(112,330 olgu)</a:t>
            </a: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SLIT have been observed [33,35–41] (Table 2).</a:t>
            </a:r>
            <a:endParaRPr lang="tr-TR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fact, an over-dosage of</a:t>
            </a: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allergen, the use of non standardized extracts such</a:t>
            </a: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latex or multiple allergen extracts could partially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account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these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reactions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Moreover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it is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also</a:t>
            </a:r>
            <a:endParaRPr lang="tr-TR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interesting that SLIT tablet-induced anaphylaxis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was reported in patients with previous systemic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reactions to SCIT. Therefore, on clinical grounds,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switching from SCIT to SLIT in patients with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systemic reactions to SCIT is not advisable. Furthermore,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use of only standardized extracts is recommended</a:t>
            </a:r>
          </a:p>
          <a:p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daily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practice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tr-TR" b="1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39</a:t>
            </a:fld>
            <a:endParaRPr lang="tr-TR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Risk factors for SLIT adverse events</a:t>
            </a:r>
          </a:p>
          <a:p>
            <a:r>
              <a:rPr lang="en-US" dirty="0" smtClean="0"/>
              <a:t>No clear predictors for SLIT AEs have been identified,</a:t>
            </a:r>
            <a:r>
              <a:rPr lang="tr-TR" dirty="0" smtClean="0"/>
              <a:t> </a:t>
            </a:r>
            <a:r>
              <a:rPr lang="en-US" dirty="0" smtClean="0"/>
              <a:t>although some of the factors in the SLIT anaphylaxis</a:t>
            </a:r>
            <a:r>
              <a:rPr lang="tr-TR" dirty="0" smtClean="0"/>
              <a:t> </a:t>
            </a:r>
            <a:r>
              <a:rPr lang="en-US" dirty="0" smtClean="0"/>
              <a:t>case reports are recognized as risk factors for SCIT:</a:t>
            </a:r>
            <a:r>
              <a:rPr lang="tr-TR" dirty="0" smtClean="0"/>
              <a:t> </a:t>
            </a:r>
            <a:r>
              <a:rPr lang="en-US" dirty="0" smtClean="0"/>
              <a:t>height of season [81], history of previous systemic reactions</a:t>
            </a:r>
            <a:r>
              <a:rPr lang="tr-TR" dirty="0" smtClean="0"/>
              <a:t>  </a:t>
            </a:r>
            <a:r>
              <a:rPr lang="en-US" dirty="0" smtClean="0"/>
              <a:t>[79], dose [80], and accelerated schedules [83]. </a:t>
            </a:r>
            <a:endParaRPr lang="tr-TR" dirty="0" smtClean="0"/>
          </a:p>
          <a:p>
            <a:r>
              <a:rPr lang="en-US" dirty="0" smtClean="0"/>
              <a:t>In</a:t>
            </a:r>
            <a:r>
              <a:rPr lang="tr-TR" dirty="0" smtClean="0"/>
              <a:t> </a:t>
            </a:r>
            <a:r>
              <a:rPr lang="en-US" dirty="0" smtClean="0"/>
              <a:t>addition, most of the patients with SLIT-related SAEs or</a:t>
            </a:r>
            <a:r>
              <a:rPr lang="tr-TR" dirty="0" smtClean="0"/>
              <a:t> </a:t>
            </a:r>
            <a:r>
              <a:rPr lang="en-US" dirty="0" smtClean="0"/>
              <a:t>anaphylaxis had asthma; symptomatic asthma has been</a:t>
            </a:r>
            <a:r>
              <a:rPr lang="tr-TR" dirty="0" smtClean="0"/>
              <a:t> </a:t>
            </a:r>
            <a:r>
              <a:rPr lang="en-US" dirty="0" smtClean="0"/>
              <a:t>identified as a risk factor for AEs with SCIT [70,87].</a:t>
            </a:r>
            <a:endParaRPr lang="tr-TR" dirty="0" smtClean="0"/>
          </a:p>
          <a:p>
            <a:endParaRPr lang="tr-TR" dirty="0" smtClean="0"/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general, patients receiving SLIT are not prescribed</a:t>
            </a:r>
          </a:p>
          <a:p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injectable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epinephrine in the event of a rare systemic reaction.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However, in the study of 43 patients that identified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prior SCIT systemic reaction as a possible predictor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SLIT systemic reaction,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injectable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epinephrine was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prescribed as an ethics committee requirement, and 2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patients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used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it [86].</a:t>
            </a:r>
          </a:p>
          <a:p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************************</a:t>
            </a:r>
          </a:p>
          <a:p>
            <a:r>
              <a:rPr lang="en-US" dirty="0" smtClean="0"/>
              <a:t>height of season [81], </a:t>
            </a:r>
            <a:endParaRPr lang="tr-TR" dirty="0" smtClean="0"/>
          </a:p>
          <a:p>
            <a:r>
              <a:rPr lang="en-US" dirty="0" smtClean="0"/>
              <a:t>history of previous systemic reactions</a:t>
            </a:r>
            <a:r>
              <a:rPr lang="tr-TR" dirty="0" smtClean="0"/>
              <a:t>  </a:t>
            </a:r>
            <a:r>
              <a:rPr lang="en-US" dirty="0" smtClean="0"/>
              <a:t>[79],</a:t>
            </a:r>
            <a:endParaRPr lang="tr-TR" dirty="0" smtClean="0"/>
          </a:p>
          <a:p>
            <a:r>
              <a:rPr lang="en-US" dirty="0" smtClean="0"/>
              <a:t>dose [80],  </a:t>
            </a:r>
            <a:endParaRPr lang="tr-TR" dirty="0" smtClean="0"/>
          </a:p>
          <a:p>
            <a:r>
              <a:rPr lang="en-US" dirty="0" smtClean="0"/>
              <a:t>accelerated schedules</a:t>
            </a:r>
            <a:endParaRPr lang="tr-TR" dirty="0" smtClean="0"/>
          </a:p>
          <a:p>
            <a:r>
              <a:rPr lang="en-US" dirty="0" smtClean="0"/>
              <a:t>most of the patients with SLIT-related SAEs or</a:t>
            </a:r>
            <a:r>
              <a:rPr lang="tr-TR" dirty="0" smtClean="0"/>
              <a:t> </a:t>
            </a:r>
            <a:r>
              <a:rPr lang="en-US" dirty="0" smtClean="0"/>
              <a:t>anaphylaxis had asthma</a:t>
            </a:r>
            <a:r>
              <a:rPr lang="tr-TR" dirty="0" smtClean="0"/>
              <a:t> (70, 87)</a:t>
            </a:r>
          </a:p>
          <a:p>
            <a:r>
              <a:rPr lang="tr-TR" dirty="0" smtClean="0"/>
              <a:t>No </a:t>
            </a:r>
            <a:r>
              <a:rPr lang="tr-TR" dirty="0" err="1" smtClean="0"/>
              <a:t>patient</a:t>
            </a:r>
            <a:r>
              <a:rPr lang="tr-TR" dirty="0" smtClean="0"/>
              <a:t>-</a:t>
            </a:r>
            <a:r>
              <a:rPr lang="tr-TR" dirty="0" err="1" smtClean="0"/>
              <a:t>related</a:t>
            </a:r>
            <a:r>
              <a:rPr lang="tr-TR" dirty="0" smtClean="0"/>
              <a:t> risk </a:t>
            </a:r>
            <a:r>
              <a:rPr lang="en-US" dirty="0" smtClean="0"/>
              <a:t>factors for systemic reactions have been clearly</a:t>
            </a:r>
            <a:r>
              <a:rPr lang="tr-TR" dirty="0" smtClean="0"/>
              <a:t> </a:t>
            </a:r>
            <a:r>
              <a:rPr lang="en-US" dirty="0" smtClean="0"/>
              <a:t>defined, even if uncontrolled asthma, oral lesions</a:t>
            </a:r>
            <a:r>
              <a:rPr lang="tr-TR" dirty="0" smtClean="0"/>
              <a:t> </a:t>
            </a:r>
            <a:r>
              <a:rPr lang="en-US" dirty="0" smtClean="0"/>
              <a:t>or infections and previous severe SCIT-related</a:t>
            </a:r>
            <a:r>
              <a:rPr lang="tr-TR" dirty="0" smtClean="0"/>
              <a:t> </a:t>
            </a:r>
            <a:r>
              <a:rPr lang="en-US" dirty="0" smtClean="0"/>
              <a:t>adverse events can be considered specific risk</a:t>
            </a:r>
            <a:r>
              <a:rPr lang="tr-TR" dirty="0" smtClean="0"/>
              <a:t> </a:t>
            </a:r>
            <a:r>
              <a:rPr lang="tr-TR" dirty="0" err="1" smtClean="0"/>
              <a:t>factors</a:t>
            </a:r>
            <a:r>
              <a:rPr lang="tr-TR" dirty="0" smtClean="0"/>
              <a:t> [23&amp;,24].</a:t>
            </a:r>
          </a:p>
          <a:p>
            <a:r>
              <a:rPr lang="en-US" dirty="0" smtClean="0"/>
              <a:t>Suboptimal administration procedures (use of </a:t>
            </a:r>
            <a:r>
              <a:rPr lang="en-US" dirty="0" err="1" smtClean="0"/>
              <a:t>nonstandardized</a:t>
            </a:r>
            <a:r>
              <a:rPr lang="tr-TR" dirty="0" smtClean="0"/>
              <a:t> </a:t>
            </a:r>
            <a:r>
              <a:rPr lang="en-US" dirty="0" smtClean="0"/>
              <a:t>extracts, mixtures of many allergens,</a:t>
            </a:r>
            <a:r>
              <a:rPr lang="tr-TR" dirty="0" smtClean="0"/>
              <a:t> </a:t>
            </a:r>
            <a:r>
              <a:rPr lang="en-US" dirty="0" smtClean="0"/>
              <a:t>over-dosing) may also increase the risk of local</a:t>
            </a:r>
            <a:r>
              <a:rPr lang="tr-TR" dirty="0" smtClean="0"/>
              <a:t> </a:t>
            </a:r>
            <a:r>
              <a:rPr lang="tr-TR" dirty="0" err="1" smtClean="0"/>
              <a:t>adverse</a:t>
            </a:r>
            <a:r>
              <a:rPr lang="tr-TR" dirty="0" smtClean="0"/>
              <a:t> </a:t>
            </a:r>
            <a:r>
              <a:rPr lang="tr-TR" dirty="0" err="1" smtClean="0"/>
              <a:t>events</a:t>
            </a:r>
            <a:r>
              <a:rPr lang="tr-TR" dirty="0" smtClean="0"/>
              <a:t> [23&amp;,28].</a:t>
            </a:r>
          </a:p>
          <a:p>
            <a:r>
              <a:rPr lang="en-US" dirty="0" smtClean="0"/>
              <a:t>Risk factors identified in these reports</a:t>
            </a:r>
            <a:r>
              <a:rPr lang="tr-TR" dirty="0" smtClean="0"/>
              <a:t> </a:t>
            </a:r>
            <a:r>
              <a:rPr lang="en-US" dirty="0" smtClean="0"/>
              <a:t>included overdose, newly started SLIT (first dose), </a:t>
            </a:r>
            <a:r>
              <a:rPr lang="en-US" dirty="0" err="1" smtClean="0"/>
              <a:t>multiallergen</a:t>
            </a:r>
            <a:r>
              <a:rPr lang="tr-TR" dirty="0" smtClean="0"/>
              <a:t> </a:t>
            </a:r>
            <a:r>
              <a:rPr lang="en-US" dirty="0" smtClean="0"/>
              <a:t>SLIT, and previous SARs to SCIT or asthma exacerbations with</a:t>
            </a:r>
            <a:r>
              <a:rPr lang="tr-TR" dirty="0" smtClean="0"/>
              <a:t> SCIT.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41</a:t>
            </a:fld>
            <a:endParaRPr lang="tr-T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rgbClr val="002060"/>
                </a:solidFill>
              </a:rPr>
              <a:t>Despite the lessened risk of systemic</a:t>
            </a:r>
            <a:r>
              <a:rPr lang="tr-TR" dirty="0" smtClean="0">
                <a:solidFill>
                  <a:srgbClr val="002060"/>
                </a:solidFill>
              </a:rPr>
              <a:t> </a:t>
            </a:r>
            <a:r>
              <a:rPr lang="en-US" dirty="0" smtClean="0">
                <a:solidFill>
                  <a:srgbClr val="002060"/>
                </a:solidFill>
              </a:rPr>
              <a:t>reaction, 3% of patients discontinue therapy due</a:t>
            </a:r>
            <a:r>
              <a:rPr lang="tr-TR" dirty="0" smtClean="0">
                <a:solidFill>
                  <a:srgbClr val="002060"/>
                </a:solidFill>
              </a:rPr>
              <a:t> </a:t>
            </a:r>
            <a:r>
              <a:rPr lang="en-US" dirty="0" smtClean="0">
                <a:solidFill>
                  <a:srgbClr val="002060"/>
                </a:solidFill>
              </a:rPr>
              <a:t>to local reactions, though one placebo-controlled</a:t>
            </a:r>
            <a:r>
              <a:rPr lang="tr-TR" dirty="0" smtClean="0">
                <a:solidFill>
                  <a:srgbClr val="002060"/>
                </a:solidFill>
              </a:rPr>
              <a:t> </a:t>
            </a:r>
            <a:r>
              <a:rPr lang="en-US" dirty="0" smtClean="0">
                <a:solidFill>
                  <a:srgbClr val="002060"/>
                </a:solidFill>
              </a:rPr>
              <a:t>trial reported a 6% discontinuation rate </a:t>
            </a:r>
            <a:endParaRPr lang="tr-TR" dirty="0" smtClean="0">
              <a:solidFill>
                <a:srgbClr val="002060"/>
              </a:solidFill>
            </a:endParaRP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42</a:t>
            </a:fld>
            <a:endParaRPr lang="tr-TR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REAL-LIFE SETTING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safety and tolerability of SLIT in daily practice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was evaluated in several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postmarketing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surveys published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up to 30 June 2013 [18–22,29–34] (Table 1).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Overall, a population of 1795 patients, mostly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children, was assessed. In fact 7 out of the 11 surveys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considered only a pediatric population [18,20,21,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29–31,34], and in two surveys children below5 years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were included [29,30]. A total of 72 systemic reactions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291 local reactions were registered. However,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we focus only on the use of epinephrine as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marker of life-threatening reactions, this was utilized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only in two cases (0.1%). Most of the systemic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reactions reported were mild and resolved spontaneously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without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treatment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43</a:t>
            </a:fld>
            <a:endParaRPr lang="tr-TR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recent summary of 29 SLIT-tablet trials, epinephrine was</a:t>
            </a: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administered in 35 subjects; 25 were receiving active treatment</a:t>
            </a: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 SLIT, and 16 administrations were for SLIT </a:t>
            </a:r>
            <a:r>
              <a:rPr lang="en-US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treatmentrelated</a:t>
            </a:r>
            <a:endParaRPr lang="en-US" sz="1200" b="1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events.39 The authors calculated that 0.2% of subjects</a:t>
            </a: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(16/8152) received epinephrine for SLIT-related events, and that</a:t>
            </a: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none of the events were considered serious or resulted in airway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compromise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BACKGROUND: Allergy immunotherapy can result in systemic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allergic reactions and even life-threatening anaphylaxis requiring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epinephrine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administration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OBJECTIVE: The objective of this study was to describe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epinephrine use in the clinical trial development programs of 3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rapidly dissolving sublingual immunotherapy tablets (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SLITtablets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Merck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&amp;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.,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.,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Kenilworth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NJ/ALK,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Hørsholm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Denmark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Torii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Pharmaceutical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., Ltd., Tokyo,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Japan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METHODS: Data on epinephrine use were collected from 13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timothy grass SLIT-tablet trials (MK-7243; £2800 bioequivalent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allergen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units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/75,000 SQ-T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dose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n [ 2497;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placebo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n [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2139), 5 short ragweed SLIT-tablet trials (MK-3641; £12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Amb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1-U, n [ 1725; placebo, n [ 770), and 11 house dust mite</a:t>
            </a:r>
          </a:p>
          <a:p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(HDM) SLIT-tablet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trials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(MK-8237; £12 SQ-HDM; n[3930;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placebo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n [ 2246).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RESULTS: In grass SLIT-tablet trials, epinephrine was used 13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times (grass SLIT-tablet, n [ 10; placebo, n [ 3). Eight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administrations were for grass SLIT-tablet-related adverse events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(AEs): 4 for systemic allergic reactions and 4 for local mouth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and/or throat swelling. In ragweed SLIT-tablet trials, epinephrine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was used 9 times in 8 subjects (ragweed SLIT-tablet, n [ 7;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placebo, n [ 1 [2 administrations for protracted anaphylaxis]).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Four administrations were for ragweed SLIT-tablet-related AEs: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 for systemic allergic reaction and 3 for local mouth and/or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pharynx/throat swelling. In HDM SLIT-tablet trials, epinephrine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administered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13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times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(HDM SLIT-tablet, n [ 8;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placebo, n [ 5). Four administrations were for HDM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SLITtablet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related AEs: 1 for systemic allergic reaction and 3 for local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events. Of the 16 epinephrine administrations for events related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SLIT-tablet treatment, 11 occurred within the first week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treatment (7 administrations on day 1) and 5 were subject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selfadministered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CONCLUSIONS: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Epinephrine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administrations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response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</a:t>
            </a:r>
            <a:endParaRPr lang="tr-TR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SLIT-tablet-related reactions in clinical trials are uncommon,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typically occur within the first week of treatment, and are rarely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self-administered. All SLIT-tablet-related events treated with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epinephrine were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nonserious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 2016 American Academy of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Allergy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Asthma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&amp;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Immunology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(J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Allergy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Immunol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Pract</a:t>
            </a:r>
            <a:endParaRPr lang="tr-TR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2017;5:84-9)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44</a:t>
            </a:fld>
            <a:endParaRPr lang="tr-TR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cost-benefit analysis of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injectable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epinephrine for stinging insect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allergy concluded that EAIs are cost-effective when the fatality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rate exceeded 2 per 100,000 persons at risk.9</a:t>
            </a:r>
            <a:endParaRPr lang="tr-TR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*******************************************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Epinephrine was administered for SLIT-tablet-related events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 a rate of 1.80 administrations per 100,000 SLIT-tablets [69].</a:t>
            </a:r>
            <a:endParaRPr lang="tr-TR" dirty="0" smtClean="0"/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45</a:t>
            </a:fld>
            <a:endParaRPr lang="tr-TR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Chapter 5: Safety of sublingual immunotherapy</a:t>
            </a:r>
          </a:p>
          <a:p>
            <a:r>
              <a:rPr lang="en-US" dirty="0" smtClean="0"/>
              <a:t> Sublingual immunotherapy (SLIT) appears to be</a:t>
            </a:r>
            <a:r>
              <a:rPr lang="tr-TR" dirty="0" smtClean="0"/>
              <a:t> </a:t>
            </a:r>
            <a:r>
              <a:rPr lang="en-US" dirty="0" smtClean="0"/>
              <a:t>better tolerated than subcutaneous immunotherapy</a:t>
            </a:r>
            <a:r>
              <a:rPr lang="tr-TR" dirty="0" smtClean="0"/>
              <a:t> (SCIT). </a:t>
            </a:r>
            <a:r>
              <a:rPr lang="en-US" dirty="0" smtClean="0"/>
              <a:t> SLIT should only be prescribed by physicians with</a:t>
            </a:r>
            <a:r>
              <a:rPr lang="tr-TR" dirty="0" smtClean="0"/>
              <a:t> </a:t>
            </a:r>
            <a:r>
              <a:rPr lang="en-US" dirty="0" smtClean="0"/>
              <a:t>appropriate allergy training and expertise.</a:t>
            </a:r>
          </a:p>
          <a:p>
            <a:r>
              <a:rPr lang="en-US" dirty="0" smtClean="0"/>
              <a:t> Specific instructions should be provided to patients</a:t>
            </a:r>
            <a:r>
              <a:rPr lang="tr-TR" dirty="0" smtClean="0"/>
              <a:t> </a:t>
            </a:r>
            <a:r>
              <a:rPr lang="en-US" dirty="0" smtClean="0"/>
              <a:t>regarding the management of adverse reactions,</a:t>
            </a:r>
            <a:r>
              <a:rPr lang="tr-TR" dirty="0" smtClean="0"/>
              <a:t> </a:t>
            </a:r>
            <a:r>
              <a:rPr lang="en-US" dirty="0" smtClean="0"/>
              <a:t>unplanned interruptions in treatment, and situations</a:t>
            </a:r>
            <a:r>
              <a:rPr lang="tr-TR" dirty="0" smtClean="0"/>
              <a:t> </a:t>
            </a:r>
            <a:r>
              <a:rPr lang="en-US" dirty="0" smtClean="0"/>
              <a:t>when SLIT should be withheld.</a:t>
            </a:r>
          </a:p>
          <a:p>
            <a:r>
              <a:rPr lang="en-US" dirty="0" smtClean="0"/>
              <a:t> The majority of SLIT adverse events are local</a:t>
            </a:r>
            <a:r>
              <a:rPr lang="tr-TR" dirty="0" smtClean="0"/>
              <a:t> </a:t>
            </a:r>
            <a:r>
              <a:rPr lang="en-US" dirty="0" smtClean="0"/>
              <a:t>reactions (e.g., </a:t>
            </a:r>
            <a:r>
              <a:rPr lang="en-US" dirty="0" err="1" smtClean="0"/>
              <a:t>oromucosal</a:t>
            </a:r>
            <a:r>
              <a:rPr lang="en-US" dirty="0" smtClean="0"/>
              <a:t> </a:t>
            </a:r>
            <a:r>
              <a:rPr lang="en-US" dirty="0" err="1" smtClean="0"/>
              <a:t>pruritus</a:t>
            </a:r>
            <a:r>
              <a:rPr lang="en-US" dirty="0" smtClean="0"/>
              <a:t>) that occur</a:t>
            </a:r>
            <a:r>
              <a:rPr lang="tr-TR" dirty="0" smtClean="0"/>
              <a:t> </a:t>
            </a:r>
            <a:r>
              <a:rPr lang="en-US" dirty="0" smtClean="0"/>
              <a:t>during the beginning of treatment and resolve</a:t>
            </a:r>
            <a:r>
              <a:rPr lang="tr-TR" dirty="0" smtClean="0"/>
              <a:t> </a:t>
            </a:r>
            <a:r>
              <a:rPr lang="en-US" dirty="0" smtClean="0"/>
              <a:t>within a few days or weeks without any medical</a:t>
            </a:r>
            <a:r>
              <a:rPr lang="tr-TR" dirty="0" smtClean="0"/>
              <a:t> </a:t>
            </a:r>
            <a:r>
              <a:rPr lang="tr-TR" dirty="0" err="1" smtClean="0"/>
              <a:t>intervention</a:t>
            </a:r>
            <a:r>
              <a:rPr lang="tr-TR" dirty="0" smtClean="0"/>
              <a:t> (e.g., </a:t>
            </a:r>
            <a:r>
              <a:rPr lang="tr-TR" dirty="0" err="1" smtClean="0"/>
              <a:t>dose</a:t>
            </a:r>
            <a:r>
              <a:rPr lang="tr-TR" dirty="0" smtClean="0"/>
              <a:t> </a:t>
            </a:r>
            <a:r>
              <a:rPr lang="tr-TR" dirty="0" err="1" smtClean="0"/>
              <a:t>adjustment</a:t>
            </a:r>
            <a:r>
              <a:rPr lang="tr-TR" dirty="0" smtClean="0"/>
              <a:t>, </a:t>
            </a:r>
            <a:r>
              <a:rPr lang="tr-TR" dirty="0" err="1" smtClean="0"/>
              <a:t>medication</a:t>
            </a:r>
            <a:r>
              <a:rPr lang="tr-TR" dirty="0" smtClean="0"/>
              <a:t>).</a:t>
            </a:r>
          </a:p>
          <a:p>
            <a:r>
              <a:rPr lang="en-US" dirty="0" smtClean="0"/>
              <a:t> A few cases of SLIT-related anaphylaxis have been</a:t>
            </a:r>
            <a:r>
              <a:rPr lang="tr-TR" dirty="0" smtClean="0"/>
              <a:t> </a:t>
            </a:r>
            <a:r>
              <a:rPr lang="en-US" dirty="0" smtClean="0"/>
              <a:t>reported but there have been no fatalities.</a:t>
            </a:r>
          </a:p>
          <a:p>
            <a:r>
              <a:rPr lang="en-US" dirty="0" smtClean="0"/>
              <a:t> Risk factors for the occurrence of SLIT severe</a:t>
            </a:r>
            <a:r>
              <a:rPr lang="tr-TR" dirty="0" smtClean="0"/>
              <a:t> </a:t>
            </a:r>
            <a:r>
              <a:rPr lang="en-US" dirty="0" smtClean="0"/>
              <a:t>adverse events (SAEs) have not yet been established,</a:t>
            </a:r>
            <a:r>
              <a:rPr lang="tr-TR" dirty="0" smtClean="0"/>
              <a:t> </a:t>
            </a:r>
            <a:r>
              <a:rPr lang="en-US" dirty="0" smtClean="0"/>
              <a:t>although there is some suggestion that patients who</a:t>
            </a:r>
            <a:r>
              <a:rPr lang="tr-TR" dirty="0" smtClean="0"/>
              <a:t> </a:t>
            </a:r>
            <a:r>
              <a:rPr lang="en-US" dirty="0" smtClean="0"/>
              <a:t>have had prior systemic reactions to SCIT may be at</a:t>
            </a:r>
            <a:r>
              <a:rPr lang="tr-TR" dirty="0" smtClean="0"/>
              <a:t> </a:t>
            </a:r>
            <a:r>
              <a:rPr lang="tr-TR" dirty="0" err="1" smtClean="0"/>
              <a:t>increased</a:t>
            </a:r>
            <a:r>
              <a:rPr lang="tr-TR" dirty="0" smtClean="0"/>
              <a:t> risk.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46</a:t>
            </a:fld>
            <a:endParaRPr lang="tr-TR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Contraindications to SLIT [1, 46]. There are no studies focusing on the safety of SLIT when SIT is contraindicated. According to expert opinion, it seems reasonable to maintain the same contraindications. </a:t>
            </a:r>
          </a:p>
          <a:p>
            <a:endParaRPr lang="tr-TR" dirty="0" smtClean="0"/>
          </a:p>
          <a:p>
            <a:r>
              <a:rPr lang="tr-TR" dirty="0" smtClean="0"/>
              <a:t>7.3.2 </a:t>
            </a:r>
            <a:r>
              <a:rPr lang="tr-TR" dirty="0" err="1" smtClean="0"/>
              <a:t>Infection</a:t>
            </a:r>
            <a:endParaRPr lang="tr-TR" dirty="0" smtClean="0"/>
          </a:p>
          <a:p>
            <a:r>
              <a:rPr lang="en-US" dirty="0" smtClean="0"/>
              <a:t>In general, SLIT should not be administered to patients</a:t>
            </a:r>
            <a:r>
              <a:rPr lang="tr-TR" dirty="0" smtClean="0"/>
              <a:t> </a:t>
            </a:r>
            <a:r>
              <a:rPr lang="en-US" dirty="0" smtClean="0"/>
              <a:t>with infections, especially respiratory or oral infections (oral</a:t>
            </a:r>
            <a:r>
              <a:rPr lang="tr-TR" dirty="0" smtClean="0"/>
              <a:t> </a:t>
            </a:r>
            <a:r>
              <a:rPr lang="en-US" dirty="0" smtClean="0"/>
              <a:t>thrush, oral ulcers, gingivitis, or </a:t>
            </a:r>
            <a:r>
              <a:rPr lang="en-US" dirty="0" err="1" smtClean="0"/>
              <a:t>periodontitis</a:t>
            </a:r>
            <a:r>
              <a:rPr lang="en-US" dirty="0" smtClean="0"/>
              <a:t>). The doses</a:t>
            </a:r>
            <a:r>
              <a:rPr lang="tr-TR" dirty="0" smtClean="0"/>
              <a:t> </a:t>
            </a:r>
            <a:r>
              <a:rPr lang="en-US" dirty="0" smtClean="0"/>
              <a:t>should be delayed in the same circumstances as in SCIT until</a:t>
            </a:r>
            <a:r>
              <a:rPr lang="tr-TR" dirty="0" smtClean="0"/>
              <a:t> </a:t>
            </a:r>
            <a:r>
              <a:rPr lang="en-US" dirty="0" smtClean="0"/>
              <a:t>the infection has resolved </a:t>
            </a:r>
            <a:r>
              <a:rPr lang="en-US" b="1" dirty="0" smtClean="0"/>
              <a:t>(5, D).</a:t>
            </a:r>
          </a:p>
          <a:p>
            <a:r>
              <a:rPr lang="en-US" dirty="0" smtClean="0"/>
              <a:t>7.3.3 Oral surgery or tooth extraction</a:t>
            </a:r>
          </a:p>
          <a:p>
            <a:r>
              <a:rPr lang="en-US" dirty="0" smtClean="0"/>
              <a:t>In cases of oral surgery or tooth extraction, treatment</a:t>
            </a:r>
          </a:p>
          <a:p>
            <a:r>
              <a:rPr lang="en-US" dirty="0" smtClean="0"/>
              <a:t>should be suspended for 7 days and restarted with the same</a:t>
            </a:r>
          </a:p>
          <a:p>
            <a:r>
              <a:rPr lang="en-US" dirty="0" smtClean="0"/>
              <a:t>dose. In any case, treatment should not be restarted until 24-</a:t>
            </a:r>
          </a:p>
          <a:p>
            <a:r>
              <a:rPr lang="en-US" dirty="0" smtClean="0"/>
              <a:t>48 hours after the patient’s health status returns to normal.</a:t>
            </a:r>
          </a:p>
          <a:p>
            <a:r>
              <a:rPr lang="en-US" dirty="0" smtClean="0"/>
              <a:t>In the case of longer interruptions, treatment should be</a:t>
            </a:r>
          </a:p>
          <a:p>
            <a:r>
              <a:rPr lang="en-US" dirty="0" smtClean="0"/>
              <a:t>restarted at the previous dose and under medical supervision</a:t>
            </a:r>
            <a:r>
              <a:rPr lang="tr-TR" dirty="0" smtClean="0"/>
              <a:t> [87] </a:t>
            </a:r>
            <a:r>
              <a:rPr lang="tr-TR" b="1" dirty="0" smtClean="0"/>
              <a:t>(4, D).</a:t>
            </a:r>
          </a:p>
          <a:p>
            <a:r>
              <a:rPr lang="en-US" dirty="0" smtClean="0"/>
              <a:t>In children, treatment should also be suspended temporarily</a:t>
            </a:r>
          </a:p>
          <a:p>
            <a:r>
              <a:rPr lang="en-US" dirty="0" smtClean="0"/>
              <a:t>after the loss of milk teeth and until the wound has completely</a:t>
            </a:r>
            <a:r>
              <a:rPr lang="tr-TR" dirty="0" smtClean="0"/>
              <a:t> </a:t>
            </a:r>
            <a:r>
              <a:rPr lang="tr-TR" dirty="0" err="1" smtClean="0"/>
              <a:t>healed</a:t>
            </a:r>
            <a:r>
              <a:rPr lang="tr-TR" dirty="0" smtClean="0"/>
              <a:t>.</a:t>
            </a:r>
          </a:p>
          <a:p>
            <a:endParaRPr lang="tr-T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Prescription of immunotherapy to patients with</a:t>
            </a:r>
            <a:r>
              <a:rPr lang="tr-TR" b="1" dirty="0" smtClean="0"/>
              <a:t> </a:t>
            </a:r>
            <a:r>
              <a:rPr lang="en-US" b="1" dirty="0" smtClean="0"/>
              <a:t>immunological or autoimmune diseases should be on an</a:t>
            </a:r>
            <a:r>
              <a:rPr lang="tr-TR" b="1" dirty="0" smtClean="0"/>
              <a:t> </a:t>
            </a:r>
            <a:r>
              <a:rPr lang="en-US" b="1" dirty="0" smtClean="0"/>
              <a:t>individual basis, and the risk-benefit ratio should be taken into</a:t>
            </a:r>
            <a:r>
              <a:rPr lang="tr-TR" b="1" dirty="0" smtClean="0"/>
              <a:t> </a:t>
            </a:r>
            <a:r>
              <a:rPr lang="en-US" b="1" dirty="0" smtClean="0"/>
              <a:t>account in each case, since there are no controlled studies on</a:t>
            </a:r>
            <a:r>
              <a:rPr lang="tr-TR" b="1" dirty="0" smtClean="0"/>
              <a:t> </a:t>
            </a:r>
            <a:r>
              <a:rPr lang="en-US" b="1" dirty="0" smtClean="0"/>
              <a:t>the effectiveness of or risks associated with immunotherapy</a:t>
            </a:r>
            <a:r>
              <a:rPr lang="tr-TR" b="1" dirty="0" smtClean="0"/>
              <a:t> </a:t>
            </a:r>
            <a:r>
              <a:rPr lang="en-US" b="1" dirty="0" smtClean="0"/>
              <a:t>in these patients (5, D). The possibility that patients with</a:t>
            </a:r>
            <a:r>
              <a:rPr lang="tr-TR" b="1" dirty="0" smtClean="0"/>
              <a:t> </a:t>
            </a:r>
            <a:r>
              <a:rPr lang="en-US" b="1" dirty="0" smtClean="0"/>
              <a:t>immunological/autoimmune diseases present a greater risk of</a:t>
            </a:r>
            <a:r>
              <a:rPr lang="tr-TR" b="1" dirty="0" smtClean="0"/>
              <a:t> </a:t>
            </a:r>
            <a:r>
              <a:rPr lang="en-US" b="1" dirty="0" smtClean="0"/>
              <a:t>unexpected reactions is merely hypothetical.</a:t>
            </a:r>
            <a:endParaRPr lang="tr-TR" b="1" dirty="0" smtClean="0"/>
          </a:p>
          <a:p>
            <a:endParaRPr lang="tr-TR" b="1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47</a:t>
            </a:fld>
            <a:endParaRPr lang="tr-TR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Preventive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efficacy</a:t>
            </a:r>
            <a:endParaRPr lang="tr-TR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 interesting aspect concerns the possible preventive role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AIT in the progression of allergic diseases. It is known that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clinical expression of the respiratory allergies tends to change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over time, according to a “natural history,” the so-called “atopic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march.” In the typical sequence, allergic rhinitis often precedes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asthma and, therefore, it can be considered a risk factor for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development of allergic asthma. Moreover, patients with rhinitis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may have a bronchial hyper-responsiveness, which is a predictor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the onset of allergic asthma.[25–28] Several studies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 that AIT is capable of modifying the natural history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allergic respiratory diseases.[3] The few studies on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preventive effects of SLIT on the development of asthma 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children with allergic rhinitis clearly showed the superiority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association of SLIT and drug therapy on drug therapy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alone.[29–34] In addition, a preventive effect on the development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bronchial hyper-reactivity was documented.[32]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48</a:t>
            </a:fld>
            <a:endParaRPr lang="tr-TR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Background: We wondered whether short-term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coseasonal</a:t>
            </a: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sublingual immunotherapy (SLIT) can reduce the development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asthma in children with hay fever in an open randomized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study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Objective: We sought to determine whether SLIT is as effective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subcutaneous immunotherapy in reducing hay fever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symptoms and the development of asthma in children with</a:t>
            </a:r>
          </a:p>
          <a:p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hay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fever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Methods: One hundred thirteen children aged 5 to 14 years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(mean age, 7.7 years) with hay fever limited to grass pollen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 other clinically important allergies were randomized in an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open study involving 6 Italian pediatric allergy centers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receive specific SLIT for 3 years or standard symptomatic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therapy. All of the subjects had hay fever symptoms, but at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time of study entry, none reported seasonal asthma with more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than 3 episodes per season. Symptomatic treatment was limited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cetirizine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loratadine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nasal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budesonide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salbutamol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demand. The hay fever and asthma symptoms were quantified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clinically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Results: The actively treated children used less medication 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second and third years of therapy, and their symptom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scores tended to be lower. From the second year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immunotherapy, subjective evaluation of overall allergy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symptoms was favorable in the actively treated children.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Development of asthma after 3 years was 3.8 times more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frequent (95% confidence limits, 1.5-10.0) in the control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subjects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Conclusions: Three years of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coseasonal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SLIT improves seasonal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allergic rhinitis symptoms and reduces the development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seasonal asthma in children with hay fever. (J Allergy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Clin</a:t>
            </a: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Immunol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2004;114:851-7.)</a:t>
            </a:r>
          </a:p>
          <a:p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************************************</a:t>
            </a: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Background: Sublingual immunotherapy (SLIT) has been proved to be effective in allergic rhinitis and asthma, but there are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few data on its preventive effects, especially in children.</a:t>
            </a: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Objective: To evaluate the clinical and preventive effects of SLIT in children by assessing onset of persistent asthma and new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sensitizations, clinical symptoms, and bronchial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hyperreactivity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Methods: A total of 216 children with allergic rhinitis, with or without intermittent asthma, were evaluated and then randomized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receive drugs alone or drugs plus SLIT openly for 3 years. The clinical score was assessed yearly during allergen exposure.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Pulmonary function testing,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methacholine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challenge, and skin prick testing were performed at the beginning and end of the study.</a:t>
            </a: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Results: One hundred forty-four children received SLIT and 72 received drugs only. Dropouts were 9.7% in the SLIT group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8.3% in the controls. New sensitizations appeared in 34.8% of controls and in 3.1% of SLIT patients (odds ratio, 16.85; 95%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confidence interval, 5.73– 49.13). Mild persistent asthma was less frequent in SLIT patients (odds ratio, 0.04; 95% confidence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interval, 0.01– 0.17). There was a significant decrease in clinical scores in the SLIT group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control group since the first year.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number of children with a positive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methacholine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challenge result decreased significantly after 3 years only in the SLIT group.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Adherence was 80% or higher in 73.8% of patients. Only 1 patient reported systemic itching.</a:t>
            </a: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Conclusions: In everyday clinical practice, SLIT reduced the onset of new sensitizations and mild persistent asthma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decreased bronchial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hyperreactivity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children with respiratory allergy.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49</a:t>
            </a:fld>
            <a:endParaRPr lang="tr-TR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Aydogan</a:t>
            </a:r>
            <a:r>
              <a:rPr lang="en-US" dirty="0" smtClean="0"/>
              <a:t> et al. [13] conducted a randomized study</a:t>
            </a:r>
            <a:r>
              <a:rPr lang="tr-TR" dirty="0" smtClean="0"/>
              <a:t> </a:t>
            </a:r>
            <a:r>
              <a:rPr lang="en-US" dirty="0" smtClean="0"/>
              <a:t>involving pediatric patients who were skin-tested</a:t>
            </a:r>
            <a:r>
              <a:rPr lang="tr-TR" dirty="0" smtClean="0"/>
              <a:t> </a:t>
            </a:r>
            <a:r>
              <a:rPr lang="en-US" dirty="0" smtClean="0"/>
              <a:t>positively to house dust mite (HDM) and were not</a:t>
            </a:r>
            <a:r>
              <a:rPr lang="tr-TR" dirty="0" smtClean="0"/>
              <a:t> </a:t>
            </a:r>
            <a:r>
              <a:rPr lang="en-US" dirty="0" smtClean="0"/>
              <a:t>diagnosed with asthma. The purpose of the study</a:t>
            </a:r>
            <a:r>
              <a:rPr lang="tr-TR" dirty="0" smtClean="0"/>
              <a:t> </a:t>
            </a:r>
            <a:r>
              <a:rPr lang="en-US" dirty="0" smtClean="0"/>
              <a:t>focused on the effectiveness of SLIT on HDM-allergic</a:t>
            </a:r>
            <a:r>
              <a:rPr lang="tr-TR" dirty="0" smtClean="0"/>
              <a:t> </a:t>
            </a:r>
            <a:r>
              <a:rPr lang="en-US" dirty="0" err="1" smtClean="0"/>
              <a:t>nonasthmatic</a:t>
            </a:r>
            <a:r>
              <a:rPr lang="en-US" dirty="0" smtClean="0"/>
              <a:t> children. The total symptom</a:t>
            </a:r>
            <a:r>
              <a:rPr lang="tr-TR" dirty="0" smtClean="0"/>
              <a:t> </a:t>
            </a:r>
            <a:r>
              <a:rPr lang="en-US" dirty="0" smtClean="0"/>
              <a:t>scores of both the active and placebo groups</a:t>
            </a:r>
            <a:r>
              <a:rPr lang="tr-TR" dirty="0" smtClean="0"/>
              <a:t> </a:t>
            </a:r>
            <a:r>
              <a:rPr lang="en-US" dirty="0" smtClean="0"/>
              <a:t>improved from the baseline. SLIT was proven successful</a:t>
            </a:r>
            <a:r>
              <a:rPr lang="tr-TR" dirty="0" smtClean="0"/>
              <a:t> </a:t>
            </a:r>
            <a:r>
              <a:rPr lang="en-US" dirty="0" smtClean="0"/>
              <a:t>in decreasing the skin, nasal, and bronchial</a:t>
            </a:r>
            <a:r>
              <a:rPr lang="tr-TR" dirty="0" smtClean="0"/>
              <a:t> </a:t>
            </a:r>
            <a:r>
              <a:rPr lang="tr-TR" dirty="0" err="1" smtClean="0"/>
              <a:t>reactivity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methacholine</a:t>
            </a:r>
            <a:r>
              <a:rPr lang="tr-TR" dirty="0" smtClean="0"/>
              <a:t> [13].</a:t>
            </a:r>
          </a:p>
          <a:p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ABSTRACT</a:t>
            </a: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Background: Allergic </a:t>
            </a:r>
            <a:r>
              <a:rPr lang="en-US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rhinoconjunctivitis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a risk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factor for asthma development. Treating the underlying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allergy may represent an attractive method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asthma prevention. No regulatory guidance exists 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area, and, to our knowledge, no clinical investigations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meeting modern regulatory standards have been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published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Objective: The objective of this publication is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describe the rationale behind the design of and report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the recruitment for the ongoing pediatric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Grazax</a:t>
            </a: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Asthma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Prevention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(GAP)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trial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Methods: The trial was designed for assessment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preventive effect of an SQ-standardized grass allergy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immunotherapy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tablet (AIT) on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asthma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development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both during treatment and after the end of treatment.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(The standardized quality [SQ] procedure is a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standardization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procedure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comprising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3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components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total potency, major allergen content, and assessment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extract complexity.) The trial design was discussed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 several European Competent Authorities.</a:t>
            </a: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Results: The GAP trial is a multinational, </a:t>
            </a:r>
            <a:r>
              <a:rPr lang="en-US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parallelgroup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double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blind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placebo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controlled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randomized</a:t>
            </a:r>
            <a:endParaRPr lang="tr-TR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trial. Main eligibility criteria were age of 5 to 12 years,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grass pollen–induced allergic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rhinoconjunctivitis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no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asthma, and no overlapping symptomatic allergies.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children have been randomized 1:1 to receive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grass AIT or placebo once daily for 3 years, followed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 a blinded observational period of 2 years. Asthma 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assessed by the investigators according to specific diagnostic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criteria, used at screening visits before randomization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exclude children with existing asthma,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evaluated at least half-yearly during the trial. Seven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months of screening resulted in 812 randomized children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 101 centers in 11 countries.</a:t>
            </a: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Conclusions: To our knowledge, the GAP trial represents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double-blind, placebo-controlled randomized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trial to assess the preventive effect of allergen-</a:t>
            </a:r>
            <a:endParaRPr lang="tr-TR" dirty="0" smtClean="0"/>
          </a:p>
          <a:p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**************************************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Summary</a:t>
            </a:r>
            <a:endParaRPr lang="tr-TR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Background: Although sublingual immunotherapy (SLIT) has been demonstrated to be a safe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efficient treatment in children with seasonal allergic rhinitis (AR), there is little evidence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the efficacy of SLIT with house-dust-mite (HDM) extract in children with isolated perennial</a:t>
            </a:r>
          </a:p>
          <a:p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Objectives: We sought to assess the clinical efficacy and safety of HDM-SLIT in children with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isolated allergic rhinitis-conjunctivitis mono-sensitized to HDM without asthma symptoms.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Methods: Twenty-two children (aged 5e10 years) with perennial AR and conjunctivitis symptoms</a:t>
            </a:r>
          </a:p>
          <a:p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mono-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sensitized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Dermatophagoides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pteronyssinus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Dermatophagoides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farinae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were</a:t>
            </a:r>
            <a:endParaRPr lang="tr-TR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enrolled. During a 2 months run-in period, symptom and medication scores, lung functions,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bronchial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hyperreactivity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nasal provocation and skin prick tests were evaluated.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Subjects were randomized to active or placebo using a double-blind method. A total of eighteen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subjects were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randomised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 receive either active SLIT or placebo for 12 months. Daily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symptom and medication scores, baseline lung functions, bronchial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hyperreactivity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nasal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provocation and skin prick tests were recorded and re-evaluated at the end of treatment.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Results: After one year of treatment, no significant differences were detected in the between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groups and within group comparisons based on total rhinitis symptom/medication scores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(p &gt; 0.05). Skin reactivity to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Dermatophagoides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pteronyssinus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was significantly reduced 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HDM-SLIT compared to placebo group (p Z 0.018). A significant reduction in nasal sensitivity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was observed in SLIT group after one year treatment when compared to baseline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(p Z 0.04). Total conjunctivitis symptoms were reduced significantly in both active and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lacebo</a:t>
            </a: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group at the end of treatment compared to baseline. The proportion of patients with nonspecific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bronchial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hyperreactivity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increased to almost 3-fold in placebo group compared to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baseline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Conclusion: HDM-SLIT was not superior to placebo in reducing isolated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rhinoconjunctivitis</a:t>
            </a: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symptoms within 12 months of treatment. However, HDM-SLIT has a modulating effect 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allergen-specific nasal and skin reactivity in isolated perennial AR children.</a:t>
            </a:r>
            <a:endParaRPr lang="tr-TR" dirty="0" smtClean="0"/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50</a:t>
            </a:fld>
            <a:endParaRPr lang="tr-TR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Recognizing the importance of treatment adherence for</a:t>
            </a:r>
          </a:p>
          <a:p>
            <a:r>
              <a:rPr lang="en-US" dirty="0" smtClean="0"/>
              <a:t>SLIT efficacy, one study evaluated the adherence to SLIT</a:t>
            </a:r>
            <a:r>
              <a:rPr lang="tr-TR" dirty="0" smtClean="0"/>
              <a:t> </a:t>
            </a:r>
            <a:r>
              <a:rPr lang="en-US" dirty="0" smtClean="0"/>
              <a:t>in 150 children &lt;6 years old over a 2-year period [74].</a:t>
            </a:r>
            <a:r>
              <a:rPr lang="tr-TR" dirty="0" smtClean="0"/>
              <a:t> </a:t>
            </a:r>
            <a:r>
              <a:rPr lang="en-US" dirty="0" smtClean="0"/>
              <a:t>Overall, 45% of the children discontinued treatment. The</a:t>
            </a:r>
            <a:r>
              <a:rPr lang="tr-TR" dirty="0" smtClean="0"/>
              <a:t> </a:t>
            </a:r>
            <a:r>
              <a:rPr lang="en-US" dirty="0" smtClean="0"/>
              <a:t>percentage of discontinuations was significantly higher in</a:t>
            </a:r>
            <a:r>
              <a:rPr lang="tr-TR" dirty="0" smtClean="0"/>
              <a:t> </a:t>
            </a:r>
            <a:r>
              <a:rPr lang="en-US" dirty="0" smtClean="0"/>
              <a:t>the children &lt;4 years old than in the older children, with</a:t>
            </a:r>
            <a:r>
              <a:rPr lang="tr-TR" dirty="0" smtClean="0"/>
              <a:t> </a:t>
            </a:r>
            <a:r>
              <a:rPr lang="en-US" dirty="0" smtClean="0"/>
              <a:t>all discontinuations in this age group occurring within the</a:t>
            </a:r>
            <a:r>
              <a:rPr lang="tr-TR" dirty="0" smtClean="0"/>
              <a:t> </a:t>
            </a:r>
            <a:r>
              <a:rPr lang="en-US" dirty="0" smtClean="0"/>
              <a:t>first 3 months of treatment. The most common cause for</a:t>
            </a:r>
            <a:r>
              <a:rPr lang="tr-TR" dirty="0" smtClean="0"/>
              <a:t> </a:t>
            </a:r>
            <a:r>
              <a:rPr lang="en-US" dirty="0" smtClean="0"/>
              <a:t>withdrawal in the children &lt;4 years old was “… the subjective</a:t>
            </a:r>
            <a:r>
              <a:rPr lang="tr-TR" dirty="0" smtClean="0"/>
              <a:t> </a:t>
            </a:r>
            <a:r>
              <a:rPr lang="en-US" dirty="0" smtClean="0"/>
              <a:t>discomfort in keeping under the tongue drops/</a:t>
            </a:r>
            <a:r>
              <a:rPr lang="tr-TR" dirty="0" smtClean="0"/>
              <a:t> </a:t>
            </a:r>
            <a:r>
              <a:rPr lang="en-US" dirty="0" smtClean="0"/>
              <a:t>tablets, or children’s refusal, without apparent side effects.”</a:t>
            </a:r>
            <a:r>
              <a:rPr lang="tr-TR" dirty="0" smtClean="0"/>
              <a:t> </a:t>
            </a:r>
            <a:r>
              <a:rPr lang="en-US" dirty="0" smtClean="0"/>
              <a:t>The parents attributed their children’s refusal to</a:t>
            </a:r>
            <a:r>
              <a:rPr lang="tr-TR" dirty="0" smtClean="0"/>
              <a:t> </a:t>
            </a:r>
            <a:r>
              <a:rPr lang="en-US" dirty="0" smtClean="0"/>
              <a:t>unpleasant taste. There was no difference in adherence</a:t>
            </a:r>
            <a:r>
              <a:rPr lang="tr-TR" dirty="0" smtClean="0"/>
              <a:t> </a:t>
            </a:r>
            <a:r>
              <a:rPr lang="en-US" dirty="0" smtClean="0"/>
              <a:t>between tablets or drops in the older children, but tablets</a:t>
            </a:r>
            <a:r>
              <a:rPr lang="tr-TR" dirty="0" smtClean="0"/>
              <a:t> </a:t>
            </a:r>
            <a:r>
              <a:rPr lang="en-US" dirty="0" smtClean="0"/>
              <a:t>were discontinued in 100% of the children &lt;4 years</a:t>
            </a:r>
            <a:r>
              <a:rPr lang="tr-TR" dirty="0" smtClean="0"/>
              <a:t> </a:t>
            </a:r>
            <a:r>
              <a:rPr lang="tr-TR" dirty="0" err="1" smtClean="0"/>
              <a:t>old</a:t>
            </a:r>
            <a:r>
              <a:rPr lang="tr-TR" dirty="0" smtClean="0"/>
              <a:t>. </a:t>
            </a:r>
          </a:p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authors</a:t>
            </a:r>
            <a:r>
              <a:rPr lang="tr-TR" dirty="0" smtClean="0"/>
              <a:t> </a:t>
            </a:r>
            <a:r>
              <a:rPr lang="tr-TR" dirty="0" err="1" smtClean="0"/>
              <a:t>speculated</a:t>
            </a:r>
            <a:r>
              <a:rPr lang="tr-TR" dirty="0" smtClean="0"/>
              <a:t> </a:t>
            </a:r>
            <a:r>
              <a:rPr lang="en-US" dirty="0" smtClean="0"/>
              <a:t>that the local SLIT side effects are more troublesome</a:t>
            </a:r>
            <a:r>
              <a:rPr lang="tr-TR" dirty="0" smtClean="0"/>
              <a:t> </a:t>
            </a:r>
            <a:r>
              <a:rPr lang="en-US" dirty="0" smtClean="0"/>
              <a:t>in young children and suggested that SLIT would</a:t>
            </a:r>
            <a:r>
              <a:rPr lang="tr-TR" dirty="0" smtClean="0"/>
              <a:t> </a:t>
            </a:r>
            <a:r>
              <a:rPr lang="en-US" dirty="0" smtClean="0"/>
              <a:t>best be started after age 4 because of poor adherence in</a:t>
            </a:r>
            <a:r>
              <a:rPr lang="tr-TR" dirty="0" smtClean="0"/>
              <a:t> </a:t>
            </a:r>
            <a:r>
              <a:rPr lang="tr-TR" dirty="0" err="1" smtClean="0"/>
              <a:t>younger</a:t>
            </a:r>
            <a:r>
              <a:rPr lang="tr-TR" dirty="0" smtClean="0"/>
              <a:t> </a:t>
            </a:r>
            <a:r>
              <a:rPr lang="tr-TR" dirty="0" err="1" smtClean="0"/>
              <a:t>children</a:t>
            </a:r>
            <a:r>
              <a:rPr lang="tr-TR" dirty="0" smtClean="0"/>
              <a:t>.</a:t>
            </a:r>
          </a:p>
          <a:p>
            <a:r>
              <a:rPr lang="tr-TR" dirty="0" smtClean="0">
                <a:solidFill>
                  <a:srgbClr val="FF0000"/>
                </a:solidFill>
              </a:rPr>
              <a:t>4 yaşından küçük çocuklarda uyum kötü</a:t>
            </a:r>
          </a:p>
          <a:p>
            <a:endParaRPr lang="tr-TR" dirty="0" smtClean="0"/>
          </a:p>
          <a:p>
            <a:r>
              <a:rPr lang="tr-TR" b="1" dirty="0" err="1" smtClean="0"/>
              <a:t>Adherence</a:t>
            </a:r>
            <a:endParaRPr lang="tr-TR" b="1" dirty="0" smtClean="0"/>
          </a:p>
          <a:p>
            <a:r>
              <a:rPr lang="en-US" dirty="0" smtClean="0"/>
              <a:t>The efficacy of SLIT is strictly dependent on adherence. SLIT</a:t>
            </a:r>
            <a:r>
              <a:rPr lang="tr-TR" dirty="0" smtClean="0"/>
              <a:t> </a:t>
            </a:r>
            <a:r>
              <a:rPr lang="en-US" dirty="0" smtClean="0"/>
              <a:t>is self-administered at home, thus requiring a daily commitment,</a:t>
            </a:r>
            <a:r>
              <a:rPr lang="tr-TR" dirty="0" smtClean="0"/>
              <a:t> </a:t>
            </a:r>
            <a:r>
              <a:rPr lang="en-US" dirty="0" smtClean="0"/>
              <a:t>for a long-term therapy. A US study on children and</a:t>
            </a:r>
            <a:r>
              <a:rPr lang="tr-TR" dirty="0" smtClean="0"/>
              <a:t> </a:t>
            </a:r>
            <a:r>
              <a:rPr lang="en-US" dirty="0" smtClean="0"/>
              <a:t>adults reported a constant dropout rate of 41% over a 4-year</a:t>
            </a:r>
            <a:r>
              <a:rPr lang="tr-TR" dirty="0" smtClean="0"/>
              <a:t> </a:t>
            </a:r>
            <a:r>
              <a:rPr lang="en-US" dirty="0" smtClean="0"/>
              <a:t>period above all for referred efficacy concerns.[52] Several</a:t>
            </a:r>
            <a:r>
              <a:rPr lang="tr-TR" dirty="0" smtClean="0"/>
              <a:t> </a:t>
            </a:r>
            <a:r>
              <a:rPr lang="en-US" dirty="0" smtClean="0"/>
              <a:t>European studies assessed compliance to SLIT in children.</a:t>
            </a:r>
            <a:r>
              <a:rPr lang="tr-TR" dirty="0" smtClean="0"/>
              <a:t> </a:t>
            </a:r>
            <a:r>
              <a:rPr lang="en-US" dirty="0" smtClean="0"/>
              <a:t>Among them, one study conducted on 150 children younger</a:t>
            </a:r>
            <a:r>
              <a:rPr lang="tr-TR" dirty="0" smtClean="0"/>
              <a:t> </a:t>
            </a:r>
            <a:r>
              <a:rPr lang="en-US" dirty="0" smtClean="0"/>
              <a:t>than 6 years old over a 2-year period reported an overall</a:t>
            </a:r>
            <a:r>
              <a:rPr lang="tr-TR" dirty="0" smtClean="0"/>
              <a:t> </a:t>
            </a:r>
            <a:r>
              <a:rPr lang="en-US" dirty="0" smtClean="0"/>
              <a:t>attrition rate of 45%.[53] In particular, children &lt;4 years</a:t>
            </a:r>
            <a:r>
              <a:rPr lang="tr-TR" dirty="0" smtClean="0"/>
              <a:t> </a:t>
            </a:r>
            <a:r>
              <a:rPr lang="en-US" dirty="0" smtClean="0"/>
              <a:t>showed a percentage of discontinuation significantly higher</a:t>
            </a:r>
            <a:r>
              <a:rPr lang="tr-TR" dirty="0" smtClean="0"/>
              <a:t> </a:t>
            </a:r>
            <a:r>
              <a:rPr lang="en-US" dirty="0" smtClean="0"/>
              <a:t>than the older ones, and all discontinuations in the younger</a:t>
            </a:r>
            <a:r>
              <a:rPr lang="tr-TR" dirty="0" smtClean="0"/>
              <a:t> </a:t>
            </a:r>
            <a:r>
              <a:rPr lang="en-US" dirty="0" smtClean="0"/>
              <a:t>group occurred within the first 3 months of treatment. There</a:t>
            </a:r>
            <a:r>
              <a:rPr lang="tr-TR" dirty="0" smtClean="0"/>
              <a:t> </a:t>
            </a:r>
            <a:r>
              <a:rPr lang="en-US" dirty="0" smtClean="0"/>
              <a:t>was no difference in adherence between tablets or drops in the</a:t>
            </a:r>
            <a:r>
              <a:rPr lang="tr-TR" dirty="0" smtClean="0"/>
              <a:t> </a:t>
            </a:r>
            <a:r>
              <a:rPr lang="en-US" dirty="0" smtClean="0"/>
              <a:t>older children, but tablets were discontinued in 100% of the</a:t>
            </a:r>
            <a:r>
              <a:rPr lang="tr-TR" dirty="0" smtClean="0"/>
              <a:t> </a:t>
            </a:r>
            <a:r>
              <a:rPr lang="en-US" dirty="0" smtClean="0"/>
              <a:t>children &lt;4 years old.[53] There was one asthma reaction</a:t>
            </a:r>
            <a:r>
              <a:rPr lang="tr-TR" dirty="0" smtClean="0"/>
              <a:t> </a:t>
            </a:r>
            <a:r>
              <a:rPr lang="en-US" dirty="0" smtClean="0"/>
              <a:t>leading to SLIT withdrawal in the &lt;4-year-old group. </a:t>
            </a:r>
            <a:r>
              <a:rPr lang="en-US" dirty="0" smtClean="0">
                <a:solidFill>
                  <a:srgbClr val="FF0000"/>
                </a:solidFill>
              </a:rPr>
              <a:t>The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authors suggested that SLIT would best be started after age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4 years because of poor adherence in younger children</a:t>
            </a:r>
            <a:endParaRPr lang="tr-TR" dirty="0" smtClean="0">
              <a:solidFill>
                <a:srgbClr val="FF0000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b="1" dirty="0" smtClean="0"/>
              <a:t>Fakat uyum kötü</a:t>
            </a:r>
          </a:p>
          <a:p>
            <a:r>
              <a:rPr lang="en-US" dirty="0" smtClean="0"/>
              <a:t>Recognizing the importance of treatment adherence for</a:t>
            </a:r>
            <a:r>
              <a:rPr lang="tr-TR" dirty="0" smtClean="0"/>
              <a:t> </a:t>
            </a:r>
            <a:r>
              <a:rPr lang="en-US" dirty="0" smtClean="0"/>
              <a:t>SLIT efficacy, one study evaluated the adherence to SLIT</a:t>
            </a:r>
            <a:r>
              <a:rPr lang="tr-TR" dirty="0" smtClean="0"/>
              <a:t> </a:t>
            </a:r>
            <a:r>
              <a:rPr lang="en-US" dirty="0" smtClean="0"/>
              <a:t>in 150 children &lt;6 years old over a 2-year period [74].</a:t>
            </a:r>
            <a:r>
              <a:rPr lang="tr-TR" dirty="0" smtClean="0"/>
              <a:t> </a:t>
            </a:r>
            <a:r>
              <a:rPr lang="en-US" dirty="0" smtClean="0"/>
              <a:t>Overall, 45% of the children discontinued treatment. The</a:t>
            </a:r>
            <a:r>
              <a:rPr lang="tr-TR" dirty="0" smtClean="0"/>
              <a:t> </a:t>
            </a:r>
            <a:r>
              <a:rPr lang="en-US" dirty="0" smtClean="0"/>
              <a:t>percentage of discontinuations was significantly higher in</a:t>
            </a:r>
            <a:r>
              <a:rPr lang="tr-TR" dirty="0" smtClean="0"/>
              <a:t> </a:t>
            </a:r>
            <a:r>
              <a:rPr lang="en-US" dirty="0" smtClean="0"/>
              <a:t>the children &lt;4 years old than in the older children, with</a:t>
            </a:r>
            <a:r>
              <a:rPr lang="tr-TR" dirty="0" smtClean="0"/>
              <a:t> </a:t>
            </a:r>
            <a:r>
              <a:rPr lang="en-US" dirty="0" smtClean="0"/>
              <a:t>all discontinuations in this age group occurring within the</a:t>
            </a:r>
            <a:r>
              <a:rPr lang="tr-TR" dirty="0" smtClean="0"/>
              <a:t> </a:t>
            </a:r>
            <a:r>
              <a:rPr lang="en-US" dirty="0" smtClean="0"/>
              <a:t>first 3 months of treatment. The most common cause for</a:t>
            </a:r>
            <a:r>
              <a:rPr lang="tr-TR" dirty="0" smtClean="0"/>
              <a:t> </a:t>
            </a:r>
            <a:r>
              <a:rPr lang="en-US" dirty="0" smtClean="0"/>
              <a:t>withdrawal in the children &lt;4 years old was “… the subjective</a:t>
            </a:r>
            <a:r>
              <a:rPr lang="tr-TR" dirty="0" smtClean="0"/>
              <a:t> </a:t>
            </a:r>
            <a:r>
              <a:rPr lang="en-US" dirty="0" smtClean="0"/>
              <a:t>discomfort in keeping under the tongue drops/</a:t>
            </a:r>
            <a:r>
              <a:rPr lang="tr-TR" dirty="0" smtClean="0"/>
              <a:t> </a:t>
            </a:r>
            <a:r>
              <a:rPr lang="en-US" dirty="0" smtClean="0"/>
              <a:t>tablets, or children’s refusal, without apparent side effects.”</a:t>
            </a:r>
            <a:r>
              <a:rPr lang="tr-TR" dirty="0" smtClean="0"/>
              <a:t> </a:t>
            </a:r>
            <a:r>
              <a:rPr lang="en-US" dirty="0" smtClean="0"/>
              <a:t>The parents attributed their children’s refusal to</a:t>
            </a:r>
            <a:r>
              <a:rPr lang="tr-TR" dirty="0" smtClean="0"/>
              <a:t> </a:t>
            </a:r>
            <a:r>
              <a:rPr lang="en-US" dirty="0" smtClean="0"/>
              <a:t>unpleasant taste. There was no difference in adherence</a:t>
            </a:r>
            <a:r>
              <a:rPr lang="tr-TR" dirty="0" smtClean="0"/>
              <a:t> </a:t>
            </a:r>
            <a:r>
              <a:rPr lang="en-US" dirty="0" smtClean="0"/>
              <a:t>between tablets or drops in the older children, but tablets</a:t>
            </a:r>
            <a:r>
              <a:rPr lang="tr-TR" dirty="0" smtClean="0"/>
              <a:t> </a:t>
            </a:r>
            <a:r>
              <a:rPr lang="en-US" dirty="0" smtClean="0"/>
              <a:t>were discontinued in 100% of the children &lt;4 years</a:t>
            </a:r>
            <a:r>
              <a:rPr lang="tr-TR" dirty="0" smtClean="0"/>
              <a:t> </a:t>
            </a:r>
            <a:r>
              <a:rPr lang="tr-TR" dirty="0" err="1" smtClean="0"/>
              <a:t>old</a:t>
            </a:r>
            <a:r>
              <a:rPr lang="tr-TR" dirty="0" smtClean="0"/>
              <a:t>. </a:t>
            </a:r>
          </a:p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authors</a:t>
            </a:r>
            <a:r>
              <a:rPr lang="tr-TR" dirty="0" smtClean="0"/>
              <a:t> </a:t>
            </a:r>
            <a:r>
              <a:rPr lang="tr-TR" dirty="0" err="1" smtClean="0"/>
              <a:t>speculated</a:t>
            </a:r>
            <a:r>
              <a:rPr lang="tr-TR" dirty="0" smtClean="0"/>
              <a:t> </a:t>
            </a:r>
            <a:r>
              <a:rPr lang="en-US" dirty="0" smtClean="0"/>
              <a:t>that the local SLIT side effects are more troublesome</a:t>
            </a:r>
            <a:r>
              <a:rPr lang="tr-TR" dirty="0" smtClean="0"/>
              <a:t> </a:t>
            </a:r>
            <a:r>
              <a:rPr lang="en-US" dirty="0" smtClean="0"/>
              <a:t>in young children and suggested that SLIT would</a:t>
            </a:r>
            <a:r>
              <a:rPr lang="tr-TR" dirty="0" smtClean="0"/>
              <a:t> </a:t>
            </a:r>
            <a:r>
              <a:rPr lang="en-US" dirty="0" smtClean="0"/>
              <a:t>best be started after age 4 because of poor adherence in</a:t>
            </a:r>
            <a:r>
              <a:rPr lang="tr-TR" dirty="0" smtClean="0"/>
              <a:t> </a:t>
            </a:r>
            <a:r>
              <a:rPr lang="tr-TR" dirty="0" err="1" smtClean="0"/>
              <a:t>younger</a:t>
            </a:r>
            <a:r>
              <a:rPr lang="tr-TR" dirty="0" smtClean="0"/>
              <a:t> </a:t>
            </a:r>
            <a:r>
              <a:rPr lang="tr-TR" dirty="0" err="1" smtClean="0"/>
              <a:t>children</a:t>
            </a:r>
            <a:r>
              <a:rPr lang="tr-TR" dirty="0" smtClean="0"/>
              <a:t>.</a:t>
            </a:r>
          </a:p>
          <a:p>
            <a:r>
              <a:rPr lang="tr-TR" dirty="0" smtClean="0">
                <a:solidFill>
                  <a:srgbClr val="FF0000"/>
                </a:solidFill>
              </a:rPr>
              <a:t>4 yaşından küçük çocuklarda uyum kötü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52</a:t>
            </a:fld>
            <a:endParaRPr lang="tr-TR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IS IT BETTER TO USE MONO-VERSUS</a:t>
            </a:r>
            <a:r>
              <a:rPr lang="tr-TR" b="1" dirty="0" smtClean="0"/>
              <a:t> POLYALLERGEN IMMUNOTHERAPY IN POLYSENSITIZED PATIENTS?</a:t>
            </a:r>
          </a:p>
          <a:p>
            <a:r>
              <a:rPr lang="tr-TR" dirty="0" err="1" smtClean="0"/>
              <a:t>Epidemiologic</a:t>
            </a:r>
            <a:r>
              <a:rPr lang="tr-TR" dirty="0" smtClean="0"/>
              <a:t> data </a:t>
            </a:r>
            <a:r>
              <a:rPr lang="tr-TR" dirty="0" err="1" smtClean="0"/>
              <a:t>indicate</a:t>
            </a:r>
            <a:r>
              <a:rPr lang="tr-TR" dirty="0" smtClean="0"/>
              <a:t> </a:t>
            </a:r>
            <a:r>
              <a:rPr lang="tr-TR" dirty="0" err="1" smtClean="0"/>
              <a:t>that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prevalence</a:t>
            </a:r>
            <a:r>
              <a:rPr lang="tr-TR" dirty="0" smtClean="0"/>
              <a:t> of </a:t>
            </a:r>
            <a:r>
              <a:rPr lang="en-US" dirty="0" err="1" smtClean="0"/>
              <a:t>polysensitization</a:t>
            </a:r>
            <a:r>
              <a:rPr lang="en-US" dirty="0" smtClean="0"/>
              <a:t> is between 51% and 82% in patients</a:t>
            </a:r>
            <a:r>
              <a:rPr lang="tr-TR" dirty="0" smtClean="0"/>
              <a:t> </a:t>
            </a:r>
            <a:r>
              <a:rPr lang="en-US" dirty="0" smtClean="0"/>
              <a:t>with allergic sensitivity in both Europe and the United</a:t>
            </a:r>
            <a:endParaRPr lang="tr-TR" dirty="0" smtClean="0"/>
          </a:p>
          <a:p>
            <a:r>
              <a:rPr lang="en-US" dirty="0" smtClean="0"/>
              <a:t>Let us first examine the data exploring single allergen</a:t>
            </a:r>
            <a:r>
              <a:rPr lang="tr-TR" dirty="0" smtClean="0"/>
              <a:t> </a:t>
            </a:r>
            <a:r>
              <a:rPr lang="en-US" dirty="0" smtClean="0"/>
              <a:t>SLIT in mono- versus </a:t>
            </a:r>
            <a:r>
              <a:rPr lang="en-US" dirty="0" err="1" smtClean="0"/>
              <a:t>polysensitized</a:t>
            </a:r>
            <a:r>
              <a:rPr lang="en-US" dirty="0" smtClean="0"/>
              <a:t> patients. In a</a:t>
            </a:r>
            <a:r>
              <a:rPr lang="tr-TR" dirty="0" smtClean="0"/>
              <a:t> </a:t>
            </a:r>
            <a:r>
              <a:rPr lang="en-US" dirty="0" smtClean="0"/>
              <a:t>review by </a:t>
            </a:r>
            <a:r>
              <a:rPr lang="en-US" dirty="0" err="1" smtClean="0"/>
              <a:t>Caldero´n</a:t>
            </a:r>
            <a:r>
              <a:rPr lang="en-US" dirty="0" smtClean="0"/>
              <a:t> </a:t>
            </a:r>
            <a:r>
              <a:rPr lang="en-US" i="1" dirty="0" smtClean="0"/>
              <a:t>et al., robust, large-scale clinical</a:t>
            </a:r>
            <a:r>
              <a:rPr lang="tr-TR" i="1" dirty="0" smtClean="0"/>
              <a:t> </a:t>
            </a:r>
            <a:r>
              <a:rPr lang="en-US" dirty="0" smtClean="0"/>
              <a:t>trials of grass pollen SLIT showed that </a:t>
            </a:r>
            <a:r>
              <a:rPr lang="en-US" dirty="0" err="1" smtClean="0"/>
              <a:t>polysensitized</a:t>
            </a:r>
            <a:r>
              <a:rPr lang="tr-TR" dirty="0" smtClean="0"/>
              <a:t> </a:t>
            </a:r>
            <a:r>
              <a:rPr lang="en-US" dirty="0" smtClean="0"/>
              <a:t>patients benefited at least as much from allergy immunotherapy</a:t>
            </a:r>
            <a:r>
              <a:rPr lang="tr-TR" dirty="0" smtClean="0"/>
              <a:t> </a:t>
            </a:r>
            <a:r>
              <a:rPr lang="en-US" dirty="0" smtClean="0"/>
              <a:t>as </a:t>
            </a:r>
            <a:r>
              <a:rPr lang="en-US" dirty="0" err="1" smtClean="0"/>
              <a:t>monosensitized</a:t>
            </a:r>
            <a:r>
              <a:rPr lang="en-US" dirty="0" smtClean="0"/>
              <a:t> patients.1 In a study by</a:t>
            </a:r>
            <a:r>
              <a:rPr lang="tr-TR" dirty="0" smtClean="0"/>
              <a:t> </a:t>
            </a:r>
            <a:r>
              <a:rPr lang="en-US" dirty="0" err="1" smtClean="0"/>
              <a:t>Emminger</a:t>
            </a:r>
            <a:r>
              <a:rPr lang="en-US" dirty="0" smtClean="0"/>
              <a:t> </a:t>
            </a:r>
            <a:r>
              <a:rPr lang="en-US" i="1" dirty="0" smtClean="0"/>
              <a:t>et al., approximately 72% of patients were</a:t>
            </a:r>
            <a:r>
              <a:rPr lang="tr-TR" i="1" dirty="0" smtClean="0"/>
              <a:t> </a:t>
            </a:r>
            <a:r>
              <a:rPr lang="en-US" dirty="0" err="1" smtClean="0"/>
              <a:t>polysensitized</a:t>
            </a:r>
            <a:r>
              <a:rPr lang="en-US" dirty="0" smtClean="0"/>
              <a:t>, and only 28% of patients were </a:t>
            </a:r>
            <a:r>
              <a:rPr lang="en-US" dirty="0" err="1" smtClean="0"/>
              <a:t>monosensitized</a:t>
            </a:r>
            <a:r>
              <a:rPr lang="tr-TR" dirty="0" smtClean="0"/>
              <a:t> </a:t>
            </a:r>
            <a:r>
              <a:rPr lang="en-US" dirty="0" smtClean="0"/>
              <a:t>to grass.4 In the patients that were sensitized</a:t>
            </a:r>
            <a:r>
              <a:rPr lang="tr-TR" dirty="0" smtClean="0"/>
              <a:t> </a:t>
            </a:r>
            <a:r>
              <a:rPr lang="en-US" dirty="0" smtClean="0"/>
              <a:t>to grass plus one or more allergens, their response rates</a:t>
            </a:r>
            <a:r>
              <a:rPr lang="tr-TR" dirty="0" smtClean="0"/>
              <a:t> </a:t>
            </a:r>
            <a:r>
              <a:rPr lang="en-US" dirty="0" smtClean="0"/>
              <a:t>to SLIT were as good or slightly better as those that</a:t>
            </a:r>
            <a:r>
              <a:rPr lang="tr-TR" dirty="0" smtClean="0"/>
              <a:t> </a:t>
            </a:r>
            <a:r>
              <a:rPr lang="en-US" dirty="0" smtClean="0"/>
              <a:t>were sensitized to grass alone. This improvement was</a:t>
            </a:r>
            <a:r>
              <a:rPr lang="tr-TR" dirty="0" smtClean="0"/>
              <a:t> </a:t>
            </a:r>
            <a:r>
              <a:rPr lang="en-US" dirty="0" smtClean="0"/>
              <a:t>seen in both better symptoms scores and medications</a:t>
            </a:r>
            <a:r>
              <a:rPr lang="tr-TR" dirty="0" smtClean="0"/>
              <a:t> </a:t>
            </a:r>
            <a:r>
              <a:rPr lang="tr-TR" dirty="0" err="1" smtClean="0"/>
              <a:t>scores</a:t>
            </a:r>
            <a:r>
              <a:rPr lang="tr-TR" dirty="0" smtClean="0"/>
              <a:t>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Therefore, single allergen immunotherapy has proved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to be as effective in </a:t>
            </a:r>
            <a:r>
              <a:rPr lang="en-US" dirty="0" err="1" smtClean="0">
                <a:solidFill>
                  <a:srgbClr val="FF0000"/>
                </a:solidFill>
              </a:rPr>
              <a:t>polysensitized</a:t>
            </a:r>
            <a:r>
              <a:rPr lang="en-US" dirty="0" smtClean="0">
                <a:solidFill>
                  <a:srgbClr val="FF0000"/>
                </a:solidFill>
              </a:rPr>
              <a:t> patients as in </a:t>
            </a:r>
            <a:r>
              <a:rPr lang="en-US" dirty="0" err="1" smtClean="0">
                <a:solidFill>
                  <a:srgbClr val="FF0000"/>
                </a:solidFill>
              </a:rPr>
              <a:t>monosensitized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patients. However, the data come mostly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from studies with grass pollen.</a:t>
            </a:r>
            <a:endParaRPr lang="tr-TR" dirty="0" smtClean="0">
              <a:solidFill>
                <a:srgbClr val="FF0000"/>
              </a:solidFill>
            </a:endParaRP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53</a:t>
            </a:fld>
            <a:endParaRPr lang="tr-TR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Abstract</a:t>
            </a:r>
            <a:endParaRPr lang="tr-TR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Objectives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document the effectiveness and safety of sublingual allergen immunotherapy (SLIT) with a five-grass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pollen tablet (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Oralair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*) and compare different treatment options in a broad, non-selected population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patients in a real-world clinical setting.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Research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design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was a 2 year, open, prospective, multicenter, single-arm, non-interventional study. Patients with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history of clinically relevant allergic symptoms caused by grass pollen, confirmed by skin prick testing,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received treatment with the five-grass pollen tablet. Concomitant treatment with symptomatic medication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and/or additional SLIT or subcutaneous immunotherapy (SCIT) was permitted. Twelve-month data are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presented here. Effectiveness was assessed comparing a combined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rhinoconjunctivitis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(RC) score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derived from the severity of rhinitis and conjunctivitis symptoms under treatment with retrospective data</a:t>
            </a:r>
          </a:p>
          <a:p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previous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year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Results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total of 1408 patients participated in the study, of whom 434 were children/adolescents and 962</a:t>
            </a:r>
          </a:p>
          <a:p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polyallergic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Compared with the grass pollen season preceding five-grass pollen tablet treatment,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statistically significant reduction of 49.9% was achieved in RC score for the total population (p50.001),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an improvement in overall health was perceived by 90.9% of patients. The overall population of</a:t>
            </a:r>
          </a:p>
          <a:p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polyallergic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patients derived similar benefits from treatment with the five-grass pollen tablet as</a:t>
            </a:r>
          </a:p>
          <a:p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monoallergic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patients. The percentage reduction in RC score was larger in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polyallergic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patients taking no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additional therapy (60.2%) than in those taking concomitant symptomatic medication (38.1%) or allergen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immunotherapy (AIT) (50.8%). Within the last of these groups, RC score improved by 47.6% among patients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receiving additional SCIT, versus 54.8% with additional SLIT. Adverse drug reactions, reported in 15.3%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study participants, were mostly local in nature and mild or moderate in intensity.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After 1 year of treatment,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polyallergic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patients responded similarly to the five-grass pollen tablet as</a:t>
            </a:r>
          </a:p>
          <a:p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monoallergic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patients. For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polyallergic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patients in whom additional treatment was needed, a second SLIT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may be more beneficial than a SCIT or symptomatic co-medication.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54</a:t>
            </a:fld>
            <a:endParaRPr lang="tr-TR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1200" b="1" dirty="0" smtClean="0">
                <a:solidFill>
                  <a:srgbClr val="002060"/>
                </a:solidFill>
              </a:rPr>
              <a:t>N: 102</a:t>
            </a:r>
          </a:p>
          <a:p>
            <a:r>
              <a:rPr lang="tr-TR" sz="1200" b="1" dirty="0" smtClean="0">
                <a:solidFill>
                  <a:srgbClr val="002060"/>
                </a:solidFill>
              </a:rPr>
              <a:t>Yaş: 18-65</a:t>
            </a:r>
          </a:p>
          <a:p>
            <a:r>
              <a:rPr lang="tr-TR" sz="1200" dirty="0" err="1" smtClean="0">
                <a:solidFill>
                  <a:srgbClr val="002060"/>
                </a:solidFill>
              </a:rPr>
              <a:t>grass</a:t>
            </a:r>
            <a:r>
              <a:rPr lang="tr-TR" sz="1200" dirty="0" smtClean="0">
                <a:solidFill>
                  <a:srgbClr val="002060"/>
                </a:solidFill>
              </a:rPr>
              <a:t> </a:t>
            </a:r>
            <a:r>
              <a:rPr lang="tr-TR" sz="1200" dirty="0" err="1" smtClean="0">
                <a:solidFill>
                  <a:srgbClr val="002060"/>
                </a:solidFill>
              </a:rPr>
              <a:t>and</a:t>
            </a:r>
            <a:r>
              <a:rPr lang="tr-TR" sz="1200" dirty="0" smtClean="0">
                <a:solidFill>
                  <a:srgbClr val="002060"/>
                </a:solidFill>
              </a:rPr>
              <a:t> </a:t>
            </a:r>
            <a:r>
              <a:rPr lang="tr-TR" sz="1200" dirty="0" err="1" smtClean="0">
                <a:solidFill>
                  <a:srgbClr val="002060"/>
                </a:solidFill>
              </a:rPr>
              <a:t>ragweed</a:t>
            </a:r>
            <a:r>
              <a:rPr lang="tr-TR" sz="1200" dirty="0" smtClean="0">
                <a:solidFill>
                  <a:srgbClr val="002060"/>
                </a:solidFill>
              </a:rPr>
              <a:t> </a:t>
            </a:r>
            <a:r>
              <a:rPr lang="tr-TR" sz="1200" dirty="0" err="1" smtClean="0">
                <a:solidFill>
                  <a:srgbClr val="002060"/>
                </a:solidFill>
              </a:rPr>
              <a:t>sublingual</a:t>
            </a:r>
            <a:r>
              <a:rPr lang="tr-TR" sz="1200" dirty="0" smtClean="0">
                <a:solidFill>
                  <a:srgbClr val="002060"/>
                </a:solidFill>
              </a:rPr>
              <a:t> </a:t>
            </a:r>
            <a:r>
              <a:rPr lang="tr-TR" sz="1200" dirty="0" err="1" smtClean="0">
                <a:solidFill>
                  <a:srgbClr val="002060"/>
                </a:solidFill>
              </a:rPr>
              <a:t>immunotherapy</a:t>
            </a:r>
            <a:r>
              <a:rPr lang="tr-TR" sz="1200" dirty="0" smtClean="0">
                <a:solidFill>
                  <a:srgbClr val="002060"/>
                </a:solidFill>
              </a:rPr>
              <a:t> (SLIT) </a:t>
            </a:r>
            <a:r>
              <a:rPr lang="tr-TR" sz="1200" dirty="0" err="1" smtClean="0">
                <a:solidFill>
                  <a:srgbClr val="002060"/>
                </a:solidFill>
              </a:rPr>
              <a:t>tablets</a:t>
            </a:r>
            <a:endParaRPr lang="tr-TR" sz="1200" dirty="0" smtClean="0">
              <a:solidFill>
                <a:srgbClr val="002060"/>
              </a:solidFill>
            </a:endParaRPr>
          </a:p>
          <a:p>
            <a:r>
              <a:rPr lang="tr-TR" sz="1200" b="1" dirty="0" smtClean="0">
                <a:solidFill>
                  <a:srgbClr val="002060"/>
                </a:solidFill>
              </a:rPr>
              <a:t>İstenmeyen reaksiyon  ve tedavi kesilmesi mono ve çoklu kullanımda farklı değil</a:t>
            </a:r>
          </a:p>
          <a:p>
            <a:r>
              <a:rPr lang="tr-TR" sz="1200" b="1" dirty="0" smtClean="0">
                <a:solidFill>
                  <a:srgbClr val="002060"/>
                </a:solidFill>
              </a:rPr>
              <a:t>İyi tolerans </a:t>
            </a:r>
          </a:p>
          <a:p>
            <a:r>
              <a:rPr lang="tr-TR" dirty="0" err="1" smtClean="0"/>
              <a:t>This</a:t>
            </a:r>
            <a:r>
              <a:rPr lang="tr-TR" dirty="0" smtClean="0"/>
              <a:t> </a:t>
            </a:r>
            <a:r>
              <a:rPr lang="tr-TR" dirty="0" err="1" smtClean="0"/>
              <a:t>study</a:t>
            </a:r>
            <a:r>
              <a:rPr lang="tr-TR" dirty="0" smtClean="0"/>
              <a:t> </a:t>
            </a:r>
            <a:r>
              <a:rPr lang="en-US" dirty="0" smtClean="0"/>
              <a:t>suggests that </a:t>
            </a:r>
            <a:r>
              <a:rPr lang="en-US" dirty="0" err="1" smtClean="0"/>
              <a:t>coadministration</a:t>
            </a:r>
            <a:r>
              <a:rPr lang="en-US" dirty="0" smtClean="0"/>
              <a:t> of both grass and ragweed SLIT</a:t>
            </a:r>
            <a:r>
              <a:rPr lang="tr-TR" dirty="0" smtClean="0"/>
              <a:t> </a:t>
            </a:r>
            <a:r>
              <a:rPr lang="en-US" dirty="0" smtClean="0"/>
              <a:t>tablets is safe, but further clinical long-term trials are needed to</a:t>
            </a:r>
            <a:r>
              <a:rPr lang="tr-TR" dirty="0" smtClean="0"/>
              <a:t> </a:t>
            </a:r>
            <a:r>
              <a:rPr lang="en-US" dirty="0" smtClean="0"/>
              <a:t>determine whether there is any effect on efficacy.23</a:t>
            </a:r>
            <a:endParaRPr lang="tr-TR" dirty="0" smtClean="0"/>
          </a:p>
          <a:p>
            <a:r>
              <a:rPr lang="tr-TR" sz="1050" dirty="0" smtClean="0">
                <a:solidFill>
                  <a:srgbClr val="FF0000"/>
                </a:solidFill>
              </a:rPr>
              <a:t>23. </a:t>
            </a:r>
            <a:r>
              <a:rPr lang="tr-TR" sz="1050" dirty="0" err="1" smtClean="0">
                <a:solidFill>
                  <a:srgbClr val="FF0000"/>
                </a:solidFill>
              </a:rPr>
              <a:t>Maloney</a:t>
            </a:r>
            <a:r>
              <a:rPr lang="tr-TR" sz="1050" dirty="0" smtClean="0">
                <a:solidFill>
                  <a:srgbClr val="FF0000"/>
                </a:solidFill>
              </a:rPr>
              <a:t> J, </a:t>
            </a:r>
            <a:r>
              <a:rPr lang="tr-TR" sz="1050" dirty="0" err="1" smtClean="0">
                <a:solidFill>
                  <a:srgbClr val="FF0000"/>
                </a:solidFill>
              </a:rPr>
              <a:t>Berman</a:t>
            </a:r>
            <a:r>
              <a:rPr lang="tr-TR" sz="1050" dirty="0" smtClean="0">
                <a:solidFill>
                  <a:srgbClr val="FF0000"/>
                </a:solidFill>
              </a:rPr>
              <a:t> G, </a:t>
            </a:r>
            <a:r>
              <a:rPr lang="tr-TR" sz="1050" dirty="0" err="1" smtClean="0">
                <a:solidFill>
                  <a:srgbClr val="FF0000"/>
                </a:solidFill>
              </a:rPr>
              <a:t>Gagnon</a:t>
            </a:r>
            <a:r>
              <a:rPr lang="tr-TR" sz="1050" dirty="0" smtClean="0">
                <a:solidFill>
                  <a:srgbClr val="FF0000"/>
                </a:solidFill>
              </a:rPr>
              <a:t> R, </a:t>
            </a:r>
            <a:r>
              <a:rPr lang="tr-TR" sz="1050" dirty="0" err="1" smtClean="0">
                <a:solidFill>
                  <a:srgbClr val="FF0000"/>
                </a:solidFill>
              </a:rPr>
              <a:t>Bernstein</a:t>
            </a:r>
            <a:r>
              <a:rPr lang="tr-TR" sz="1050" dirty="0" smtClean="0">
                <a:solidFill>
                  <a:srgbClr val="FF0000"/>
                </a:solidFill>
              </a:rPr>
              <a:t> DI, Nelson HS, </a:t>
            </a:r>
            <a:r>
              <a:rPr lang="tr-TR" sz="1050" dirty="0" err="1" smtClean="0">
                <a:solidFill>
                  <a:srgbClr val="FF0000"/>
                </a:solidFill>
              </a:rPr>
              <a:t>Kleine</a:t>
            </a:r>
            <a:r>
              <a:rPr lang="tr-TR" sz="1050" dirty="0" smtClean="0">
                <a:solidFill>
                  <a:srgbClr val="FF0000"/>
                </a:solidFill>
              </a:rPr>
              <a:t>-</a:t>
            </a:r>
            <a:r>
              <a:rPr lang="tr-TR" sz="1050" dirty="0" err="1" smtClean="0">
                <a:solidFill>
                  <a:srgbClr val="FF0000"/>
                </a:solidFill>
              </a:rPr>
              <a:t>Tebbe</a:t>
            </a:r>
            <a:r>
              <a:rPr lang="tr-TR" sz="1050" dirty="0" smtClean="0">
                <a:solidFill>
                  <a:srgbClr val="FF0000"/>
                </a:solidFill>
              </a:rPr>
              <a:t> J, </a:t>
            </a:r>
            <a:r>
              <a:rPr lang="en-US" sz="1050" dirty="0" smtClean="0">
                <a:solidFill>
                  <a:srgbClr val="FF0000"/>
                </a:solidFill>
              </a:rPr>
              <a:t>et al. Sequential treatment initiation with timothy grass and ragweed sublingual</a:t>
            </a:r>
            <a:r>
              <a:rPr lang="tr-TR" sz="1050" dirty="0" smtClean="0">
                <a:solidFill>
                  <a:srgbClr val="FF0000"/>
                </a:solidFill>
              </a:rPr>
              <a:t> </a:t>
            </a:r>
            <a:r>
              <a:rPr lang="en-US" sz="1050" dirty="0" smtClean="0">
                <a:solidFill>
                  <a:srgbClr val="FF0000"/>
                </a:solidFill>
              </a:rPr>
              <a:t>immunotherapy tablets followed by simultaneous treatment is well tolerated.</a:t>
            </a:r>
            <a:r>
              <a:rPr lang="tr-TR" sz="1050" dirty="0" smtClean="0">
                <a:solidFill>
                  <a:srgbClr val="FF0000"/>
                </a:solidFill>
              </a:rPr>
              <a:t> J </a:t>
            </a:r>
            <a:r>
              <a:rPr lang="tr-TR" sz="1050" dirty="0" err="1" smtClean="0">
                <a:solidFill>
                  <a:srgbClr val="FF0000"/>
                </a:solidFill>
              </a:rPr>
              <a:t>Allergy</a:t>
            </a:r>
            <a:r>
              <a:rPr lang="tr-TR" sz="1050" dirty="0" smtClean="0">
                <a:solidFill>
                  <a:srgbClr val="FF0000"/>
                </a:solidFill>
              </a:rPr>
              <a:t> </a:t>
            </a:r>
            <a:r>
              <a:rPr lang="tr-TR" sz="1050" dirty="0" err="1" smtClean="0">
                <a:solidFill>
                  <a:srgbClr val="FF0000"/>
                </a:solidFill>
              </a:rPr>
              <a:t>Clin</a:t>
            </a:r>
            <a:r>
              <a:rPr lang="tr-TR" sz="1050" dirty="0" smtClean="0">
                <a:solidFill>
                  <a:srgbClr val="FF0000"/>
                </a:solidFill>
              </a:rPr>
              <a:t> </a:t>
            </a:r>
            <a:r>
              <a:rPr lang="tr-TR" sz="1050" dirty="0" err="1" smtClean="0">
                <a:solidFill>
                  <a:srgbClr val="FF0000"/>
                </a:solidFill>
              </a:rPr>
              <a:t>Immunol</a:t>
            </a:r>
            <a:r>
              <a:rPr lang="tr-TR" sz="1050" dirty="0" smtClean="0">
                <a:solidFill>
                  <a:srgbClr val="FF0000"/>
                </a:solidFill>
              </a:rPr>
              <a:t> </a:t>
            </a:r>
            <a:r>
              <a:rPr lang="tr-TR" sz="1050" dirty="0" err="1" smtClean="0">
                <a:solidFill>
                  <a:srgbClr val="FF0000"/>
                </a:solidFill>
              </a:rPr>
              <a:t>Pract</a:t>
            </a:r>
            <a:r>
              <a:rPr lang="tr-TR" sz="1050" dirty="0" smtClean="0">
                <a:solidFill>
                  <a:srgbClr val="FF0000"/>
                </a:solidFill>
              </a:rPr>
              <a:t> 2016;4:301-309.e2</a:t>
            </a:r>
          </a:p>
          <a:p>
            <a:r>
              <a:rPr lang="tr-TR" sz="1050" b="1" dirty="0" smtClean="0">
                <a:solidFill>
                  <a:srgbClr val="00B050"/>
                </a:solidFill>
              </a:rPr>
              <a:t>Çoklu SLIT yararlı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55</a:t>
            </a:fld>
            <a:endParaRPr lang="tr-TR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b="1" dirty="0" smtClean="0"/>
              <a:t>OTHER USES FOR SUBLINGUAL IMMUNOTHERAPY</a:t>
            </a:r>
          </a:p>
          <a:p>
            <a:r>
              <a:rPr lang="en-US" dirty="0" smtClean="0"/>
              <a:t>In addition to allergic rhinitis, ARC, and asthma,</a:t>
            </a:r>
          </a:p>
          <a:p>
            <a:r>
              <a:rPr lang="en-US" dirty="0" smtClean="0"/>
              <a:t>SLIT efficacy has also been assessed in atopic dermatitis</a:t>
            </a:r>
          </a:p>
          <a:p>
            <a:r>
              <a:rPr lang="en-US" dirty="0" smtClean="0"/>
              <a:t>and food allergies. SLIT was proven to reduce</a:t>
            </a:r>
          </a:p>
          <a:p>
            <a:r>
              <a:rPr lang="tr-TR" dirty="0" err="1" smtClean="0"/>
              <a:t>eczema</a:t>
            </a:r>
            <a:r>
              <a:rPr lang="tr-TR" dirty="0" smtClean="0"/>
              <a:t> </a:t>
            </a:r>
            <a:r>
              <a:rPr lang="tr-TR" dirty="0" err="1" smtClean="0"/>
              <a:t>symptoms</a:t>
            </a:r>
            <a:r>
              <a:rPr lang="tr-TR" dirty="0" smtClean="0"/>
              <a:t> in </a:t>
            </a:r>
            <a:r>
              <a:rPr lang="tr-TR" dirty="0" err="1" smtClean="0">
                <a:solidFill>
                  <a:srgbClr val="FF0000"/>
                </a:solidFill>
              </a:rPr>
              <a:t>atopic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>
                <a:solidFill>
                  <a:srgbClr val="FF0000"/>
                </a:solidFill>
              </a:rPr>
              <a:t>dermatitis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/>
              <a:t>patients</a:t>
            </a:r>
            <a:r>
              <a:rPr lang="tr-TR" dirty="0" smtClean="0"/>
              <a:t> [35].</a:t>
            </a:r>
          </a:p>
          <a:p>
            <a:r>
              <a:rPr lang="en-US" dirty="0" smtClean="0"/>
              <a:t>However, only a few clinical research studies have</a:t>
            </a:r>
          </a:p>
          <a:p>
            <a:r>
              <a:rPr lang="en-US" dirty="0" smtClean="0"/>
              <a:t>been done in this area. </a:t>
            </a:r>
            <a:r>
              <a:rPr lang="en-US" dirty="0" err="1" smtClean="0"/>
              <a:t>Pajno</a:t>
            </a:r>
            <a:r>
              <a:rPr lang="en-US" dirty="0" smtClean="0"/>
              <a:t> et al. [36] found, in</a:t>
            </a:r>
          </a:p>
          <a:p>
            <a:r>
              <a:rPr lang="tr-TR" dirty="0" smtClean="0"/>
              <a:t>a </a:t>
            </a:r>
            <a:r>
              <a:rPr lang="tr-TR" dirty="0" err="1" smtClean="0"/>
              <a:t>double</a:t>
            </a:r>
            <a:r>
              <a:rPr lang="tr-TR" dirty="0" smtClean="0"/>
              <a:t>-</a:t>
            </a:r>
            <a:r>
              <a:rPr lang="tr-TR" dirty="0" err="1" smtClean="0"/>
              <a:t>blind</a:t>
            </a:r>
            <a:r>
              <a:rPr lang="tr-TR" dirty="0" smtClean="0"/>
              <a:t>, </a:t>
            </a:r>
            <a:r>
              <a:rPr lang="tr-TR" dirty="0" err="1" smtClean="0"/>
              <a:t>randomized</a:t>
            </a:r>
            <a:r>
              <a:rPr lang="tr-TR" dirty="0" smtClean="0"/>
              <a:t>, </a:t>
            </a:r>
            <a:r>
              <a:rPr lang="tr-TR" dirty="0" err="1" smtClean="0"/>
              <a:t>placebo</a:t>
            </a:r>
            <a:r>
              <a:rPr lang="tr-TR" dirty="0" smtClean="0"/>
              <a:t>-</a:t>
            </a:r>
            <a:r>
              <a:rPr lang="tr-TR" dirty="0" err="1" smtClean="0"/>
              <a:t>controlled</a:t>
            </a:r>
            <a:endParaRPr lang="tr-TR" dirty="0" smtClean="0"/>
          </a:p>
          <a:p>
            <a:r>
              <a:rPr lang="en-US" dirty="0" smtClean="0"/>
              <a:t>study in children from age 5 to 16 years who were</a:t>
            </a:r>
          </a:p>
          <a:p>
            <a:r>
              <a:rPr lang="en-US" dirty="0" smtClean="0"/>
              <a:t>diagnosed with atopic dermatitis, SLIT was effective</a:t>
            </a:r>
          </a:p>
          <a:p>
            <a:r>
              <a:rPr lang="en-US" dirty="0" smtClean="0"/>
              <a:t>in reducing atopic dermatitis (</a:t>
            </a:r>
            <a:r>
              <a:rPr lang="en-US" dirty="0" err="1" smtClean="0"/>
              <a:t>SCORing</a:t>
            </a:r>
            <a:r>
              <a:rPr lang="en-US" dirty="0" smtClean="0"/>
              <a:t> Atopic</a:t>
            </a:r>
          </a:p>
          <a:p>
            <a:r>
              <a:rPr lang="en-US" dirty="0" smtClean="0"/>
              <a:t>Dermatitis) after 9 months of treatment</a:t>
            </a:r>
            <a:endParaRPr lang="tr-TR" dirty="0" smtClean="0"/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56</a:t>
            </a:fld>
            <a:endParaRPr lang="tr-TR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b="1" dirty="0" smtClean="0"/>
              <a:t>ATOPIC DERMATITIS (AD) </a:t>
            </a:r>
          </a:p>
          <a:p>
            <a:r>
              <a:rPr lang="en-US" dirty="0" smtClean="0"/>
              <a:t>The study carried out by </a:t>
            </a:r>
            <a:r>
              <a:rPr lang="en-US" dirty="0" err="1" smtClean="0"/>
              <a:t>Pajno</a:t>
            </a:r>
            <a:r>
              <a:rPr lang="en-US" dirty="0" smtClean="0"/>
              <a:t> et al. showed an improvement in the SCORAD index solely in individuals allergic to house dust mites who suffered from a mild form of AD [69]. In AD patients with mono-sensitization to house dust mites, SLIT may be considered [70]. The authors of the review emphasize that the efficacy of immunotherapy in patients with atopic eczema has been poorly investigated in the past 5 years, mostly with small, heterogeneous groups, and short duration of study. [53] </a:t>
            </a:r>
          </a:p>
          <a:p>
            <a:r>
              <a:rPr lang="en-US" dirty="0" smtClean="0"/>
              <a:t>Conclusion: Based on the currently available evidence, there is no proof of the efficacy of SLIT in patients with AD [53].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err="1" smtClean="0"/>
              <a:t>Pajno</a:t>
            </a:r>
            <a:r>
              <a:rPr lang="tr-TR" dirty="0" smtClean="0"/>
              <a:t> GB, </a:t>
            </a:r>
            <a:r>
              <a:rPr lang="tr-TR" dirty="0" err="1" smtClean="0"/>
              <a:t>Caminiti</a:t>
            </a:r>
            <a:r>
              <a:rPr lang="tr-TR" dirty="0" smtClean="0"/>
              <a:t> L, </a:t>
            </a:r>
            <a:r>
              <a:rPr lang="tr-TR" dirty="0" err="1" smtClean="0"/>
              <a:t>Vita</a:t>
            </a:r>
            <a:r>
              <a:rPr lang="tr-TR" dirty="0" smtClean="0"/>
              <a:t> D, </a:t>
            </a:r>
            <a:r>
              <a:rPr lang="tr-TR" dirty="0" err="1" smtClean="0"/>
              <a:t>Barberio</a:t>
            </a:r>
            <a:r>
              <a:rPr lang="tr-TR" dirty="0" smtClean="0"/>
              <a:t> G, </a:t>
            </a:r>
            <a:r>
              <a:rPr lang="tr-TR" dirty="0" err="1" smtClean="0"/>
              <a:t>Salzano</a:t>
            </a:r>
            <a:r>
              <a:rPr lang="tr-TR" dirty="0" smtClean="0"/>
              <a:t> G, </a:t>
            </a:r>
            <a:r>
              <a:rPr lang="tr-TR" dirty="0" err="1" smtClean="0"/>
              <a:t>Lombardo</a:t>
            </a:r>
            <a:r>
              <a:rPr lang="tr-TR" dirty="0" smtClean="0"/>
              <a:t> F, et al. </a:t>
            </a:r>
            <a:r>
              <a:rPr lang="tr-TR" dirty="0" err="1" smtClean="0"/>
              <a:t>Sublingual</a:t>
            </a:r>
            <a:r>
              <a:rPr lang="tr-TR" dirty="0" smtClean="0"/>
              <a:t> </a:t>
            </a:r>
            <a:r>
              <a:rPr lang="tr-TR" dirty="0" err="1" smtClean="0"/>
              <a:t>immunotherapy</a:t>
            </a:r>
            <a:r>
              <a:rPr lang="tr-TR" dirty="0" smtClean="0"/>
              <a:t> in mite-</a:t>
            </a:r>
            <a:r>
              <a:rPr lang="tr-TR" dirty="0" err="1" smtClean="0"/>
              <a:t>sensitized</a:t>
            </a:r>
            <a:r>
              <a:rPr lang="tr-TR" dirty="0" smtClean="0"/>
              <a:t> </a:t>
            </a:r>
            <a:r>
              <a:rPr lang="tr-TR" dirty="0" err="1" smtClean="0"/>
              <a:t>children</a:t>
            </a:r>
            <a:r>
              <a:rPr lang="tr-TR" dirty="0" smtClean="0"/>
              <a:t> </a:t>
            </a:r>
            <a:r>
              <a:rPr lang="tr-TR" dirty="0" err="1" smtClean="0"/>
              <a:t>with</a:t>
            </a:r>
            <a:r>
              <a:rPr lang="tr-TR" dirty="0" smtClean="0"/>
              <a:t> </a:t>
            </a:r>
            <a:r>
              <a:rPr lang="tr-TR" dirty="0" err="1" smtClean="0"/>
              <a:t>atopic</a:t>
            </a:r>
            <a:r>
              <a:rPr lang="tr-TR" dirty="0" smtClean="0"/>
              <a:t> </a:t>
            </a:r>
            <a:r>
              <a:rPr lang="tr-TR" dirty="0" err="1" smtClean="0"/>
              <a:t>dermatitis</a:t>
            </a:r>
            <a:r>
              <a:rPr lang="tr-TR" dirty="0" smtClean="0"/>
              <a:t>: A </a:t>
            </a:r>
            <a:r>
              <a:rPr lang="tr-TR" dirty="0" err="1" smtClean="0"/>
              <a:t>randomized</a:t>
            </a:r>
            <a:r>
              <a:rPr lang="tr-TR" dirty="0" smtClean="0"/>
              <a:t>, </a:t>
            </a:r>
            <a:r>
              <a:rPr lang="tr-TR" dirty="0" err="1" smtClean="0"/>
              <a:t>double</a:t>
            </a:r>
            <a:r>
              <a:rPr lang="tr-TR" dirty="0" smtClean="0"/>
              <a:t>-</a:t>
            </a:r>
            <a:r>
              <a:rPr lang="tr-TR" dirty="0" err="1" smtClean="0"/>
              <a:t>blind</a:t>
            </a:r>
            <a:r>
              <a:rPr lang="tr-TR" dirty="0" smtClean="0"/>
              <a:t>, </a:t>
            </a:r>
            <a:r>
              <a:rPr lang="tr-TR" dirty="0" err="1" smtClean="0"/>
              <a:t>placebo</a:t>
            </a:r>
            <a:r>
              <a:rPr lang="tr-TR" dirty="0" smtClean="0"/>
              <a:t>-</a:t>
            </a:r>
            <a:r>
              <a:rPr lang="tr-TR" dirty="0" err="1" smtClean="0"/>
              <a:t>controlled</a:t>
            </a:r>
            <a:r>
              <a:rPr lang="tr-TR" dirty="0" smtClean="0"/>
              <a:t> </a:t>
            </a:r>
            <a:r>
              <a:rPr lang="tr-TR" dirty="0" err="1" smtClean="0"/>
              <a:t>study</a:t>
            </a:r>
            <a:r>
              <a:rPr lang="tr-TR" dirty="0" smtClean="0"/>
              <a:t>. J </a:t>
            </a:r>
            <a:r>
              <a:rPr lang="tr-TR" dirty="0" err="1" smtClean="0"/>
              <a:t>Allergy</a:t>
            </a:r>
            <a:r>
              <a:rPr lang="tr-TR" dirty="0" smtClean="0"/>
              <a:t> </a:t>
            </a:r>
            <a:r>
              <a:rPr lang="tr-TR" dirty="0" err="1" smtClean="0"/>
              <a:t>Clin</a:t>
            </a:r>
            <a:r>
              <a:rPr lang="tr-TR" dirty="0" smtClean="0"/>
              <a:t> </a:t>
            </a:r>
            <a:r>
              <a:rPr lang="tr-TR" dirty="0" err="1" smtClean="0"/>
              <a:t>Immunol</a:t>
            </a:r>
            <a:r>
              <a:rPr lang="tr-TR" dirty="0" smtClean="0"/>
              <a:t>. 2007; 120: 164–70. </a:t>
            </a:r>
          </a:p>
          <a:p>
            <a:endParaRPr lang="tr-TR" dirty="0" smtClean="0"/>
          </a:p>
          <a:p>
            <a:r>
              <a:rPr lang="tr-TR" dirty="0" smtClean="0"/>
              <a:t>53. </a:t>
            </a:r>
            <a:r>
              <a:rPr lang="tr-TR" dirty="0" err="1" smtClean="0"/>
              <a:t>Compalati</a:t>
            </a:r>
            <a:r>
              <a:rPr lang="tr-TR" dirty="0" smtClean="0"/>
              <a:t> E, </a:t>
            </a:r>
            <a:r>
              <a:rPr lang="tr-TR" dirty="0" err="1" smtClean="0"/>
              <a:t>Rogkakou</a:t>
            </a:r>
            <a:r>
              <a:rPr lang="tr-TR" dirty="0" smtClean="0"/>
              <a:t> A, </a:t>
            </a:r>
            <a:r>
              <a:rPr lang="tr-TR" dirty="0" err="1" smtClean="0"/>
              <a:t>Passalacqua</a:t>
            </a:r>
            <a:r>
              <a:rPr lang="tr-TR" dirty="0" smtClean="0"/>
              <a:t> G, </a:t>
            </a:r>
            <a:r>
              <a:rPr lang="tr-TR" dirty="0" err="1" smtClean="0"/>
              <a:t>Canonica</a:t>
            </a:r>
            <a:r>
              <a:rPr lang="tr-TR" dirty="0" smtClean="0"/>
              <a:t> GW. </a:t>
            </a:r>
            <a:r>
              <a:rPr lang="tr-TR" dirty="0" err="1" smtClean="0"/>
              <a:t>Evidences</a:t>
            </a:r>
            <a:r>
              <a:rPr lang="tr-TR" dirty="0" smtClean="0"/>
              <a:t> of </a:t>
            </a:r>
            <a:r>
              <a:rPr lang="tr-TR" dirty="0" err="1" smtClean="0"/>
              <a:t>efficacy</a:t>
            </a:r>
            <a:r>
              <a:rPr lang="tr-TR" dirty="0" smtClean="0"/>
              <a:t> of </a:t>
            </a:r>
            <a:r>
              <a:rPr lang="tr-TR" dirty="0" err="1" smtClean="0"/>
              <a:t>allergen</a:t>
            </a:r>
            <a:r>
              <a:rPr lang="tr-TR" dirty="0" smtClean="0"/>
              <a:t> </a:t>
            </a:r>
            <a:r>
              <a:rPr lang="tr-TR" dirty="0" err="1" smtClean="0"/>
              <a:t>immunotherapy</a:t>
            </a:r>
            <a:r>
              <a:rPr lang="tr-TR" dirty="0" smtClean="0"/>
              <a:t> in </a:t>
            </a:r>
            <a:r>
              <a:rPr lang="tr-TR" dirty="0" err="1" smtClean="0"/>
              <a:t>atopic</a:t>
            </a:r>
            <a:r>
              <a:rPr lang="tr-TR" dirty="0" smtClean="0"/>
              <a:t> </a:t>
            </a:r>
            <a:r>
              <a:rPr lang="tr-TR" dirty="0" err="1" smtClean="0"/>
              <a:t>dermatitis</a:t>
            </a:r>
            <a:r>
              <a:rPr lang="tr-TR" dirty="0" smtClean="0"/>
              <a:t>: an </a:t>
            </a:r>
            <a:r>
              <a:rPr lang="tr-TR" dirty="0" err="1" smtClean="0"/>
              <a:t>updated</a:t>
            </a:r>
            <a:r>
              <a:rPr lang="tr-TR" dirty="0" smtClean="0"/>
              <a:t> </a:t>
            </a:r>
            <a:r>
              <a:rPr lang="tr-TR" dirty="0" err="1" smtClean="0"/>
              <a:t>review</a:t>
            </a:r>
            <a:r>
              <a:rPr lang="tr-TR" dirty="0" smtClean="0"/>
              <a:t>. </a:t>
            </a:r>
            <a:r>
              <a:rPr lang="tr-TR" dirty="0" err="1" smtClean="0"/>
              <a:t>Curr</a:t>
            </a:r>
            <a:r>
              <a:rPr lang="tr-TR" dirty="0" smtClean="0"/>
              <a:t> </a:t>
            </a:r>
            <a:r>
              <a:rPr lang="tr-TR" dirty="0" err="1" smtClean="0"/>
              <a:t>Opin</a:t>
            </a:r>
            <a:r>
              <a:rPr lang="tr-TR" dirty="0" smtClean="0"/>
              <a:t> </a:t>
            </a:r>
            <a:r>
              <a:rPr lang="tr-TR" dirty="0" err="1" smtClean="0"/>
              <a:t>Allergy</a:t>
            </a:r>
            <a:r>
              <a:rPr lang="tr-TR" dirty="0" smtClean="0"/>
              <a:t> </a:t>
            </a:r>
            <a:r>
              <a:rPr lang="tr-TR" dirty="0" err="1" smtClean="0"/>
              <a:t>Clin</a:t>
            </a:r>
            <a:r>
              <a:rPr lang="tr-TR" dirty="0" smtClean="0"/>
              <a:t> </a:t>
            </a:r>
            <a:r>
              <a:rPr lang="tr-TR" dirty="0" err="1" smtClean="0"/>
              <a:t>Immunol</a:t>
            </a:r>
            <a:r>
              <a:rPr lang="tr-TR" dirty="0" smtClean="0"/>
              <a:t>. 2012; 12: 427–33. </a:t>
            </a:r>
          </a:p>
          <a:p>
            <a:endParaRPr lang="tr-TR" dirty="0" smtClean="0"/>
          </a:p>
          <a:p>
            <a:r>
              <a:rPr lang="tr-TR" dirty="0" smtClean="0"/>
              <a:t>70.  </a:t>
            </a:r>
            <a:r>
              <a:rPr lang="tr-TR" dirty="0" err="1" smtClean="0"/>
              <a:t>Mastrandrea</a:t>
            </a:r>
            <a:r>
              <a:rPr lang="tr-TR" dirty="0" smtClean="0"/>
              <a:t> F, </a:t>
            </a:r>
            <a:r>
              <a:rPr lang="tr-TR" dirty="0" err="1" smtClean="0"/>
              <a:t>Mirelli</a:t>
            </a:r>
            <a:r>
              <a:rPr lang="tr-TR" dirty="0" smtClean="0"/>
              <a:t> SG, </a:t>
            </a:r>
            <a:r>
              <a:rPr lang="tr-TR" dirty="0" err="1" smtClean="0"/>
              <a:t>Meinardi</a:t>
            </a:r>
            <a:r>
              <a:rPr lang="tr-TR" dirty="0" smtClean="0"/>
              <a:t> A, </a:t>
            </a:r>
            <a:r>
              <a:rPr lang="tr-TR" dirty="0" err="1" smtClean="0"/>
              <a:t>Starcia</a:t>
            </a:r>
            <a:r>
              <a:rPr lang="tr-TR" dirty="0" smtClean="0"/>
              <a:t> G, </a:t>
            </a:r>
            <a:r>
              <a:rPr lang="tr-TR" dirty="0" err="1" smtClean="0"/>
              <a:t>Corraduzza</a:t>
            </a:r>
            <a:r>
              <a:rPr lang="tr-TR" dirty="0" smtClean="0"/>
              <a:t> G, </a:t>
            </a:r>
            <a:r>
              <a:rPr lang="tr-TR" dirty="0" err="1" smtClean="0"/>
              <a:t>Parciani</a:t>
            </a:r>
            <a:r>
              <a:rPr lang="tr-TR" dirty="0" smtClean="0"/>
              <a:t> S. </a:t>
            </a:r>
            <a:r>
              <a:rPr lang="tr-TR" dirty="0" err="1" smtClean="0"/>
              <a:t>Specific</a:t>
            </a:r>
            <a:r>
              <a:rPr lang="tr-TR" dirty="0" smtClean="0"/>
              <a:t> </a:t>
            </a:r>
            <a:r>
              <a:rPr lang="tr-TR" dirty="0" err="1" smtClean="0"/>
              <a:t>sublingual</a:t>
            </a:r>
            <a:r>
              <a:rPr lang="tr-TR" dirty="0" smtClean="0"/>
              <a:t> </a:t>
            </a:r>
            <a:r>
              <a:rPr lang="tr-TR" dirty="0" err="1" smtClean="0"/>
              <a:t>immunotherapy</a:t>
            </a:r>
            <a:r>
              <a:rPr lang="tr-TR" dirty="0" smtClean="0"/>
              <a:t> in </a:t>
            </a:r>
            <a:r>
              <a:rPr lang="tr-TR" dirty="0" err="1" smtClean="0"/>
              <a:t>atopic</a:t>
            </a:r>
            <a:r>
              <a:rPr lang="tr-TR" dirty="0" smtClean="0"/>
              <a:t> </a:t>
            </a:r>
            <a:r>
              <a:rPr lang="tr-TR" dirty="0" err="1" smtClean="0"/>
              <a:t>dermatitis</a:t>
            </a:r>
            <a:r>
              <a:rPr lang="tr-TR" dirty="0" smtClean="0"/>
              <a:t>. </a:t>
            </a:r>
            <a:r>
              <a:rPr lang="tr-TR" dirty="0" err="1" smtClean="0"/>
              <a:t>Results</a:t>
            </a:r>
            <a:r>
              <a:rPr lang="tr-TR" dirty="0" smtClean="0"/>
              <a:t> of a 6-</a:t>
            </a:r>
            <a:r>
              <a:rPr lang="tr-TR" dirty="0" err="1" smtClean="0"/>
              <a:t>year</a:t>
            </a:r>
            <a:r>
              <a:rPr lang="tr-TR" dirty="0" smtClean="0"/>
              <a:t> </a:t>
            </a:r>
            <a:r>
              <a:rPr lang="tr-TR" dirty="0" err="1" smtClean="0"/>
              <a:t>follow</a:t>
            </a:r>
            <a:r>
              <a:rPr lang="tr-TR" dirty="0" smtClean="0"/>
              <a:t>-</a:t>
            </a:r>
            <a:r>
              <a:rPr lang="tr-TR" dirty="0" err="1" smtClean="0"/>
              <a:t>up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35 </a:t>
            </a:r>
            <a:r>
              <a:rPr lang="tr-TR" dirty="0" err="1" smtClean="0"/>
              <a:t>consecutive</a:t>
            </a:r>
            <a:r>
              <a:rPr lang="tr-TR" dirty="0" smtClean="0"/>
              <a:t> </a:t>
            </a:r>
            <a:r>
              <a:rPr lang="tr-TR" dirty="0" err="1" smtClean="0"/>
              <a:t>patients</a:t>
            </a:r>
            <a:r>
              <a:rPr lang="tr-TR" dirty="0" smtClean="0"/>
              <a:t>. </a:t>
            </a:r>
            <a:r>
              <a:rPr lang="tr-TR" dirty="0" err="1" smtClean="0"/>
              <a:t>Allergol</a:t>
            </a:r>
            <a:r>
              <a:rPr lang="tr-TR" dirty="0" smtClean="0"/>
              <a:t> </a:t>
            </a:r>
            <a:r>
              <a:rPr lang="tr-TR" dirty="0" err="1" smtClean="0"/>
              <a:t>Immunopathol</a:t>
            </a:r>
            <a:r>
              <a:rPr lang="tr-TR" dirty="0" smtClean="0"/>
              <a:t>. 2000; 28: 54–62. </a:t>
            </a:r>
          </a:p>
          <a:p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************************************************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Background: Atopic dermatitis often has an allergic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component, and immunotherapy may therefore prove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beneficial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Objective: To assess the effect of sublingual immunotherapy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(SLIT) in children with atopic dermatitis.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Methods: Children age 5 to 16 years with atopic dermatitis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(Scoring Atopic Dermatitis [SCORAD] &gt; 7) and sensitization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dust mites alone, without food allergy or chronic asthma,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were enrolled in a randomized, double-blind,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placebocontrolled</a:t>
            </a: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study and stratified according to disease severity.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SLIT or placebo was given for 18 months in addition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standard therapy. SCORAD, visual analog scale,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rescue medication consumption were recorded at 3-month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intervals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Results: Fifty-six children were enrolled, and 28 were allocated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SLIT. Forty-eight completed the study, with 2 dropouts in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active and 6 in the placebo group. The difference from baseline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SCORAD was significant (P 5.025) between the 2 groups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starting from month 9. Similarly, there was a significant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reduction in the use of medications only in the active group.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trend toward significance was seen for the visual analog score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only in the active group versus baseline (P 5.07). A significant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difference in the considered parameters was found only 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patients with a mild-moderate disease, whereas severe patients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had only a marginal benefit. SLIT had to be discontinued 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 patients because of exacerbation of dermatitis.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Conclusion: Sublingual immunotherapy to dust mite improves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mild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moderate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atopic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dermatitis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Clinical implications: Sublingual immunotherapy may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represent an additional therapeutic tool for the treatment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extrinsic atopic dermatitis in properly selected children.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57</a:t>
            </a:fld>
            <a:endParaRPr lang="tr-TR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Trials investigating immunotherapy to treat FA using subcutaneous administration</a:t>
            </a:r>
            <a:r>
              <a:rPr lang="tr-TR" dirty="0" smtClean="0"/>
              <a:t> </a:t>
            </a:r>
            <a:r>
              <a:rPr lang="en-US" dirty="0" smtClean="0"/>
              <a:t>of peanut extract were first conducted in the early 1990s.16,17 However, subcutaneous</a:t>
            </a:r>
            <a:r>
              <a:rPr lang="tr-TR" dirty="0" smtClean="0"/>
              <a:t> </a:t>
            </a:r>
            <a:r>
              <a:rPr lang="en-US" dirty="0" smtClean="0"/>
              <a:t>immunotherapy (SCIT) was largely abandoned owing to the high level of anaphylactic</a:t>
            </a:r>
            <a:r>
              <a:rPr lang="tr-TR" dirty="0" smtClean="0"/>
              <a:t> </a:t>
            </a:r>
            <a:r>
              <a:rPr lang="en-US" dirty="0" smtClean="0"/>
              <a:t>reactions.17,18 Since then, research in food immunotherapy has surged in the past</a:t>
            </a:r>
            <a:r>
              <a:rPr lang="tr-TR" dirty="0" smtClean="0"/>
              <a:t> </a:t>
            </a:r>
            <a:r>
              <a:rPr lang="en-US" dirty="0" smtClean="0"/>
              <a:t>10 years.18 Many studies have investigated oral immunotherapy (OIT), and the technique</a:t>
            </a:r>
            <a:r>
              <a:rPr lang="tr-TR" dirty="0" smtClean="0"/>
              <a:t> </a:t>
            </a:r>
            <a:r>
              <a:rPr lang="en-US" dirty="0" smtClean="0"/>
              <a:t>seems to be efficacious; however, a high rate of adverse reactions leading to</a:t>
            </a:r>
            <a:r>
              <a:rPr lang="tr-TR" dirty="0" smtClean="0"/>
              <a:t> </a:t>
            </a:r>
            <a:r>
              <a:rPr lang="en-US" dirty="0" smtClean="0"/>
              <a:t>patient withdrawal continues to drive the search for safer therapeutic options such</a:t>
            </a:r>
            <a:r>
              <a:rPr lang="tr-TR" dirty="0" smtClean="0"/>
              <a:t> </a:t>
            </a:r>
            <a:r>
              <a:rPr lang="en-US" dirty="0" smtClean="0"/>
              <a:t>as sublingual immunotherapy (SLIT) and </a:t>
            </a:r>
            <a:r>
              <a:rPr lang="en-US" dirty="0" err="1" smtClean="0"/>
              <a:t>epicutaneous</a:t>
            </a:r>
            <a:r>
              <a:rPr lang="en-US" dirty="0" smtClean="0"/>
              <a:t> immunotherapy (EPIT).11 In</a:t>
            </a:r>
            <a:r>
              <a:rPr lang="tr-TR" dirty="0" smtClean="0"/>
              <a:t> </a:t>
            </a:r>
            <a:r>
              <a:rPr lang="en-US" dirty="0" smtClean="0"/>
              <a:t>this article, we review the advances in SLIT and EPIT for the treatment of food</a:t>
            </a:r>
            <a:r>
              <a:rPr lang="tr-TR" dirty="0" smtClean="0"/>
              <a:t> </a:t>
            </a:r>
            <a:r>
              <a:rPr lang="tr-TR" dirty="0" err="1" smtClean="0"/>
              <a:t>allergies</a:t>
            </a:r>
            <a:r>
              <a:rPr lang="tr-TR" dirty="0" smtClean="0"/>
              <a:t>.</a:t>
            </a:r>
          </a:p>
          <a:p>
            <a:r>
              <a:rPr lang="tr-TR" b="1" dirty="0" smtClean="0">
                <a:solidFill>
                  <a:srgbClr val="FF0000"/>
                </a:solidFill>
              </a:rPr>
              <a:t>Besinde IT yararlı fakat SLIT gibi daha iyi yöntemlere ihtiyaç var</a:t>
            </a:r>
          </a:p>
          <a:p>
            <a:r>
              <a:rPr lang="en-US" dirty="0" smtClean="0"/>
              <a:t>Although the primary indication for SLIT remains</a:t>
            </a:r>
          </a:p>
          <a:p>
            <a:r>
              <a:rPr lang="en-US" dirty="0" smtClean="0"/>
              <a:t>allergic </a:t>
            </a:r>
            <a:r>
              <a:rPr lang="en-US" dirty="0" err="1" smtClean="0"/>
              <a:t>rhinoconjunctivitis</a:t>
            </a:r>
            <a:r>
              <a:rPr lang="en-US" dirty="0" smtClean="0"/>
              <a:t>, it is currently being explored for the treatment of FA.19,24</a:t>
            </a:r>
            <a:endParaRPr lang="tr-TR" dirty="0" smtClean="0"/>
          </a:p>
          <a:p>
            <a:r>
              <a:rPr lang="tr-TR" dirty="0" smtClean="0">
                <a:solidFill>
                  <a:srgbClr val="00B050"/>
                </a:solidFill>
              </a:rPr>
              <a:t>Bu cümlede </a:t>
            </a:r>
            <a:r>
              <a:rPr lang="tr-TR" dirty="0" err="1" smtClean="0">
                <a:solidFill>
                  <a:srgbClr val="00B050"/>
                </a:solidFill>
              </a:rPr>
              <a:t>food</a:t>
            </a:r>
            <a:r>
              <a:rPr lang="tr-TR" dirty="0" smtClean="0">
                <a:solidFill>
                  <a:srgbClr val="00B050"/>
                </a:solidFill>
              </a:rPr>
              <a:t> </a:t>
            </a:r>
            <a:r>
              <a:rPr lang="tr-TR" dirty="0" err="1" smtClean="0">
                <a:solidFill>
                  <a:srgbClr val="00B050"/>
                </a:solidFill>
              </a:rPr>
              <a:t>allerjisine</a:t>
            </a:r>
            <a:r>
              <a:rPr lang="tr-TR" dirty="0" smtClean="0">
                <a:solidFill>
                  <a:srgbClr val="00B050"/>
                </a:solidFill>
              </a:rPr>
              <a:t> giriş için kullanılacak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58</a:t>
            </a:fld>
            <a:endParaRPr lang="tr-TR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Hazelnut</a:t>
            </a:r>
            <a:endParaRPr lang="tr-TR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2005, Enrique and colleagues27 performed the first double-blind,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placebocontrolled</a:t>
            </a: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(DBPC) SLIT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trial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Peanut</a:t>
            </a:r>
            <a:endParaRPr lang="tr-TR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randomized, DBPC trials for peanut SLIT have been published in the past several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years.31,32 The first study, conducted by Kim and colleagues,31 enrolled 18 children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(ages 1–11 years) randomized to SLIT (n 5 11) or placebo (n 5 7) groups.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59</a:t>
            </a:fld>
            <a:endParaRPr lang="tr-TR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tr-TR" dirty="0" err="1" smtClean="0"/>
              <a:t>Milk</a:t>
            </a:r>
            <a:endParaRPr lang="tr-TR" dirty="0" smtClean="0"/>
          </a:p>
          <a:p>
            <a:r>
              <a:rPr lang="en-US" dirty="0" smtClean="0"/>
              <a:t>In 2006, de </a:t>
            </a:r>
            <a:r>
              <a:rPr lang="en-US" dirty="0" err="1" smtClean="0"/>
              <a:t>Boissieu</a:t>
            </a:r>
            <a:r>
              <a:rPr lang="en-US" dirty="0" smtClean="0"/>
              <a:t> and colleagues29 included 8 children (age 6–17 years) with cow’s</a:t>
            </a:r>
            <a:r>
              <a:rPr lang="tr-TR" dirty="0" smtClean="0"/>
              <a:t> </a:t>
            </a:r>
            <a:r>
              <a:rPr lang="en-US" dirty="0" smtClean="0"/>
              <a:t>milk allergy in an open-label, pilot study. After reacting to an initial milk challenge, the</a:t>
            </a:r>
            <a:r>
              <a:rPr lang="tr-TR" dirty="0" smtClean="0"/>
              <a:t> </a:t>
            </a:r>
            <a:r>
              <a:rPr lang="en-US" dirty="0" smtClean="0"/>
              <a:t>subjects underwent milk SLIT to a goal dose of 1 </a:t>
            </a:r>
            <a:r>
              <a:rPr lang="en-US" dirty="0" err="1" smtClean="0"/>
              <a:t>mL</a:t>
            </a:r>
            <a:r>
              <a:rPr lang="en-US" dirty="0" smtClean="0"/>
              <a:t>/d of cow’s milk over 6 months.</a:t>
            </a:r>
            <a:r>
              <a:rPr lang="tr-TR" dirty="0" smtClean="0"/>
              <a:t> </a:t>
            </a:r>
            <a:r>
              <a:rPr lang="en-US" dirty="0" smtClean="0"/>
              <a:t>The milk extract was kept under the tongue for 2 minutes and then spit out. Although 6</a:t>
            </a:r>
            <a:r>
              <a:rPr lang="tr-TR" dirty="0" smtClean="0"/>
              <a:t> </a:t>
            </a:r>
            <a:r>
              <a:rPr lang="en-US" dirty="0" smtClean="0"/>
              <a:t>of the 8 children (75%) completed the protocol, only 3 (38%) were able to consume</a:t>
            </a:r>
            <a:r>
              <a:rPr lang="tr-TR" dirty="0" smtClean="0"/>
              <a:t> </a:t>
            </a:r>
            <a:r>
              <a:rPr lang="en-US" dirty="0" smtClean="0"/>
              <a:t>200 </a:t>
            </a:r>
            <a:r>
              <a:rPr lang="en-US" dirty="0" err="1" smtClean="0"/>
              <a:t>mL</a:t>
            </a:r>
            <a:r>
              <a:rPr lang="en-US" dirty="0" smtClean="0"/>
              <a:t> of milk without symptoms during a </a:t>
            </a:r>
            <a:r>
              <a:rPr lang="en-US" dirty="0" err="1" smtClean="0"/>
              <a:t>posttreatment</a:t>
            </a:r>
            <a:r>
              <a:rPr lang="en-US" dirty="0" smtClean="0"/>
              <a:t> DBPCFC. The children</a:t>
            </a:r>
            <a:r>
              <a:rPr lang="tr-TR" dirty="0" smtClean="0"/>
              <a:t> </a:t>
            </a:r>
            <a:r>
              <a:rPr lang="en-US" dirty="0" smtClean="0"/>
              <a:t>did, however, have a higher </a:t>
            </a:r>
            <a:r>
              <a:rPr lang="en-US" dirty="0" err="1" smtClean="0"/>
              <a:t>posttreatment</a:t>
            </a:r>
            <a:r>
              <a:rPr lang="en-US" dirty="0" smtClean="0"/>
              <a:t> mean challenge threshold that increased</a:t>
            </a:r>
            <a:r>
              <a:rPr lang="tr-TR" dirty="0" smtClean="0"/>
              <a:t> </a:t>
            </a:r>
            <a:r>
              <a:rPr lang="en-US" dirty="0" smtClean="0"/>
              <a:t>from 39 to 143 mL.29</a:t>
            </a:r>
            <a:endParaRPr lang="tr-TR" dirty="0" smtClean="0"/>
          </a:p>
          <a:p>
            <a:r>
              <a:rPr lang="tr-TR" dirty="0" smtClean="0">
                <a:solidFill>
                  <a:srgbClr val="C00000"/>
                </a:solidFill>
              </a:rPr>
              <a:t>29. de </a:t>
            </a:r>
            <a:r>
              <a:rPr lang="tr-TR" dirty="0" err="1" smtClean="0">
                <a:solidFill>
                  <a:srgbClr val="C00000"/>
                </a:solidFill>
              </a:rPr>
              <a:t>Boissieu</a:t>
            </a:r>
            <a:r>
              <a:rPr lang="tr-TR" dirty="0" smtClean="0">
                <a:solidFill>
                  <a:srgbClr val="C00000"/>
                </a:solidFill>
              </a:rPr>
              <a:t> D, </a:t>
            </a:r>
            <a:r>
              <a:rPr lang="tr-TR" dirty="0" err="1" smtClean="0">
                <a:solidFill>
                  <a:srgbClr val="C00000"/>
                </a:solidFill>
              </a:rPr>
              <a:t>Dupont</a:t>
            </a:r>
            <a:r>
              <a:rPr lang="tr-TR" dirty="0" smtClean="0">
                <a:solidFill>
                  <a:srgbClr val="C00000"/>
                </a:solidFill>
              </a:rPr>
              <a:t> C. </a:t>
            </a:r>
            <a:r>
              <a:rPr lang="tr-TR" dirty="0" err="1" smtClean="0">
                <a:solidFill>
                  <a:srgbClr val="C00000"/>
                </a:solidFill>
              </a:rPr>
              <a:t>Sublingual</a:t>
            </a:r>
            <a:r>
              <a:rPr lang="tr-TR" dirty="0" smtClean="0">
                <a:solidFill>
                  <a:srgbClr val="C00000"/>
                </a:solidFill>
              </a:rPr>
              <a:t> </a:t>
            </a:r>
            <a:r>
              <a:rPr lang="tr-TR" dirty="0" err="1" smtClean="0">
                <a:solidFill>
                  <a:srgbClr val="C00000"/>
                </a:solidFill>
              </a:rPr>
              <a:t>immunotherapy</a:t>
            </a:r>
            <a:r>
              <a:rPr lang="tr-TR" dirty="0" smtClean="0">
                <a:solidFill>
                  <a:srgbClr val="C00000"/>
                </a:solidFill>
              </a:rPr>
              <a:t> </a:t>
            </a:r>
            <a:r>
              <a:rPr lang="tr-TR" dirty="0" err="1" smtClean="0">
                <a:solidFill>
                  <a:srgbClr val="C00000"/>
                </a:solidFill>
              </a:rPr>
              <a:t>for</a:t>
            </a:r>
            <a:r>
              <a:rPr lang="tr-TR" dirty="0" smtClean="0">
                <a:solidFill>
                  <a:srgbClr val="C00000"/>
                </a:solidFill>
              </a:rPr>
              <a:t> </a:t>
            </a:r>
            <a:r>
              <a:rPr lang="tr-TR" dirty="0" err="1" smtClean="0">
                <a:solidFill>
                  <a:srgbClr val="C00000"/>
                </a:solidFill>
              </a:rPr>
              <a:t>cow’s</a:t>
            </a:r>
            <a:r>
              <a:rPr lang="tr-TR" dirty="0" smtClean="0">
                <a:solidFill>
                  <a:srgbClr val="C00000"/>
                </a:solidFill>
              </a:rPr>
              <a:t> </a:t>
            </a:r>
            <a:r>
              <a:rPr lang="tr-TR" dirty="0" err="1" smtClean="0">
                <a:solidFill>
                  <a:srgbClr val="C00000"/>
                </a:solidFill>
              </a:rPr>
              <a:t>milk</a:t>
            </a:r>
            <a:r>
              <a:rPr lang="tr-TR" dirty="0" smtClean="0">
                <a:solidFill>
                  <a:srgbClr val="C00000"/>
                </a:solidFill>
              </a:rPr>
              <a:t> protein </a:t>
            </a:r>
            <a:r>
              <a:rPr lang="tr-TR" dirty="0" err="1" smtClean="0">
                <a:solidFill>
                  <a:srgbClr val="C00000"/>
                </a:solidFill>
              </a:rPr>
              <a:t>allergy</a:t>
            </a:r>
            <a:r>
              <a:rPr lang="tr-TR" dirty="0" smtClean="0">
                <a:solidFill>
                  <a:srgbClr val="C00000"/>
                </a:solidFill>
              </a:rPr>
              <a:t>: </a:t>
            </a:r>
            <a:r>
              <a:rPr lang="en-US" dirty="0" smtClean="0">
                <a:solidFill>
                  <a:srgbClr val="C00000"/>
                </a:solidFill>
              </a:rPr>
              <a:t>a preliminary report. Allergy 2006;61:1238–9.</a:t>
            </a:r>
            <a:endParaRPr lang="tr-TR" dirty="0" smtClean="0">
              <a:solidFill>
                <a:srgbClr val="C00000"/>
              </a:solidFill>
            </a:endParaRPr>
          </a:p>
          <a:p>
            <a:r>
              <a:rPr lang="tr-TR" b="1" dirty="0" smtClean="0"/>
              <a:t>FOOD ALLERGY </a:t>
            </a:r>
          </a:p>
          <a:p>
            <a:r>
              <a:rPr lang="en-US" dirty="0" smtClean="0"/>
              <a:t>Promising results have been achieved in children allergic to cows’ milk and peanuts [51, 52, 71]. The most recent and highest quality evidence comes from a randomized, double-blind, placebo-controlled multicenter trial, in which 40 subjects, aged 12 – 37 years (median, 15 years), were randomized 1:1 across 5 sites to daily peanut or placebo SLIT. After 44 weeks of SLIT, 14 (70%) of 20 subjects receiving peanut SLIT were responders, compared with 3 (15%) of 20 subjects receiving placebo (p &lt;.001). In this rigorous study, peanut SLIT safely induced a modest level of desensitization in the majority of subjects compared with placebo [71]. </a:t>
            </a:r>
            <a:endParaRPr lang="tr-TR" dirty="0" smtClean="0"/>
          </a:p>
          <a:p>
            <a:r>
              <a:rPr lang="tr-TR" dirty="0" err="1" smtClean="0"/>
              <a:t>Fleischer</a:t>
            </a:r>
            <a:r>
              <a:rPr lang="tr-TR" dirty="0" smtClean="0"/>
              <a:t> DM, </a:t>
            </a:r>
            <a:r>
              <a:rPr lang="tr-TR" dirty="0" err="1" smtClean="0"/>
              <a:t>Burks</a:t>
            </a:r>
            <a:r>
              <a:rPr lang="tr-TR" dirty="0" smtClean="0"/>
              <a:t> AW, </a:t>
            </a:r>
            <a:r>
              <a:rPr lang="tr-TR" dirty="0" err="1" smtClean="0"/>
              <a:t>Vickery</a:t>
            </a:r>
            <a:r>
              <a:rPr lang="tr-TR" dirty="0" smtClean="0"/>
              <a:t> BP, </a:t>
            </a:r>
            <a:r>
              <a:rPr lang="tr-TR" dirty="0" err="1" smtClean="0"/>
              <a:t>Scurlock</a:t>
            </a:r>
            <a:r>
              <a:rPr lang="tr-TR" dirty="0" smtClean="0"/>
              <a:t> AM, </a:t>
            </a:r>
            <a:r>
              <a:rPr lang="tr-TR" dirty="0" err="1" smtClean="0"/>
              <a:t>Wood</a:t>
            </a:r>
            <a:r>
              <a:rPr lang="tr-TR" dirty="0" smtClean="0"/>
              <a:t> RA, </a:t>
            </a:r>
            <a:r>
              <a:rPr lang="tr-TR" dirty="0" err="1" smtClean="0"/>
              <a:t>Jones</a:t>
            </a:r>
            <a:r>
              <a:rPr lang="tr-TR" dirty="0" smtClean="0"/>
              <a:t> SM, et al. </a:t>
            </a:r>
            <a:r>
              <a:rPr lang="tr-TR" dirty="0" err="1" smtClean="0"/>
              <a:t>Consortium</a:t>
            </a:r>
            <a:r>
              <a:rPr lang="tr-TR" dirty="0" smtClean="0"/>
              <a:t> of </a:t>
            </a:r>
            <a:r>
              <a:rPr lang="tr-TR" dirty="0" err="1" smtClean="0"/>
              <a:t>Food</a:t>
            </a:r>
            <a:r>
              <a:rPr lang="tr-TR" dirty="0" smtClean="0"/>
              <a:t> </a:t>
            </a:r>
            <a:r>
              <a:rPr lang="tr-TR" dirty="0" err="1" smtClean="0"/>
              <a:t>Allergy</a:t>
            </a:r>
            <a:r>
              <a:rPr lang="tr-TR" dirty="0" smtClean="0"/>
              <a:t> </a:t>
            </a:r>
            <a:r>
              <a:rPr lang="tr-TR" dirty="0" err="1" smtClean="0"/>
              <a:t>Research</a:t>
            </a:r>
            <a:r>
              <a:rPr lang="tr-TR" dirty="0" smtClean="0"/>
              <a:t> (</a:t>
            </a:r>
            <a:r>
              <a:rPr lang="tr-TR" dirty="0" err="1" smtClean="0"/>
              <a:t>CoFAR</a:t>
            </a:r>
            <a:r>
              <a:rPr lang="tr-TR" dirty="0" smtClean="0"/>
              <a:t>). </a:t>
            </a:r>
            <a:r>
              <a:rPr lang="tr-TR" dirty="0" err="1" smtClean="0"/>
              <a:t>Sublingual</a:t>
            </a:r>
            <a:r>
              <a:rPr lang="tr-TR" dirty="0" smtClean="0"/>
              <a:t> </a:t>
            </a:r>
            <a:r>
              <a:rPr lang="tr-TR" dirty="0" err="1" smtClean="0"/>
              <a:t>immunotherapy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peanut</a:t>
            </a:r>
            <a:r>
              <a:rPr lang="tr-TR" dirty="0" smtClean="0"/>
              <a:t> </a:t>
            </a:r>
            <a:r>
              <a:rPr lang="tr-TR" dirty="0" err="1" smtClean="0"/>
              <a:t>allergy</a:t>
            </a:r>
            <a:r>
              <a:rPr lang="tr-TR" dirty="0" smtClean="0"/>
              <a:t>: a </a:t>
            </a:r>
            <a:r>
              <a:rPr lang="tr-TR" dirty="0" err="1" smtClean="0"/>
              <a:t>randomized</a:t>
            </a:r>
            <a:r>
              <a:rPr lang="tr-TR" dirty="0" smtClean="0"/>
              <a:t>, </a:t>
            </a:r>
            <a:r>
              <a:rPr lang="tr-TR" dirty="0" err="1" smtClean="0"/>
              <a:t>double</a:t>
            </a:r>
            <a:r>
              <a:rPr lang="tr-TR" dirty="0" smtClean="0"/>
              <a:t>-</a:t>
            </a:r>
            <a:r>
              <a:rPr lang="tr-TR" dirty="0" err="1" smtClean="0"/>
              <a:t>blind</a:t>
            </a:r>
            <a:r>
              <a:rPr lang="tr-TR" dirty="0" smtClean="0"/>
              <a:t>, </a:t>
            </a:r>
            <a:r>
              <a:rPr lang="tr-TR" dirty="0" err="1" smtClean="0"/>
              <a:t>placebo</a:t>
            </a:r>
            <a:r>
              <a:rPr lang="tr-TR" dirty="0" smtClean="0"/>
              <a:t>-</a:t>
            </a:r>
            <a:r>
              <a:rPr lang="tr-TR" dirty="0" err="1" smtClean="0"/>
              <a:t>controlled</a:t>
            </a:r>
            <a:r>
              <a:rPr lang="tr-TR" dirty="0" smtClean="0"/>
              <a:t> </a:t>
            </a:r>
            <a:r>
              <a:rPr lang="tr-TR" dirty="0" err="1" smtClean="0"/>
              <a:t>multicenter</a:t>
            </a:r>
            <a:r>
              <a:rPr lang="tr-TR" dirty="0" smtClean="0"/>
              <a:t> </a:t>
            </a:r>
            <a:r>
              <a:rPr lang="tr-TR" dirty="0" err="1" smtClean="0"/>
              <a:t>trial</a:t>
            </a:r>
            <a:r>
              <a:rPr lang="tr-TR" dirty="0" smtClean="0"/>
              <a:t>. J </a:t>
            </a:r>
            <a:r>
              <a:rPr lang="tr-TR" dirty="0" err="1" smtClean="0"/>
              <a:t>Allergy</a:t>
            </a:r>
            <a:r>
              <a:rPr lang="tr-TR" dirty="0" smtClean="0"/>
              <a:t> </a:t>
            </a:r>
            <a:r>
              <a:rPr lang="tr-TR" dirty="0" err="1" smtClean="0"/>
              <a:t>Clin</a:t>
            </a:r>
            <a:r>
              <a:rPr lang="tr-TR" dirty="0" smtClean="0"/>
              <a:t> </a:t>
            </a:r>
            <a:r>
              <a:rPr lang="tr-TR" dirty="0" err="1" smtClean="0"/>
              <a:t>Immunol</a:t>
            </a:r>
            <a:r>
              <a:rPr lang="tr-TR" dirty="0" smtClean="0"/>
              <a:t>. 2013; 131: 119–27. </a:t>
            </a:r>
          </a:p>
          <a:p>
            <a:pPr>
              <a:buNone/>
            </a:pPr>
            <a:r>
              <a:rPr lang="tr-TR" dirty="0" smtClean="0"/>
              <a:t> 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60</a:t>
            </a:fld>
            <a:endParaRPr lang="tr-TR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b="1" dirty="0" err="1" smtClean="0"/>
              <a:t>Food</a:t>
            </a:r>
            <a:r>
              <a:rPr lang="tr-TR" b="1" dirty="0" smtClean="0"/>
              <a:t> </a:t>
            </a:r>
            <a:r>
              <a:rPr lang="tr-TR" b="1" dirty="0" err="1" smtClean="0"/>
              <a:t>allergy</a:t>
            </a:r>
            <a:endParaRPr lang="tr-TR" b="1" dirty="0" smtClean="0"/>
          </a:p>
          <a:p>
            <a:r>
              <a:rPr lang="en-US" sz="1200" dirty="0" smtClean="0"/>
              <a:t>Early work in food SLIT suggests some benefit in terms of</a:t>
            </a:r>
            <a:r>
              <a:rPr lang="tr-TR" sz="1200" dirty="0" smtClean="0"/>
              <a:t> </a:t>
            </a:r>
            <a:r>
              <a:rPr lang="en-US" sz="1200" dirty="0" smtClean="0"/>
              <a:t>desensitization, but this has been limited to a few small</a:t>
            </a:r>
            <a:r>
              <a:rPr lang="tr-TR" sz="1200" dirty="0" smtClean="0"/>
              <a:t> </a:t>
            </a:r>
            <a:r>
              <a:rPr lang="en-US" sz="1200" dirty="0" smtClean="0"/>
              <a:t>trials. A small US study investigated SLIT for </a:t>
            </a:r>
            <a:r>
              <a:rPr lang="en-US" sz="1200" dirty="0" err="1" smtClean="0"/>
              <a:t>peanutallergic</a:t>
            </a:r>
            <a:r>
              <a:rPr lang="tr-TR" sz="1200" dirty="0" smtClean="0"/>
              <a:t> </a:t>
            </a:r>
            <a:r>
              <a:rPr lang="en-US" sz="1200" dirty="0" smtClean="0"/>
              <a:t>children in an RDBPC trial [134]. Data suggested</a:t>
            </a:r>
            <a:r>
              <a:rPr lang="tr-TR" sz="1200" dirty="0" smtClean="0"/>
              <a:t> </a:t>
            </a:r>
            <a:r>
              <a:rPr lang="en-US" sz="1200" dirty="0" smtClean="0"/>
              <a:t>that SLIT could induce desensitization, but long-term</a:t>
            </a:r>
            <a:r>
              <a:rPr lang="tr-TR" sz="1200" dirty="0" smtClean="0"/>
              <a:t> </a:t>
            </a:r>
            <a:r>
              <a:rPr lang="en-US" sz="1200" dirty="0" smtClean="0"/>
              <a:t>studies are needed to see if tolerance will develop. </a:t>
            </a:r>
            <a:r>
              <a:rPr lang="en-US" sz="1200" dirty="0" err="1" smtClean="0"/>
              <a:t>Keet</a:t>
            </a:r>
            <a:r>
              <a:rPr lang="tr-TR" sz="1200" dirty="0" smtClean="0"/>
              <a:t> </a:t>
            </a:r>
            <a:r>
              <a:rPr lang="en-US" sz="1200" dirty="0" smtClean="0"/>
              <a:t>et al. [135] compared the efficacy of oral immunotherapy</a:t>
            </a:r>
            <a:r>
              <a:rPr lang="tr-TR" sz="1200" dirty="0" smtClean="0"/>
              <a:t> </a:t>
            </a:r>
            <a:r>
              <a:rPr lang="en-US" sz="1200" dirty="0" smtClean="0"/>
              <a:t>(OIT) versus SLIT for cow’s milk allergy in children. This</a:t>
            </a:r>
            <a:r>
              <a:rPr lang="tr-TR" sz="1200" dirty="0" smtClean="0"/>
              <a:t> </a:t>
            </a:r>
            <a:r>
              <a:rPr lang="en-US" sz="1200" dirty="0" smtClean="0"/>
              <a:t>study showed that OIT was superior to SLIT alone at inducing</a:t>
            </a:r>
            <a:r>
              <a:rPr lang="tr-TR" sz="1200" dirty="0" smtClean="0"/>
              <a:t> </a:t>
            </a:r>
            <a:r>
              <a:rPr lang="en-US" sz="1200" dirty="0" smtClean="0"/>
              <a:t>desensitization to cow’s milk, but desensitization</a:t>
            </a:r>
            <a:r>
              <a:rPr lang="tr-TR" sz="1200" dirty="0" smtClean="0"/>
              <a:t> </a:t>
            </a:r>
            <a:r>
              <a:rPr lang="en-US" sz="1200" dirty="0" smtClean="0"/>
              <a:t>was lost as early as 1 week off therapy.</a:t>
            </a:r>
            <a:endParaRPr lang="tr-TR" sz="1200" dirty="0" smtClean="0"/>
          </a:p>
          <a:p>
            <a:endParaRPr lang="tr-TR" dirty="0" smtClean="0"/>
          </a:p>
          <a:p>
            <a:endParaRPr lang="tr-TR" dirty="0" smtClean="0"/>
          </a:p>
          <a:p>
            <a:r>
              <a:rPr lang="tr-TR" sz="1050" dirty="0" smtClean="0"/>
              <a:t>134. Kim EH, </a:t>
            </a:r>
            <a:r>
              <a:rPr lang="tr-TR" sz="1050" dirty="0" err="1" smtClean="0"/>
              <a:t>Bird</a:t>
            </a:r>
            <a:r>
              <a:rPr lang="tr-TR" sz="1050" dirty="0" smtClean="0"/>
              <a:t> JA, Kulis M, </a:t>
            </a:r>
            <a:r>
              <a:rPr lang="tr-TR" sz="1050" dirty="0" err="1" smtClean="0"/>
              <a:t>Laubach</a:t>
            </a:r>
            <a:r>
              <a:rPr lang="tr-TR" sz="1050" dirty="0" smtClean="0"/>
              <a:t> S, </a:t>
            </a:r>
            <a:r>
              <a:rPr lang="tr-TR" sz="1050" dirty="0" err="1" smtClean="0"/>
              <a:t>Pons</a:t>
            </a:r>
            <a:r>
              <a:rPr lang="tr-TR" sz="1050" dirty="0" smtClean="0"/>
              <a:t> L, </a:t>
            </a:r>
            <a:r>
              <a:rPr lang="tr-TR" sz="1050" dirty="0" err="1" smtClean="0"/>
              <a:t>Shreffler</a:t>
            </a:r>
            <a:r>
              <a:rPr lang="tr-TR" sz="1050" dirty="0" smtClean="0"/>
              <a:t> W, </a:t>
            </a:r>
            <a:r>
              <a:rPr lang="tr-TR" sz="1050" dirty="0" err="1" smtClean="0"/>
              <a:t>Steele</a:t>
            </a:r>
            <a:r>
              <a:rPr lang="tr-TR" sz="1050" dirty="0" smtClean="0"/>
              <a:t> P, </a:t>
            </a:r>
            <a:r>
              <a:rPr lang="tr-TR" sz="1050" dirty="0" err="1" smtClean="0"/>
              <a:t>Kamilaris</a:t>
            </a:r>
            <a:r>
              <a:rPr lang="tr-TR" sz="1050" dirty="0" smtClean="0"/>
              <a:t> J, </a:t>
            </a:r>
            <a:r>
              <a:rPr lang="en-US" sz="1050" dirty="0" smtClean="0"/>
              <a:t>Vickery B, Burks AW: Sublingual immunotherapy for peanut allergy:</a:t>
            </a:r>
            <a:r>
              <a:rPr lang="tr-TR" sz="1050" dirty="0" smtClean="0"/>
              <a:t> </a:t>
            </a:r>
            <a:r>
              <a:rPr lang="en-US" sz="1050" dirty="0" smtClean="0"/>
              <a:t>clinical and immunologic evidence of desensitization. J Allergy </a:t>
            </a:r>
            <a:r>
              <a:rPr lang="en-US" sz="1050" dirty="0" err="1" smtClean="0"/>
              <a:t>Clin</a:t>
            </a:r>
            <a:r>
              <a:rPr lang="tr-TR" sz="1050" dirty="0" smtClean="0"/>
              <a:t> </a:t>
            </a:r>
            <a:r>
              <a:rPr lang="tr-TR" sz="1050" dirty="0" err="1" smtClean="0"/>
              <a:t>Immunol</a:t>
            </a:r>
            <a:r>
              <a:rPr lang="tr-TR" sz="1050" dirty="0" smtClean="0"/>
              <a:t> 2011, 127:640–646. e641.</a:t>
            </a:r>
          </a:p>
          <a:p>
            <a:r>
              <a:rPr lang="tr-TR" sz="1050" dirty="0" smtClean="0"/>
              <a:t>135. </a:t>
            </a:r>
            <a:r>
              <a:rPr lang="tr-TR" sz="1050" dirty="0" err="1" smtClean="0"/>
              <a:t>Keet</a:t>
            </a:r>
            <a:r>
              <a:rPr lang="tr-TR" sz="1050" dirty="0" smtClean="0"/>
              <a:t> CA, </a:t>
            </a:r>
            <a:r>
              <a:rPr lang="tr-TR" sz="1050" dirty="0" err="1" smtClean="0"/>
              <a:t>Frischmeyer</a:t>
            </a:r>
            <a:r>
              <a:rPr lang="tr-TR" sz="1050" dirty="0" smtClean="0"/>
              <a:t>-</a:t>
            </a:r>
            <a:r>
              <a:rPr lang="tr-TR" sz="1050" dirty="0" err="1" smtClean="0"/>
              <a:t>Guerrerio</a:t>
            </a:r>
            <a:r>
              <a:rPr lang="tr-TR" sz="1050" dirty="0" smtClean="0"/>
              <a:t> PA, </a:t>
            </a:r>
            <a:r>
              <a:rPr lang="tr-TR" sz="1050" dirty="0" err="1" smtClean="0"/>
              <a:t>Thyagarajan</a:t>
            </a:r>
            <a:r>
              <a:rPr lang="tr-TR" sz="1050" dirty="0" smtClean="0"/>
              <a:t> A, </a:t>
            </a:r>
            <a:r>
              <a:rPr lang="tr-TR" sz="1050" dirty="0" err="1" smtClean="0"/>
              <a:t>Schroeder</a:t>
            </a:r>
            <a:r>
              <a:rPr lang="tr-TR" sz="1050" dirty="0" smtClean="0"/>
              <a:t> JT, </a:t>
            </a:r>
            <a:r>
              <a:rPr lang="tr-TR" sz="1050" dirty="0" err="1" smtClean="0"/>
              <a:t>Hamilton</a:t>
            </a:r>
            <a:r>
              <a:rPr lang="tr-TR" sz="1050" dirty="0" smtClean="0"/>
              <a:t> </a:t>
            </a:r>
            <a:r>
              <a:rPr lang="en-US" sz="1050" dirty="0" smtClean="0"/>
              <a:t>RG, </a:t>
            </a:r>
            <a:r>
              <a:rPr lang="en-US" sz="1050" dirty="0" err="1" smtClean="0"/>
              <a:t>Boden</a:t>
            </a:r>
            <a:r>
              <a:rPr lang="en-US" sz="1050" dirty="0" smtClean="0"/>
              <a:t> S, Steele P, </a:t>
            </a:r>
            <a:r>
              <a:rPr lang="en-US" sz="1050" dirty="0" err="1" smtClean="0"/>
              <a:t>Driggers</a:t>
            </a:r>
            <a:r>
              <a:rPr lang="en-US" sz="1050" dirty="0" smtClean="0"/>
              <a:t> S, Burks AW, Wood RA: The safety and</a:t>
            </a:r>
            <a:r>
              <a:rPr lang="tr-TR" sz="1050" dirty="0" smtClean="0"/>
              <a:t> </a:t>
            </a:r>
            <a:r>
              <a:rPr lang="en-US" sz="1050" dirty="0" smtClean="0"/>
              <a:t>efficacy of sublingual and oral immunotherapy for milk allergy. J Allergy</a:t>
            </a:r>
            <a:r>
              <a:rPr lang="tr-TR" sz="1050" dirty="0" smtClean="0"/>
              <a:t> </a:t>
            </a:r>
            <a:r>
              <a:rPr lang="tr-TR" sz="1050" dirty="0" err="1" smtClean="0"/>
              <a:t>Clin</a:t>
            </a:r>
            <a:r>
              <a:rPr lang="tr-TR" sz="1050" dirty="0" smtClean="0"/>
              <a:t> </a:t>
            </a:r>
            <a:r>
              <a:rPr lang="tr-TR" sz="1050" dirty="0" err="1" smtClean="0"/>
              <a:t>Immunol</a:t>
            </a:r>
            <a:r>
              <a:rPr lang="tr-TR" sz="1050" dirty="0" smtClean="0"/>
              <a:t> 2012, 129:448–455. 455 e441-445.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61</a:t>
            </a:fld>
            <a:endParaRPr lang="tr-TR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Background: Although promising results have emerged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regarding oral immunotherapy (OIT) and sublingual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immunotherapy (SLIT) for the treatment of peanut allergy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(PA), direct comparisons of these approaches are limited.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Objective: This study was conducted to compare the safety,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efficacy, and mechanistic correlates of peanut OIT and SLIT.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Methods: In this double-blind study children with PA were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randomized to receive active SLIT/placebo OIT or active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OIT/placebo SLIT. Doses were escalated to 3.7 mg/d (SLIT) 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2000 mg/d (OIT), and subjects were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rechallenged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after 6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12 months of maintenance. After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unblinding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therapy was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modified per protocol to offer an additional 6 months of therapy.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Subjects who passed challenges at 12 or 18 months were taken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off treatment for 4 weeks and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rechallenged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Results: Twenty-one subjects aged 7 to 13 years were randomized.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Five discontinued therapy during the blinded phase. Of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remaining 16, all had a greater than 10-fold increase in challenge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threshold after 12 months. The increased threshold was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significantly greater in the active OIT group (141-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22-fold,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 5.01). Significant within-group changes in skin test results and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peanut-specific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IgE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IgG4 levels were found, with overall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greater effects with OIT. Adverse reactions were generally mild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but more common with OIT (P &lt; .001), including moderate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reactions and doses requiring medication. Four subjects had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sustained unresponsiveness at study completion.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Conclusion: OIT appeared far more effective than SLIT for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treatment of PA but was also associated with significantly more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adverse reactions and early study withdrawal. Sustained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unresponsiveness after 4 weeks of avoidance was seen in only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small minority of subjects. (J Allergy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Clin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Immunol</a:t>
            </a: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2015;135:1275-82.)</a:t>
            </a:r>
          </a:p>
          <a:p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***************************************************</a:t>
            </a:r>
          </a:p>
          <a:p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OFC 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results</a:t>
            </a:r>
            <a:endParaRPr lang="tr-TR" sz="1200" b="1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 16 subjects who completed OFCs after maintenance had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increases in their cumulative challenge thresholds compared with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baseline values (Fig 2). Seven of 10 of the original active SLIT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group and 7 of 11 of the active OIT group achieved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primary end point of a 10-fold increase compared with baseline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values (P 5 .76 between groups). In the 9 subjects receiving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SLIT, the median cumulative dose increased from a baseline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21 mg (range, 1-146 mg) to 496 mg (range, 146-3,246 mg)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after 6 months (P 5.01) and 496 mg (range, 71-3,246 mg) after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12 months (P 5 .02). In the 7 subjects in the OIT group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completing maintenance, threshold doses increased from 21 mg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(range, 6-146 mg) to 7,246 mg (range, 146-10,000 mg) after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 months (P &lt; .001) and 7,246 mg (range, 146-10,000 mg) after</a:t>
            </a:r>
          </a:p>
          <a:p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12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months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(P &lt; .001).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Between groups, the increase in the median challenge dose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after 6 months (active SLIT, 14-fold; active OIT, 141-fold) and 12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months (active SLIT, 22-fold; active OIT, 141-fold) was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significantly greater with OIT (P 5 .009 and P 5 .01). There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were no substantial differences in results when an intent-to-treat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analysis was used (data not shown).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62</a:t>
            </a:fld>
            <a:endParaRPr lang="tr-TR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i="1" dirty="0" smtClean="0"/>
              <a:t>2.3. Advantages of SLIT for the Administration of Immunotherapy.</a:t>
            </a:r>
          </a:p>
          <a:p>
            <a:r>
              <a:rPr lang="en-US" dirty="0" smtClean="0"/>
              <a:t>As SLIT is effective and extremely safe it can be considered</a:t>
            </a:r>
            <a:r>
              <a:rPr lang="tr-TR" dirty="0" smtClean="0"/>
              <a:t> </a:t>
            </a:r>
            <a:r>
              <a:rPr lang="en-US" dirty="0" smtClean="0"/>
              <a:t>the ideal modality for home-based immunotherapy. It</a:t>
            </a:r>
            <a:r>
              <a:rPr lang="tr-TR" dirty="0" smtClean="0"/>
              <a:t> </a:t>
            </a:r>
            <a:r>
              <a:rPr lang="en-US" dirty="0" smtClean="0"/>
              <a:t>can be used when patients are not good candidates for SCIT</a:t>
            </a:r>
            <a:r>
              <a:rPr lang="tr-TR" dirty="0" smtClean="0"/>
              <a:t> </a:t>
            </a:r>
            <a:r>
              <a:rPr lang="en-US" dirty="0" smtClean="0"/>
              <a:t>as is the case</a:t>
            </a:r>
            <a:r>
              <a:rPr lang="tr-TR" dirty="0" smtClean="0"/>
              <a:t> </a:t>
            </a:r>
            <a:r>
              <a:rPr lang="en-US" dirty="0" smtClean="0"/>
              <a:t>with young children, very old patients, and high</a:t>
            </a:r>
            <a:r>
              <a:rPr lang="tr-TR" dirty="0" smtClean="0"/>
              <a:t> </a:t>
            </a:r>
            <a:r>
              <a:rPr lang="en-US" dirty="0" smtClean="0"/>
              <a:t>risk</a:t>
            </a:r>
            <a:r>
              <a:rPr lang="tr-TR" dirty="0" smtClean="0"/>
              <a:t> </a:t>
            </a:r>
            <a:r>
              <a:rPr lang="en-US" dirty="0" err="1" smtClean="0"/>
              <a:t>patients.There</a:t>
            </a:r>
            <a:r>
              <a:rPr lang="en-US" dirty="0" smtClean="0"/>
              <a:t> is a subgroup of patients, not necessarily</a:t>
            </a:r>
            <a:r>
              <a:rPr lang="tr-TR" dirty="0" smtClean="0"/>
              <a:t> </a:t>
            </a:r>
            <a:r>
              <a:rPr lang="en-US" dirty="0" smtClean="0"/>
              <a:t>children, who are scared of needles. For these patients oral</a:t>
            </a:r>
            <a:r>
              <a:rPr lang="tr-TR" dirty="0" smtClean="0"/>
              <a:t> </a:t>
            </a:r>
            <a:r>
              <a:rPr lang="tr-TR" dirty="0" err="1" smtClean="0"/>
              <a:t>vaccines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ideal.</a:t>
            </a:r>
          </a:p>
          <a:p>
            <a:r>
              <a:rPr lang="en-US" dirty="0" smtClean="0"/>
              <a:t>With SLIT there is no need for treatment interruption for</a:t>
            </a:r>
            <a:r>
              <a:rPr lang="tr-TR" dirty="0" smtClean="0"/>
              <a:t> </a:t>
            </a:r>
            <a:r>
              <a:rPr lang="en-US" dirty="0" smtClean="0"/>
              <a:t>vacations or relocations. If SLIT treatment is interrupted it</a:t>
            </a:r>
            <a:r>
              <a:rPr lang="tr-TR" dirty="0" smtClean="0"/>
              <a:t> </a:t>
            </a:r>
            <a:r>
              <a:rPr lang="en-US" dirty="0" smtClean="0"/>
              <a:t>is very easy to restart. Glycerin is </a:t>
            </a:r>
            <a:r>
              <a:rPr lang="tr-TR" dirty="0" smtClean="0"/>
              <a:t> </a:t>
            </a:r>
            <a:r>
              <a:rPr lang="en-US" dirty="0" smtClean="0"/>
              <a:t>potent protein stabilizer.</a:t>
            </a:r>
            <a:r>
              <a:rPr lang="tr-TR" dirty="0" smtClean="0"/>
              <a:t> </a:t>
            </a:r>
            <a:r>
              <a:rPr lang="en-US" dirty="0" smtClean="0"/>
              <a:t>When glycerin is used as the </a:t>
            </a:r>
            <a:r>
              <a:rPr lang="en-US" dirty="0" err="1" smtClean="0"/>
              <a:t>diluent</a:t>
            </a:r>
            <a:r>
              <a:rPr lang="en-US" dirty="0" smtClean="0"/>
              <a:t> </a:t>
            </a:r>
            <a:r>
              <a:rPr lang="en-US" dirty="0" err="1" smtClean="0"/>
              <a:t>formixing</a:t>
            </a:r>
            <a:r>
              <a:rPr lang="en-US" dirty="0" smtClean="0"/>
              <a:t> SLIT, potency</a:t>
            </a:r>
            <a:r>
              <a:rPr lang="tr-TR" dirty="0" smtClean="0"/>
              <a:t> </a:t>
            </a:r>
            <a:r>
              <a:rPr lang="en-US" dirty="0" smtClean="0"/>
              <a:t>of the allergens is maintained for a long time; therefore these</a:t>
            </a:r>
            <a:r>
              <a:rPr lang="tr-TR" dirty="0" smtClean="0"/>
              <a:t> </a:t>
            </a:r>
            <a:r>
              <a:rPr lang="en-US" dirty="0" smtClean="0"/>
              <a:t>drops do not need refrigeration.</a:t>
            </a:r>
          </a:p>
          <a:p>
            <a:r>
              <a:rPr lang="en-US" dirty="0" smtClean="0"/>
              <a:t>SLIT implies a </a:t>
            </a:r>
            <a:r>
              <a:rPr lang="en-US" dirty="0" err="1" smtClean="0"/>
              <a:t>noninjectable</a:t>
            </a:r>
            <a:r>
              <a:rPr lang="en-US" dirty="0" smtClean="0"/>
              <a:t> route; therefore local arm</a:t>
            </a:r>
            <a:r>
              <a:rPr lang="tr-TR" dirty="0" smtClean="0"/>
              <a:t> </a:t>
            </a:r>
            <a:r>
              <a:rPr lang="en-US" dirty="0" smtClean="0"/>
              <a:t>reactions are nonexistent. These are sometimes painful and</a:t>
            </a:r>
            <a:r>
              <a:rPr lang="tr-TR" dirty="0" smtClean="0"/>
              <a:t> </a:t>
            </a:r>
            <a:r>
              <a:rPr lang="en-US" dirty="0" smtClean="0"/>
              <a:t>often interfere with </a:t>
            </a:r>
            <a:r>
              <a:rPr lang="en-US" dirty="0" err="1" smtClean="0"/>
              <a:t>injectable</a:t>
            </a:r>
            <a:r>
              <a:rPr lang="en-US" dirty="0" smtClean="0"/>
              <a:t> dose advancement.</a:t>
            </a:r>
          </a:p>
          <a:p>
            <a:r>
              <a:rPr lang="en-US" dirty="0" smtClean="0"/>
              <a:t>SLIT may offer an economical advantage: patients with</a:t>
            </a:r>
            <a:r>
              <a:rPr lang="tr-TR" dirty="0" smtClean="0"/>
              <a:t> </a:t>
            </a:r>
            <a:r>
              <a:rPr lang="en-US" dirty="0" smtClean="0"/>
              <a:t>no medical insurance coverage or those that have insurance</a:t>
            </a:r>
            <a:r>
              <a:rPr lang="tr-TR" dirty="0" smtClean="0"/>
              <a:t> </a:t>
            </a:r>
            <a:r>
              <a:rPr lang="en-US" dirty="0" smtClean="0"/>
              <a:t>but with high </a:t>
            </a:r>
            <a:r>
              <a:rPr lang="en-US" dirty="0" err="1" smtClean="0"/>
              <a:t>copays</a:t>
            </a:r>
            <a:r>
              <a:rPr lang="en-US" dirty="0" smtClean="0"/>
              <a:t> can easily be treated with SLIT instead</a:t>
            </a:r>
            <a:r>
              <a:rPr lang="tr-TR" dirty="0" smtClean="0"/>
              <a:t> </a:t>
            </a:r>
            <a:r>
              <a:rPr lang="en-US" dirty="0" smtClean="0"/>
              <a:t>of SCIT. The patient also saves time as there is no need to</a:t>
            </a:r>
            <a:r>
              <a:rPr lang="tr-TR" dirty="0" smtClean="0"/>
              <a:t> </a:t>
            </a:r>
            <a:r>
              <a:rPr lang="en-US" dirty="0" smtClean="0"/>
              <a:t>come to the office, obviating the need to wait 30minutes after</a:t>
            </a:r>
            <a:r>
              <a:rPr lang="tr-TR" dirty="0" smtClean="0"/>
              <a:t> </a:t>
            </a:r>
            <a:r>
              <a:rPr lang="tr-TR" dirty="0" err="1" smtClean="0"/>
              <a:t>injections</a:t>
            </a:r>
            <a:r>
              <a:rPr lang="tr-TR" dirty="0" smtClean="0"/>
              <a:t>.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63</a:t>
            </a:fld>
            <a:endParaRPr lang="tr-TR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Chapter 7: Efficacy of SLIT in children</a:t>
            </a:r>
          </a:p>
          <a:p>
            <a:r>
              <a:rPr lang="en-US" dirty="0" smtClean="0"/>
              <a:t> Grass-pollen sublingual immunotherapy (SLIT) is</a:t>
            </a:r>
            <a:r>
              <a:rPr lang="tr-TR" dirty="0" smtClean="0"/>
              <a:t> </a:t>
            </a:r>
            <a:r>
              <a:rPr lang="en-US" dirty="0" smtClean="0"/>
              <a:t>effective in seasonal allergic rhinitis in children</a:t>
            </a:r>
            <a:r>
              <a:rPr lang="tr-TR" dirty="0" smtClean="0"/>
              <a:t> ≥5 </a:t>
            </a:r>
            <a:r>
              <a:rPr lang="tr-TR" dirty="0" err="1" smtClean="0"/>
              <a:t>years</a:t>
            </a:r>
            <a:r>
              <a:rPr lang="tr-TR" dirty="0" smtClean="0"/>
              <a:t> of </a:t>
            </a:r>
            <a:r>
              <a:rPr lang="tr-TR" dirty="0" err="1" smtClean="0"/>
              <a:t>age</a:t>
            </a:r>
            <a:r>
              <a:rPr lang="tr-TR" dirty="0" smtClean="0"/>
              <a:t>.</a:t>
            </a:r>
          </a:p>
          <a:p>
            <a:r>
              <a:rPr lang="en-US" dirty="0" smtClean="0"/>
              <a:t> Grass-pollen SLIT is probably effective in seasonal</a:t>
            </a:r>
            <a:r>
              <a:rPr lang="tr-TR" dirty="0" smtClean="0"/>
              <a:t> </a:t>
            </a:r>
            <a:r>
              <a:rPr lang="en-US" dirty="0" smtClean="0"/>
              <a:t>allergic rhinitis in children ≥4 to &lt;5 years of age.</a:t>
            </a:r>
          </a:p>
          <a:p>
            <a:r>
              <a:rPr lang="en-US" dirty="0" smtClean="0"/>
              <a:t> Grass or house dust mite (HDM) SLIT can be used</a:t>
            </a:r>
            <a:r>
              <a:rPr lang="tr-TR" dirty="0" smtClean="0"/>
              <a:t> </a:t>
            </a:r>
            <a:r>
              <a:rPr lang="en-US" dirty="0" smtClean="0"/>
              <a:t>for allergic rhinitis in children with asthma.</a:t>
            </a:r>
          </a:p>
          <a:p>
            <a:r>
              <a:rPr lang="en-US" dirty="0" smtClean="0"/>
              <a:t> Pre-</a:t>
            </a:r>
            <a:r>
              <a:rPr lang="en-US" dirty="0" err="1" smtClean="0"/>
              <a:t>coseasonal</a:t>
            </a:r>
            <a:r>
              <a:rPr lang="en-US" dirty="0" smtClean="0"/>
              <a:t> SLIT with grass pollen in children</a:t>
            </a:r>
            <a:r>
              <a:rPr lang="tr-TR" dirty="0" smtClean="0"/>
              <a:t> </a:t>
            </a:r>
            <a:r>
              <a:rPr lang="en-US" dirty="0" smtClean="0"/>
              <a:t>might be as effective as continuous treatment.</a:t>
            </a:r>
          </a:p>
          <a:p>
            <a:r>
              <a:rPr lang="en-US" dirty="0" smtClean="0"/>
              <a:t> SLIT must not be suggested as </a:t>
            </a:r>
            <a:r>
              <a:rPr lang="en-US" dirty="0" err="1" smtClean="0"/>
              <a:t>monotherapy</a:t>
            </a:r>
            <a:r>
              <a:rPr lang="en-US" dirty="0" smtClean="0"/>
              <a:t> for</a:t>
            </a:r>
            <a:r>
              <a:rPr lang="tr-TR" dirty="0" smtClean="0"/>
              <a:t> </a:t>
            </a:r>
            <a:r>
              <a:rPr lang="tr-TR" dirty="0" err="1" smtClean="0"/>
              <a:t>treating</a:t>
            </a:r>
            <a:r>
              <a:rPr lang="tr-TR" dirty="0" smtClean="0"/>
              <a:t> </a:t>
            </a:r>
            <a:r>
              <a:rPr lang="tr-TR" dirty="0" err="1" smtClean="0"/>
              <a:t>asthma</a:t>
            </a:r>
            <a:r>
              <a:rPr lang="tr-TR" dirty="0" smtClean="0"/>
              <a:t>.</a:t>
            </a:r>
          </a:p>
          <a:p>
            <a:r>
              <a:rPr lang="en-US" dirty="0" smtClean="0"/>
              <a:t> House dust mite SLIT is effective in children with</a:t>
            </a:r>
            <a:r>
              <a:rPr lang="tr-TR" dirty="0" smtClean="0"/>
              <a:t> </a:t>
            </a:r>
            <a:r>
              <a:rPr lang="tr-TR" dirty="0" err="1" smtClean="0"/>
              <a:t>asthma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allergic</a:t>
            </a:r>
            <a:r>
              <a:rPr lang="tr-TR" dirty="0" smtClean="0"/>
              <a:t> </a:t>
            </a:r>
            <a:r>
              <a:rPr lang="tr-TR" dirty="0" err="1" smtClean="0"/>
              <a:t>rhinitis</a:t>
            </a:r>
            <a:r>
              <a:rPr lang="tr-TR" dirty="0" smtClean="0"/>
              <a:t>.</a:t>
            </a:r>
          </a:p>
          <a:p>
            <a:r>
              <a:rPr lang="en-US" dirty="0" smtClean="0"/>
              <a:t> More large randomized trials are needed, especially</a:t>
            </a:r>
            <a:r>
              <a:rPr lang="tr-TR" dirty="0" smtClean="0"/>
              <a:t> </a:t>
            </a:r>
            <a:r>
              <a:rPr lang="en-US" dirty="0" smtClean="0"/>
              <a:t>with HDM SLIT in children.</a:t>
            </a:r>
          </a:p>
          <a:p>
            <a:r>
              <a:rPr lang="en-US" dirty="0" smtClean="0"/>
              <a:t> No new data on the preventive effect of SLIT in</a:t>
            </a:r>
            <a:r>
              <a:rPr lang="tr-TR" dirty="0" smtClean="0"/>
              <a:t> </a:t>
            </a:r>
            <a:r>
              <a:rPr lang="tr-TR" dirty="0" err="1" smtClean="0"/>
              <a:t>children</a:t>
            </a:r>
            <a:r>
              <a:rPr lang="tr-TR" dirty="0" smtClean="0"/>
              <a:t> </a:t>
            </a:r>
            <a:r>
              <a:rPr lang="tr-TR" dirty="0" err="1" smtClean="0"/>
              <a:t>have</a:t>
            </a:r>
            <a:r>
              <a:rPr lang="tr-TR" dirty="0" smtClean="0"/>
              <a:t> </a:t>
            </a:r>
            <a:r>
              <a:rPr lang="tr-TR" dirty="0" err="1" smtClean="0"/>
              <a:t>been</a:t>
            </a:r>
            <a:r>
              <a:rPr lang="tr-TR" dirty="0" smtClean="0"/>
              <a:t> </a:t>
            </a:r>
            <a:r>
              <a:rPr lang="tr-TR" dirty="0" err="1" smtClean="0"/>
              <a:t>published</a:t>
            </a:r>
            <a:r>
              <a:rPr lang="tr-TR" dirty="0" smtClean="0"/>
              <a:t>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A4777-A42A-45A8-A711-0D8DBF967C68}" type="slidenum">
              <a:rPr lang="tr-TR" smtClean="0"/>
              <a:pPr/>
              <a:t>64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714348" y="1357298"/>
            <a:ext cx="7772400" cy="1470025"/>
          </a:xfrm>
        </p:spPr>
        <p:txBody>
          <a:bodyPr>
            <a:noAutofit/>
          </a:bodyPr>
          <a:lstStyle/>
          <a:p>
            <a:r>
              <a:rPr lang="tr-TR" sz="5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Sublingual</a:t>
            </a:r>
            <a:r>
              <a:rPr lang="tr-TR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5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İmmünoterapi</a:t>
            </a:r>
            <a:endParaRPr lang="tr-TR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5" descr="https://lh3.googleusercontent.com/-7YET_Qm1i4Q/VEkLc-VOw3I/AAAAAAAAAEA/8z5XdXc-NBk/w998-h998/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4857760"/>
            <a:ext cx="857256" cy="857256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3214678" y="4786322"/>
            <a:ext cx="40719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Prof. Dr. C. Dost Zeyrek</a:t>
            </a:r>
          </a:p>
          <a:p>
            <a:r>
              <a:rPr lang="tr-T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İstanbul Yeni Yüzyıl Üniversitesi</a:t>
            </a:r>
          </a:p>
          <a:p>
            <a:r>
              <a:rPr lang="tr-T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Çocuk </a:t>
            </a:r>
            <a:r>
              <a:rPr lang="tr-TR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Allerji</a:t>
            </a:r>
            <a:r>
              <a:rPr lang="tr-T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ve İmmünoloji B.D.</a:t>
            </a:r>
          </a:p>
        </p:txBody>
      </p:sp>
      <p:pic>
        <p:nvPicPr>
          <p:cNvPr id="483330" name="Picture 2" descr="sublingual immunotherapy ile ilgili g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3707" y="2571743"/>
            <a:ext cx="1496881" cy="2081393"/>
          </a:xfrm>
          <a:prstGeom prst="rect">
            <a:avLst/>
          </a:prstGeom>
          <a:noFill/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Sunum Planı</a:t>
            </a:r>
            <a:endParaRPr lang="tr-TR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sz="2800" dirty="0" smtClean="0">
                <a:solidFill>
                  <a:srgbClr val="002060"/>
                </a:solidFill>
              </a:rPr>
              <a:t>Neden IT/Neden SLIT</a:t>
            </a:r>
          </a:p>
          <a:p>
            <a:pPr>
              <a:buNone/>
            </a:pPr>
            <a:r>
              <a:rPr lang="tr-TR" sz="2600" dirty="0" smtClean="0">
                <a:solidFill>
                  <a:srgbClr val="0070C0"/>
                </a:solidFill>
              </a:rPr>
              <a:t>     AR ve astım tedavisinde </a:t>
            </a:r>
            <a:r>
              <a:rPr lang="tr-TR" sz="2600" dirty="0" err="1" smtClean="0">
                <a:solidFill>
                  <a:srgbClr val="0070C0"/>
                </a:solidFill>
              </a:rPr>
              <a:t>farmakoterapinin</a:t>
            </a:r>
            <a:r>
              <a:rPr lang="tr-TR" sz="2600" dirty="0" smtClean="0">
                <a:solidFill>
                  <a:srgbClr val="0070C0"/>
                </a:solidFill>
              </a:rPr>
              <a:t> etkinliği</a:t>
            </a:r>
          </a:p>
          <a:p>
            <a:pPr>
              <a:buNone/>
            </a:pPr>
            <a:r>
              <a:rPr lang="tr-TR" sz="2600" dirty="0" smtClean="0">
                <a:solidFill>
                  <a:srgbClr val="0070C0"/>
                </a:solidFill>
              </a:rPr>
              <a:t>     </a:t>
            </a:r>
            <a:r>
              <a:rPr lang="tr-TR" sz="2600" dirty="0" err="1" smtClean="0">
                <a:solidFill>
                  <a:srgbClr val="0070C0"/>
                </a:solidFill>
              </a:rPr>
              <a:t>İmmünoterapi</a:t>
            </a:r>
            <a:r>
              <a:rPr lang="tr-TR" sz="2600" dirty="0" smtClean="0">
                <a:solidFill>
                  <a:srgbClr val="0070C0"/>
                </a:solidFill>
              </a:rPr>
              <a:t> / SLIT </a:t>
            </a:r>
            <a:r>
              <a:rPr lang="tr-TR" sz="2600" dirty="0" err="1" smtClean="0">
                <a:solidFill>
                  <a:srgbClr val="0070C0"/>
                </a:solidFill>
              </a:rPr>
              <a:t>endikasyonları</a:t>
            </a:r>
            <a:endParaRPr lang="tr-TR" sz="2600" dirty="0" smtClean="0">
              <a:solidFill>
                <a:srgbClr val="0070C0"/>
              </a:solidFill>
            </a:endParaRPr>
          </a:p>
          <a:p>
            <a:r>
              <a:rPr lang="tr-TR" sz="2800" dirty="0" smtClean="0">
                <a:solidFill>
                  <a:srgbClr val="002060"/>
                </a:solidFill>
              </a:rPr>
              <a:t>İmmünolojik  mekanizmalar</a:t>
            </a:r>
          </a:p>
          <a:p>
            <a:r>
              <a:rPr lang="tr-TR" sz="2800" dirty="0" smtClean="0">
                <a:solidFill>
                  <a:srgbClr val="002060"/>
                </a:solidFill>
              </a:rPr>
              <a:t>Klinik etkinlik </a:t>
            </a:r>
          </a:p>
          <a:p>
            <a:pPr>
              <a:buNone/>
            </a:pPr>
            <a:r>
              <a:rPr lang="tr-TR" sz="2400" dirty="0" smtClean="0">
                <a:solidFill>
                  <a:srgbClr val="0070C0"/>
                </a:solidFill>
              </a:rPr>
              <a:t>      SLIT/SCIT karşılaştırması</a:t>
            </a:r>
          </a:p>
          <a:p>
            <a:r>
              <a:rPr lang="tr-TR" sz="2800" dirty="0" smtClean="0">
                <a:solidFill>
                  <a:srgbClr val="002060"/>
                </a:solidFill>
              </a:rPr>
              <a:t>Yaş </a:t>
            </a:r>
          </a:p>
          <a:p>
            <a:r>
              <a:rPr lang="tr-TR" sz="2800" dirty="0" smtClean="0">
                <a:solidFill>
                  <a:srgbClr val="002060"/>
                </a:solidFill>
              </a:rPr>
              <a:t>Süre</a:t>
            </a:r>
          </a:p>
          <a:p>
            <a:r>
              <a:rPr lang="tr-TR" sz="2800" dirty="0" smtClean="0">
                <a:solidFill>
                  <a:srgbClr val="002060"/>
                </a:solidFill>
              </a:rPr>
              <a:t>Güvenlik </a:t>
            </a:r>
          </a:p>
          <a:p>
            <a:r>
              <a:rPr lang="tr-TR" sz="2800" dirty="0" smtClean="0">
                <a:solidFill>
                  <a:srgbClr val="002060"/>
                </a:solidFill>
              </a:rPr>
              <a:t>Uzun dönem etkinlik</a:t>
            </a:r>
          </a:p>
          <a:p>
            <a:r>
              <a:rPr lang="tr-TR" sz="2800" dirty="0" smtClean="0">
                <a:solidFill>
                  <a:srgbClr val="002060"/>
                </a:solidFill>
              </a:rPr>
              <a:t>Uyum</a:t>
            </a:r>
          </a:p>
          <a:p>
            <a:r>
              <a:rPr lang="tr-TR" sz="2800" dirty="0" smtClean="0">
                <a:solidFill>
                  <a:srgbClr val="002060"/>
                </a:solidFill>
              </a:rPr>
              <a:t>Yeni kullanım alanları</a:t>
            </a:r>
          </a:p>
        </p:txBody>
      </p:sp>
      <p:pic>
        <p:nvPicPr>
          <p:cNvPr id="1026" name="Picture 2" descr="İlgili resi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4357694"/>
            <a:ext cx="2466975" cy="18478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Allerjik</a:t>
            </a:r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4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Rinitte</a:t>
            </a:r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4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Farmakoterapi</a:t>
            </a:r>
            <a:endParaRPr lang="tr-TR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 smtClean="0">
                <a:solidFill>
                  <a:srgbClr val="002060"/>
                </a:solidFill>
              </a:rPr>
              <a:t>Tedaviye yetersiz yanıt;</a:t>
            </a:r>
          </a:p>
          <a:p>
            <a:pPr>
              <a:buNone/>
            </a:pPr>
            <a:r>
              <a:rPr lang="tr-TR" dirty="0" smtClean="0">
                <a:solidFill>
                  <a:srgbClr val="002060"/>
                </a:solidFill>
              </a:rPr>
              <a:t>    </a:t>
            </a:r>
            <a:r>
              <a:rPr lang="tr-TR" sz="2800" dirty="0" smtClean="0">
                <a:solidFill>
                  <a:srgbClr val="0070C0"/>
                </a:solidFill>
              </a:rPr>
              <a:t>Çocuklarda               %29</a:t>
            </a:r>
          </a:p>
          <a:p>
            <a:pPr>
              <a:buNone/>
            </a:pPr>
            <a:r>
              <a:rPr lang="tr-TR" sz="2800" dirty="0" smtClean="0">
                <a:solidFill>
                  <a:srgbClr val="0070C0"/>
                </a:solidFill>
              </a:rPr>
              <a:t>    Yetişkinlerde             %69</a:t>
            </a:r>
          </a:p>
          <a:p>
            <a:endParaRPr lang="tr-TR" dirty="0" smtClean="0">
              <a:solidFill>
                <a:srgbClr val="002060"/>
              </a:solidFill>
            </a:endParaRPr>
          </a:p>
          <a:p>
            <a:r>
              <a:rPr lang="tr-TR" sz="2800" dirty="0" err="1" smtClean="0">
                <a:solidFill>
                  <a:srgbClr val="002060"/>
                </a:solidFill>
              </a:rPr>
              <a:t>Farmakoterapi</a:t>
            </a:r>
            <a:r>
              <a:rPr lang="tr-TR" sz="2800" dirty="0" smtClean="0">
                <a:solidFill>
                  <a:srgbClr val="002060"/>
                </a:solidFill>
              </a:rPr>
              <a:t> altta yatan </a:t>
            </a:r>
            <a:r>
              <a:rPr lang="tr-TR" sz="2800" dirty="0" err="1" smtClean="0">
                <a:solidFill>
                  <a:srgbClr val="002060"/>
                </a:solidFill>
              </a:rPr>
              <a:t>allerjik</a:t>
            </a:r>
            <a:r>
              <a:rPr lang="tr-TR" sz="2800" dirty="0" smtClean="0">
                <a:solidFill>
                  <a:srgbClr val="002060"/>
                </a:solidFill>
              </a:rPr>
              <a:t> hastalık süreçlerini etkilemez</a:t>
            </a:r>
          </a:p>
          <a:p>
            <a:endParaRPr lang="tr-TR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None/>
            </a:pP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</a:t>
            </a:r>
          </a:p>
          <a:p>
            <a:pPr>
              <a:buNone/>
            </a:pP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Meltzer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EO, et al.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 Allergy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Immuno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2009;124(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suppl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):S43-70.</a:t>
            </a:r>
          </a:p>
          <a:p>
            <a:pPr>
              <a:buNone/>
            </a:pP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White P, 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et al.</a:t>
            </a:r>
            <a:r>
              <a:rPr lang="de-DE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</a:t>
            </a:r>
            <a:r>
              <a:rPr lang="de-DE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Exp</a:t>
            </a:r>
            <a:r>
              <a:rPr lang="de-DE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Allergy</a:t>
            </a:r>
            <a:r>
              <a:rPr lang="de-DE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1998;28:266-70.</a:t>
            </a:r>
            <a:endParaRPr lang="tr-TR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tr-TR" dirty="0">
              <a:solidFill>
                <a:srgbClr val="002060"/>
              </a:solidFill>
            </a:endParaRPr>
          </a:p>
        </p:txBody>
      </p:sp>
      <p:pic>
        <p:nvPicPr>
          <p:cNvPr id="476162" name="Picture 2" descr="drug cartoon ile ilgili görsel sonuc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12" y="4429132"/>
            <a:ext cx="2371731" cy="2252649"/>
          </a:xfrm>
          <a:prstGeom prst="rect">
            <a:avLst/>
          </a:prstGeom>
          <a:noFill/>
        </p:spPr>
      </p:pic>
      <p:sp>
        <p:nvSpPr>
          <p:cNvPr id="7" name="6 Sağ Ok"/>
          <p:cNvSpPr/>
          <p:nvPr/>
        </p:nvSpPr>
        <p:spPr>
          <a:xfrm>
            <a:off x="3071802" y="2357430"/>
            <a:ext cx="357190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7 Sağ Ok"/>
          <p:cNvSpPr/>
          <p:nvPr/>
        </p:nvSpPr>
        <p:spPr>
          <a:xfrm>
            <a:off x="3071802" y="2857496"/>
            <a:ext cx="357190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İmmünoterapi</a:t>
            </a:r>
            <a:endParaRPr lang="tr-TR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Dikdörtgen"/>
          <p:cNvSpPr/>
          <p:nvPr/>
        </p:nvSpPr>
        <p:spPr>
          <a:xfrm>
            <a:off x="3357554" y="6357958"/>
            <a:ext cx="72152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Johansson SGO.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Curr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Allergy Asthma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Rep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2011;11:173-7.</a:t>
            </a:r>
            <a:endParaRPr lang="tr-T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1596588"/>
            <a:ext cx="6929486" cy="4591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Dikdörtgen"/>
          <p:cNvSpPr/>
          <p:nvPr/>
        </p:nvSpPr>
        <p:spPr>
          <a:xfrm>
            <a:off x="214282" y="2214554"/>
            <a:ext cx="4714908" cy="830997"/>
          </a:xfrm>
          <a:prstGeom prst="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27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1600" dirty="0" err="1" smtClean="0">
                <a:solidFill>
                  <a:srgbClr val="002060"/>
                </a:solidFill>
              </a:rPr>
              <a:t>Scadding</a:t>
            </a:r>
            <a:r>
              <a:rPr lang="en-US" sz="1600" dirty="0" smtClean="0">
                <a:solidFill>
                  <a:srgbClr val="002060"/>
                </a:solidFill>
              </a:rPr>
              <a:t> GK, </a:t>
            </a:r>
            <a:r>
              <a:rPr lang="en-US" sz="1600" dirty="0" err="1" smtClean="0">
                <a:solidFill>
                  <a:srgbClr val="002060"/>
                </a:solidFill>
              </a:rPr>
              <a:t>Brostoff</a:t>
            </a:r>
            <a:r>
              <a:rPr lang="en-US" sz="1600" dirty="0" smtClean="0">
                <a:solidFill>
                  <a:srgbClr val="002060"/>
                </a:solidFill>
              </a:rPr>
              <a:t> J. Low dose sublingual therapy in patients with allergic</a:t>
            </a:r>
            <a:r>
              <a:rPr lang="tr-TR" sz="1600" dirty="0" smtClean="0">
                <a:solidFill>
                  <a:srgbClr val="002060"/>
                </a:solidFill>
              </a:rPr>
              <a:t> </a:t>
            </a:r>
            <a:r>
              <a:rPr lang="en-US" sz="1600" dirty="0" smtClean="0">
                <a:solidFill>
                  <a:srgbClr val="002060"/>
                </a:solidFill>
              </a:rPr>
              <a:t>rhinitis due to house dust mite. </a:t>
            </a:r>
            <a:r>
              <a:rPr lang="en-US" sz="1600" dirty="0" err="1" smtClean="0">
                <a:solidFill>
                  <a:srgbClr val="002060"/>
                </a:solidFill>
              </a:rPr>
              <a:t>Clin</a:t>
            </a:r>
            <a:r>
              <a:rPr lang="en-US" sz="1600" dirty="0" smtClean="0">
                <a:solidFill>
                  <a:srgbClr val="002060"/>
                </a:solidFill>
              </a:rPr>
              <a:t> Allergy 1986; 6:483–491.</a:t>
            </a:r>
            <a:endParaRPr lang="tr-TR" sz="1600" dirty="0">
              <a:solidFill>
                <a:srgbClr val="002060"/>
              </a:solidFill>
            </a:endParaRPr>
          </a:p>
        </p:txBody>
      </p:sp>
      <p:sp>
        <p:nvSpPr>
          <p:cNvPr id="9" name="8 Yukarı Bükülü Ok"/>
          <p:cNvSpPr/>
          <p:nvPr/>
        </p:nvSpPr>
        <p:spPr>
          <a:xfrm rot="5400000">
            <a:off x="440598" y="3345560"/>
            <a:ext cx="850392" cy="731520"/>
          </a:xfrm>
          <a:prstGeom prst="bentUpArrow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Niçin SLIT</a:t>
            </a:r>
            <a:endParaRPr lang="tr-TR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7615262" cy="4525963"/>
          </a:xfrm>
        </p:spPr>
        <p:txBody>
          <a:bodyPr>
            <a:normAutofit/>
          </a:bodyPr>
          <a:lstStyle/>
          <a:p>
            <a:r>
              <a:rPr lang="tr-TR" b="1" dirty="0" smtClean="0">
                <a:solidFill>
                  <a:srgbClr val="002060"/>
                </a:solidFill>
              </a:rPr>
              <a:t>SCIT;</a:t>
            </a:r>
          </a:p>
          <a:p>
            <a:r>
              <a:rPr lang="tr-TR" sz="2800" dirty="0" smtClean="0">
                <a:solidFill>
                  <a:srgbClr val="002060"/>
                </a:solidFill>
              </a:rPr>
              <a:t>Hastane/doktor ofisine sık ziyaret gerektiren uzun seyir</a:t>
            </a:r>
          </a:p>
          <a:p>
            <a:r>
              <a:rPr lang="tr-TR" sz="2800" dirty="0" smtClean="0">
                <a:solidFill>
                  <a:srgbClr val="002060"/>
                </a:solidFill>
              </a:rPr>
              <a:t>Enjeksiyon gerektirmesi</a:t>
            </a:r>
          </a:p>
          <a:p>
            <a:r>
              <a:rPr lang="tr-TR" sz="2800" dirty="0" smtClean="0">
                <a:solidFill>
                  <a:srgbClr val="002060"/>
                </a:solidFill>
              </a:rPr>
              <a:t>Enjeksiyonlara lokal ve sistemik reaksiyonlar</a:t>
            </a:r>
          </a:p>
          <a:p>
            <a:r>
              <a:rPr lang="tr-TR" sz="2800" dirty="0" smtClean="0">
                <a:solidFill>
                  <a:srgbClr val="002060"/>
                </a:solidFill>
              </a:rPr>
              <a:t>Fiyat (daha pahalı)</a:t>
            </a:r>
          </a:p>
        </p:txBody>
      </p:sp>
      <p:pic>
        <p:nvPicPr>
          <p:cNvPr id="113666" name="Picture 2" descr="why Sublingual immünotherapy ile ilgili görsel sonuc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78" y="4929198"/>
            <a:ext cx="1969798" cy="14906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SLIT </a:t>
            </a:r>
            <a:r>
              <a:rPr lang="tr-TR" sz="4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Endikasyonları</a:t>
            </a:r>
            <a:endParaRPr lang="tr-TR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sz="3000" dirty="0" smtClean="0">
                <a:solidFill>
                  <a:srgbClr val="002060"/>
                </a:solidFill>
              </a:rPr>
              <a:t>Optimal </a:t>
            </a:r>
            <a:r>
              <a:rPr lang="tr-TR" sz="3000" dirty="0" err="1" smtClean="0">
                <a:solidFill>
                  <a:srgbClr val="002060"/>
                </a:solidFill>
              </a:rPr>
              <a:t>farmakoterapi</a:t>
            </a:r>
            <a:r>
              <a:rPr lang="tr-TR" sz="3000" dirty="0" smtClean="0">
                <a:solidFill>
                  <a:srgbClr val="002060"/>
                </a:solidFill>
              </a:rPr>
              <a:t> ile hastanın bulgularının kontrol altına alınamaması</a:t>
            </a:r>
          </a:p>
          <a:p>
            <a:pPr>
              <a:buNone/>
            </a:pPr>
            <a:r>
              <a:rPr lang="tr-TR" sz="2200" b="1" dirty="0" smtClean="0">
                <a:solidFill>
                  <a:srgbClr val="0070C0"/>
                </a:solidFill>
              </a:rPr>
              <a:t>       Zorunlu ön koşul değil</a:t>
            </a:r>
          </a:p>
          <a:p>
            <a:pPr>
              <a:buNone/>
            </a:pPr>
            <a:r>
              <a:rPr lang="tr-TR" sz="2200" b="1" dirty="0" smtClean="0">
                <a:solidFill>
                  <a:srgbClr val="0070C0"/>
                </a:solidFill>
              </a:rPr>
              <a:t>       Erken bir tedavi olarak düşünülebilir </a:t>
            </a:r>
          </a:p>
          <a:p>
            <a:r>
              <a:rPr lang="tr-TR" sz="3000" dirty="0" err="1" smtClean="0">
                <a:solidFill>
                  <a:srgbClr val="002060"/>
                </a:solidFill>
              </a:rPr>
              <a:t>Farmakoterapi</a:t>
            </a:r>
            <a:r>
              <a:rPr lang="tr-TR" sz="3000" dirty="0" smtClean="0">
                <a:solidFill>
                  <a:srgbClr val="002060"/>
                </a:solidFill>
              </a:rPr>
              <a:t> ile istenmeyen yan etkilerin ortaya çıkması </a:t>
            </a:r>
          </a:p>
          <a:p>
            <a:r>
              <a:rPr lang="tr-TR" sz="3000" dirty="0" smtClean="0">
                <a:solidFill>
                  <a:srgbClr val="002060"/>
                </a:solidFill>
              </a:rPr>
              <a:t>Hastanın uzun süreli </a:t>
            </a:r>
            <a:r>
              <a:rPr lang="tr-TR" sz="3000" dirty="0" err="1" smtClean="0">
                <a:solidFill>
                  <a:srgbClr val="002060"/>
                </a:solidFill>
              </a:rPr>
              <a:t>farmakoterapi</a:t>
            </a:r>
            <a:r>
              <a:rPr lang="tr-TR" sz="3000" dirty="0" smtClean="0">
                <a:solidFill>
                  <a:srgbClr val="002060"/>
                </a:solidFill>
              </a:rPr>
              <a:t> istememesi</a:t>
            </a:r>
          </a:p>
          <a:p>
            <a:r>
              <a:rPr lang="tr-TR" sz="3000" dirty="0" smtClean="0">
                <a:solidFill>
                  <a:srgbClr val="002060"/>
                </a:solidFill>
              </a:rPr>
              <a:t>Hastanın enjeksiyonları reddetmesi</a:t>
            </a:r>
          </a:p>
          <a:p>
            <a:pPr>
              <a:buNone/>
            </a:pPr>
            <a:endParaRPr lang="tr-TR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tr-TR" b="1" dirty="0" smtClean="0">
                <a:solidFill>
                  <a:srgbClr val="FF0000"/>
                </a:solidFill>
              </a:rPr>
              <a:t>   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4" name="3 Dikdörtgen"/>
          <p:cNvSpPr/>
          <p:nvPr/>
        </p:nvSpPr>
        <p:spPr>
          <a:xfrm>
            <a:off x="857224" y="5500702"/>
            <a:ext cx="67151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Canonica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GW, et al. Sublingual immunotherapy: World</a:t>
            </a:r>
          </a:p>
          <a:p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Allergy Organization position paper 2013 update. World Allergy Organization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J 2014; 7:6.</a:t>
            </a:r>
            <a:endParaRPr lang="tr-T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785786" y="4357694"/>
            <a:ext cx="5500726" cy="571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b="1" dirty="0" smtClean="0">
                <a:solidFill>
                  <a:srgbClr val="C00000"/>
                </a:solidFill>
              </a:rPr>
              <a:t>Hastanın enjeksiyonları reddetmesi</a:t>
            </a:r>
          </a:p>
        </p:txBody>
      </p:sp>
      <p:pic>
        <p:nvPicPr>
          <p:cNvPr id="113666" name="Picture 2" descr="enjeksiyondan korkan çocuk ile ilgili görsel sonuc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53314" y="5072074"/>
            <a:ext cx="1690686" cy="1524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SLIT’mı</a:t>
            </a:r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tr-TR" sz="4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SCIT’mı</a:t>
            </a:r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?</a:t>
            </a:r>
            <a:endParaRPr lang="tr-TR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7901014" cy="4525963"/>
          </a:xfrm>
        </p:spPr>
        <p:txBody>
          <a:bodyPr/>
          <a:lstStyle/>
          <a:p>
            <a:r>
              <a:rPr lang="tr-TR" sz="2800" dirty="0" smtClean="0">
                <a:solidFill>
                  <a:srgbClr val="002060"/>
                </a:solidFill>
              </a:rPr>
              <a:t>Hangisi daha etkili?</a:t>
            </a:r>
          </a:p>
          <a:p>
            <a:r>
              <a:rPr lang="tr-TR" sz="2800" dirty="0" smtClean="0">
                <a:solidFill>
                  <a:srgbClr val="002060"/>
                </a:solidFill>
              </a:rPr>
              <a:t>Uzun süreli klinik etkileri benzer mi ?</a:t>
            </a:r>
          </a:p>
          <a:p>
            <a:r>
              <a:rPr lang="tr-TR" sz="2800" dirty="0" smtClean="0">
                <a:solidFill>
                  <a:srgbClr val="002060"/>
                </a:solidFill>
              </a:rPr>
              <a:t>Hangisi daha güvenli?</a:t>
            </a:r>
          </a:p>
          <a:p>
            <a:r>
              <a:rPr lang="tr-TR" sz="2800" dirty="0" smtClean="0">
                <a:solidFill>
                  <a:srgbClr val="002060"/>
                </a:solidFill>
              </a:rPr>
              <a:t>Bu iki tedavi arasındaki seçimde göz önüne alınması gereken pratik konular nelerdir? </a:t>
            </a:r>
          </a:p>
          <a:p>
            <a:endParaRPr lang="tr-TR" sz="2800" dirty="0" smtClean="0">
              <a:solidFill>
                <a:srgbClr val="002060"/>
              </a:solidFill>
            </a:endParaRPr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468994" name="AutoShape 2" descr="iki seçenek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68996" name="AutoShape 4" descr="iki seçenek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67970" name="AutoShape 2" descr="yol ayrımı işareti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67972" name="AutoShape 4" descr="yol ayrımı işareti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467973" name="Picture 5" descr="C:\Users\DELL\Desktop\indi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4714884"/>
            <a:ext cx="3076575" cy="1485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SLIT </a:t>
            </a:r>
            <a:r>
              <a:rPr lang="tr-TR" sz="4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İmmunoloji</a:t>
            </a:r>
            <a:endParaRPr lang="tr-TR" sz="40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1657762"/>
            <a:ext cx="6715172" cy="4366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Oval"/>
          <p:cNvSpPr/>
          <p:nvPr/>
        </p:nvSpPr>
        <p:spPr>
          <a:xfrm>
            <a:off x="1428728" y="2071678"/>
            <a:ext cx="1143008" cy="10001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Oval"/>
          <p:cNvSpPr/>
          <p:nvPr/>
        </p:nvSpPr>
        <p:spPr>
          <a:xfrm>
            <a:off x="1428728" y="4286256"/>
            <a:ext cx="1143008" cy="10001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Sublingual</a:t>
            </a:r>
            <a:r>
              <a:rPr lang="tr-TR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Yol ile Tolerans İndüksiyonu</a:t>
            </a:r>
            <a:endParaRPr lang="tr-TR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1643050"/>
            <a:ext cx="6838950" cy="4533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Metin kutusu"/>
          <p:cNvSpPr txBox="1"/>
          <p:nvPr/>
        </p:nvSpPr>
        <p:spPr>
          <a:xfrm>
            <a:off x="3143240" y="6357958"/>
            <a:ext cx="45833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 err="1" smtClean="0"/>
              <a:t>Moingeon</a:t>
            </a:r>
            <a:r>
              <a:rPr lang="tr-TR" sz="1400" dirty="0" smtClean="0"/>
              <a:t> P.  </a:t>
            </a:r>
            <a:r>
              <a:rPr lang="en-US" sz="1400" dirty="0" smtClean="0"/>
              <a:t>J Allergy </a:t>
            </a:r>
            <a:r>
              <a:rPr lang="en-US" sz="1400" dirty="0" err="1" smtClean="0"/>
              <a:t>Clin</a:t>
            </a:r>
            <a:r>
              <a:rPr lang="en-US" sz="1400" dirty="0" smtClean="0"/>
              <a:t> </a:t>
            </a:r>
            <a:r>
              <a:rPr lang="en-US" sz="1400" dirty="0" err="1" smtClean="0"/>
              <a:t>Immunol</a:t>
            </a:r>
            <a:r>
              <a:rPr lang="en-US" sz="1400" dirty="0" smtClean="0"/>
              <a:t> </a:t>
            </a:r>
            <a:r>
              <a:rPr lang="en-US" sz="1400" dirty="0" err="1" smtClean="0"/>
              <a:t>Pract</a:t>
            </a:r>
            <a:r>
              <a:rPr lang="tr-TR" sz="1400" dirty="0" smtClean="0"/>
              <a:t> 2013</a:t>
            </a:r>
            <a:r>
              <a:rPr lang="en-US" sz="1400" dirty="0" smtClean="0"/>
              <a:t>;1(3):228-41. </a:t>
            </a:r>
            <a:r>
              <a:rPr lang="tr-TR" sz="1400" dirty="0" smtClean="0"/>
              <a:t> </a:t>
            </a:r>
            <a:endParaRPr lang="tr-T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SLIT </a:t>
            </a:r>
            <a:r>
              <a:rPr lang="tr-TR" sz="4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İmmün</a:t>
            </a:r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Değişiklikler</a:t>
            </a:r>
            <a:endParaRPr lang="tr-TR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6"/>
          </a:xfrm>
        </p:spPr>
        <p:txBody>
          <a:bodyPr>
            <a:normAutofit fontScale="77500" lnSpcReduction="20000"/>
          </a:bodyPr>
          <a:lstStyle/>
          <a:p>
            <a:r>
              <a:rPr lang="tr-TR" sz="2400" b="1" dirty="0" smtClean="0">
                <a:solidFill>
                  <a:srgbClr val="002060"/>
                </a:solidFill>
              </a:rPr>
              <a:t>Serum </a:t>
            </a:r>
            <a:r>
              <a:rPr lang="tr-TR" sz="2400" b="1" dirty="0" err="1" smtClean="0">
                <a:solidFill>
                  <a:srgbClr val="002060"/>
                </a:solidFill>
              </a:rPr>
              <a:t>IgG</a:t>
            </a:r>
            <a:r>
              <a:rPr lang="tr-TR" sz="2400" b="1" dirty="0" smtClean="0">
                <a:solidFill>
                  <a:srgbClr val="002060"/>
                </a:solidFill>
              </a:rPr>
              <a:t> ve IgG4 düzeylerinde artış</a:t>
            </a:r>
          </a:p>
          <a:p>
            <a:pPr>
              <a:buNone/>
            </a:pPr>
            <a:r>
              <a:rPr lang="tr-TR" sz="2400" dirty="0" smtClean="0">
                <a:solidFill>
                  <a:srgbClr val="0070C0"/>
                </a:solidFill>
              </a:rPr>
              <a:t>      Artış SCIT kadar olmayabilir</a:t>
            </a:r>
          </a:p>
          <a:p>
            <a:endParaRPr lang="tr-TR" sz="2000" dirty="0" smtClean="0">
              <a:solidFill>
                <a:srgbClr val="002060"/>
              </a:solidFill>
            </a:endParaRPr>
          </a:p>
          <a:p>
            <a:pPr>
              <a:lnSpc>
                <a:spcPct val="120000"/>
              </a:lnSpc>
            </a:pPr>
            <a:r>
              <a:rPr lang="tr-TR" sz="2400" b="1" dirty="0" err="1" smtClean="0">
                <a:solidFill>
                  <a:srgbClr val="002060"/>
                </a:solidFill>
              </a:rPr>
              <a:t>Allerjen</a:t>
            </a:r>
            <a:r>
              <a:rPr lang="tr-TR" sz="2400" b="1" dirty="0" smtClean="0">
                <a:solidFill>
                  <a:srgbClr val="002060"/>
                </a:solidFill>
              </a:rPr>
              <a:t> </a:t>
            </a:r>
            <a:r>
              <a:rPr lang="tr-TR" sz="2400" b="1" dirty="0" err="1" smtClean="0">
                <a:solidFill>
                  <a:srgbClr val="002060"/>
                </a:solidFill>
              </a:rPr>
              <a:t>sIgE</a:t>
            </a:r>
            <a:r>
              <a:rPr lang="tr-TR" sz="2400" b="1" dirty="0" smtClean="0">
                <a:solidFill>
                  <a:srgbClr val="002060"/>
                </a:solidFill>
              </a:rPr>
              <a:t> düzeyinde erken geçici artış. Daha sonra mevsimsel artışta körelme</a:t>
            </a:r>
            <a:endParaRPr lang="tr-TR" sz="24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tr-TR" sz="2000" b="1" dirty="0" smtClean="0">
              <a:solidFill>
                <a:srgbClr val="002060"/>
              </a:solidFill>
            </a:endParaRPr>
          </a:p>
          <a:p>
            <a:pPr>
              <a:lnSpc>
                <a:spcPct val="120000"/>
              </a:lnSpc>
            </a:pPr>
            <a:r>
              <a:rPr lang="tr-TR" sz="2400" b="1" dirty="0" err="1" smtClean="0">
                <a:solidFill>
                  <a:srgbClr val="002060"/>
                </a:solidFill>
              </a:rPr>
              <a:t>Sublingual</a:t>
            </a:r>
            <a:r>
              <a:rPr lang="tr-TR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</a:rPr>
              <a:t>FOXP3+ </a:t>
            </a:r>
            <a:r>
              <a:rPr lang="en-US" sz="2400" b="1" dirty="0" err="1" smtClean="0">
                <a:solidFill>
                  <a:srgbClr val="002060"/>
                </a:solidFill>
              </a:rPr>
              <a:t>Treg</a:t>
            </a:r>
            <a:r>
              <a:rPr lang="tr-TR" sz="2400" b="1" dirty="0" smtClean="0">
                <a:solidFill>
                  <a:srgbClr val="002060"/>
                </a:solidFill>
              </a:rPr>
              <a:t> hücrelerindeki lokal artışla birlikte  B hücresine </a:t>
            </a:r>
            <a:r>
              <a:rPr lang="tr-TR" sz="2400" b="1" dirty="0" err="1" smtClean="0">
                <a:solidFill>
                  <a:srgbClr val="002060"/>
                </a:solidFill>
              </a:rPr>
              <a:t>allerjen</a:t>
            </a:r>
            <a:r>
              <a:rPr lang="tr-TR" sz="2400" b="1" dirty="0" smtClean="0">
                <a:solidFill>
                  <a:srgbClr val="002060"/>
                </a:solidFill>
              </a:rPr>
              <a:t>-</a:t>
            </a:r>
            <a:r>
              <a:rPr lang="tr-TR" sz="2400" b="1" dirty="0" err="1" smtClean="0">
                <a:solidFill>
                  <a:srgbClr val="002060"/>
                </a:solidFill>
              </a:rPr>
              <a:t>IgE</a:t>
            </a:r>
            <a:r>
              <a:rPr lang="tr-TR" sz="2400" b="1" dirty="0" smtClean="0">
                <a:solidFill>
                  <a:srgbClr val="002060"/>
                </a:solidFill>
              </a:rPr>
              <a:t> kompleksinin bağlanmasına karşı  serum inhibitör aktivitesinde artış  (</a:t>
            </a:r>
            <a:r>
              <a:rPr lang="tr-TR" sz="2400" b="1" dirty="0" err="1" smtClean="0">
                <a:solidFill>
                  <a:srgbClr val="002060"/>
                </a:solidFill>
              </a:rPr>
              <a:t>IgE</a:t>
            </a:r>
            <a:r>
              <a:rPr lang="tr-TR" sz="2400" b="1" dirty="0" smtClean="0">
                <a:solidFill>
                  <a:srgbClr val="002060"/>
                </a:solidFill>
              </a:rPr>
              <a:t>-FAB)</a:t>
            </a:r>
            <a:r>
              <a:rPr lang="tr-T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tr-TR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      </a:t>
            </a:r>
            <a:endParaRPr lang="tr-TR" sz="14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tr-TR" sz="2400" b="1" dirty="0" err="1" smtClean="0">
                <a:solidFill>
                  <a:srgbClr val="002060"/>
                </a:solidFill>
              </a:rPr>
              <a:t>Periferal</a:t>
            </a:r>
            <a:r>
              <a:rPr lang="tr-TR" sz="2400" b="1" dirty="0" smtClean="0">
                <a:solidFill>
                  <a:srgbClr val="002060"/>
                </a:solidFill>
              </a:rPr>
              <a:t> </a:t>
            </a:r>
            <a:r>
              <a:rPr lang="tr-TR" sz="2400" b="1" dirty="0" err="1" smtClean="0">
                <a:solidFill>
                  <a:srgbClr val="002060"/>
                </a:solidFill>
              </a:rPr>
              <a:t>Treg</a:t>
            </a:r>
            <a:r>
              <a:rPr lang="tr-TR" sz="2400" b="1" dirty="0" smtClean="0">
                <a:solidFill>
                  <a:srgbClr val="002060"/>
                </a:solidFill>
              </a:rPr>
              <a:t> hücrelerde artış (4-12 hafta) </a:t>
            </a:r>
          </a:p>
          <a:p>
            <a:pPr>
              <a:lnSpc>
                <a:spcPct val="120000"/>
              </a:lnSpc>
              <a:buNone/>
            </a:pPr>
            <a:r>
              <a:rPr lang="tr-TR" sz="2400" b="1" dirty="0" smtClean="0">
                <a:solidFill>
                  <a:srgbClr val="002060"/>
                </a:solidFill>
              </a:rPr>
              <a:t>      Th1 </a:t>
            </a:r>
            <a:r>
              <a:rPr lang="tr-TR" sz="2400" b="1" dirty="0" err="1" smtClean="0">
                <a:solidFill>
                  <a:srgbClr val="002060"/>
                </a:solidFill>
              </a:rPr>
              <a:t>immün</a:t>
            </a:r>
            <a:r>
              <a:rPr lang="tr-TR" sz="2400" b="1" dirty="0" smtClean="0">
                <a:solidFill>
                  <a:srgbClr val="002060"/>
                </a:solidFill>
              </a:rPr>
              <a:t> </a:t>
            </a:r>
            <a:r>
              <a:rPr lang="tr-TR" sz="2400" b="1" dirty="0" err="1" smtClean="0">
                <a:solidFill>
                  <a:srgbClr val="002060"/>
                </a:solidFill>
              </a:rPr>
              <a:t>deviasyon</a:t>
            </a:r>
            <a:r>
              <a:rPr lang="tr-TR" sz="2400" b="1" dirty="0" smtClean="0">
                <a:solidFill>
                  <a:srgbClr val="002060"/>
                </a:solidFill>
              </a:rPr>
              <a:t> (12 ay)</a:t>
            </a:r>
          </a:p>
          <a:p>
            <a:pPr>
              <a:buNone/>
            </a:pPr>
            <a:r>
              <a:rPr lang="tr-T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        </a:t>
            </a:r>
            <a:r>
              <a:rPr lang="tr-TR" sz="1600" b="1" dirty="0" smtClean="0"/>
              <a:t> </a:t>
            </a:r>
          </a:p>
          <a:p>
            <a:pPr>
              <a:buNone/>
            </a:pP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                                       </a:t>
            </a:r>
          </a:p>
          <a:p>
            <a:pPr>
              <a:buNone/>
            </a:pP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                                             </a:t>
            </a:r>
            <a:r>
              <a:rPr lang="tr-T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Scadding</a:t>
            </a: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GW,  et al. </a:t>
            </a:r>
            <a:r>
              <a:rPr lang="tr-T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</a:t>
            </a: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Exp</a:t>
            </a: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Allergy</a:t>
            </a: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2010;40:598–606</a:t>
            </a:r>
          </a:p>
          <a:p>
            <a:pPr>
              <a:buNone/>
            </a:pP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                                             </a:t>
            </a:r>
            <a:r>
              <a:rPr lang="tr-T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Durham</a:t>
            </a: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SR, et al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J Allergy 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</a:t>
            </a:r>
            <a:r>
              <a:rPr lang="tr-T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Immunol</a:t>
            </a: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2012;129:717–725. </a:t>
            </a:r>
          </a:p>
          <a:p>
            <a:pPr>
              <a:buNone/>
            </a:pP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                                             </a:t>
            </a:r>
            <a:r>
              <a:rPr lang="it-IT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Piconi S, </a:t>
            </a: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et al.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 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Immunol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2010</a:t>
            </a: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;185:7723–7730.</a:t>
            </a:r>
          </a:p>
          <a:p>
            <a:pPr>
              <a:buNone/>
            </a:pP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                                             </a:t>
            </a:r>
            <a:r>
              <a:rPr lang="tr-T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Canonica</a:t>
            </a: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GW, et al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World Allergy Organ J 2014;7:6.</a:t>
            </a:r>
            <a:endParaRPr lang="tr-TR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None/>
            </a:pP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SLIT </a:t>
            </a:r>
            <a:r>
              <a:rPr lang="tr-TR" sz="4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İmmün</a:t>
            </a:r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Değişiklikler</a:t>
            </a:r>
            <a:endParaRPr lang="tr-TR" sz="40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002060"/>
                </a:solidFill>
              </a:rPr>
              <a:t>Daha az yan etki</a:t>
            </a:r>
          </a:p>
          <a:p>
            <a:r>
              <a:rPr lang="tr-TR" sz="2400" dirty="0" smtClean="0">
                <a:solidFill>
                  <a:srgbClr val="002060"/>
                </a:solidFill>
              </a:rPr>
              <a:t>SLIT </a:t>
            </a:r>
            <a:r>
              <a:rPr lang="tr-TR" sz="2400" dirty="0" err="1" smtClean="0">
                <a:solidFill>
                  <a:srgbClr val="002060"/>
                </a:solidFill>
              </a:rPr>
              <a:t>allerjenleri</a:t>
            </a:r>
            <a:r>
              <a:rPr lang="tr-TR" sz="2400" dirty="0" smtClean="0">
                <a:solidFill>
                  <a:srgbClr val="002060"/>
                </a:solidFill>
              </a:rPr>
              <a:t> </a:t>
            </a:r>
            <a:r>
              <a:rPr lang="tr-TR" sz="2400" dirty="0" err="1" smtClean="0">
                <a:solidFill>
                  <a:srgbClr val="002060"/>
                </a:solidFill>
              </a:rPr>
              <a:t>mast</a:t>
            </a:r>
            <a:r>
              <a:rPr lang="tr-TR" sz="2400" dirty="0" smtClean="0">
                <a:solidFill>
                  <a:srgbClr val="002060"/>
                </a:solidFill>
              </a:rPr>
              <a:t> hücrelerine ulaşmadan önce  </a:t>
            </a:r>
            <a:r>
              <a:rPr lang="tr-TR" sz="2400" dirty="0" err="1" smtClean="0">
                <a:solidFill>
                  <a:srgbClr val="002060"/>
                </a:solidFill>
              </a:rPr>
              <a:t>tolerojenik</a:t>
            </a:r>
            <a:r>
              <a:rPr lang="tr-TR" sz="2400" dirty="0" smtClean="0">
                <a:solidFill>
                  <a:srgbClr val="002060"/>
                </a:solidFill>
              </a:rPr>
              <a:t> DH tarafından yakalanmakta </a:t>
            </a:r>
          </a:p>
          <a:p>
            <a:r>
              <a:rPr lang="tr-TR" sz="2400" dirty="0" smtClean="0">
                <a:solidFill>
                  <a:srgbClr val="002060"/>
                </a:solidFill>
              </a:rPr>
              <a:t>Oral </a:t>
            </a:r>
            <a:r>
              <a:rPr lang="tr-TR" sz="2400" dirty="0" err="1" smtClean="0">
                <a:solidFill>
                  <a:srgbClr val="002060"/>
                </a:solidFill>
              </a:rPr>
              <a:t>kavitede</a:t>
            </a:r>
            <a:r>
              <a:rPr lang="tr-TR" sz="2400" dirty="0" smtClean="0">
                <a:solidFill>
                  <a:srgbClr val="002060"/>
                </a:solidFill>
              </a:rPr>
              <a:t> </a:t>
            </a:r>
            <a:r>
              <a:rPr lang="tr-TR" sz="2400" dirty="0" err="1" smtClean="0">
                <a:solidFill>
                  <a:srgbClr val="002060"/>
                </a:solidFill>
              </a:rPr>
              <a:t>submukozal</a:t>
            </a:r>
            <a:r>
              <a:rPr lang="tr-TR" sz="2400" dirty="0" smtClean="0">
                <a:solidFill>
                  <a:srgbClr val="002060"/>
                </a:solidFill>
              </a:rPr>
              <a:t> bölgede daha az </a:t>
            </a:r>
            <a:r>
              <a:rPr lang="tr-TR" sz="2400" dirty="0" err="1" smtClean="0">
                <a:solidFill>
                  <a:srgbClr val="002060"/>
                </a:solidFill>
              </a:rPr>
              <a:t>mast</a:t>
            </a:r>
            <a:r>
              <a:rPr lang="tr-TR" sz="2400" dirty="0" smtClean="0">
                <a:solidFill>
                  <a:srgbClr val="002060"/>
                </a:solidFill>
              </a:rPr>
              <a:t> hücresi ve </a:t>
            </a:r>
            <a:r>
              <a:rPr lang="tr-TR" sz="2400" dirty="0" err="1" smtClean="0">
                <a:solidFill>
                  <a:srgbClr val="002060"/>
                </a:solidFill>
              </a:rPr>
              <a:t>eozinofil</a:t>
            </a:r>
            <a:r>
              <a:rPr lang="tr-TR" sz="2400" dirty="0" smtClean="0">
                <a:solidFill>
                  <a:srgbClr val="002060"/>
                </a:solidFill>
              </a:rPr>
              <a:t> </a:t>
            </a:r>
          </a:p>
          <a:p>
            <a:pPr>
              <a:buNone/>
            </a:pPr>
            <a:r>
              <a:rPr lang="tr-TR" sz="2800" dirty="0" smtClean="0"/>
              <a:t>    </a:t>
            </a:r>
          </a:p>
          <a:p>
            <a:pPr>
              <a:buNone/>
            </a:pPr>
            <a:r>
              <a:rPr lang="tr-TR" sz="2800" dirty="0" smtClean="0"/>
              <a:t>                        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Mascarell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L, et al.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Exp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Allergy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2009;39:1910-9. </a:t>
            </a:r>
          </a:p>
          <a:p>
            <a:pPr>
              <a:buNone/>
            </a:pP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                           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Calderon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MA, et al.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Allergy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2012;67:302-11.</a:t>
            </a:r>
          </a:p>
          <a:p>
            <a:endParaRPr lang="tr-TR" sz="2800" dirty="0">
              <a:solidFill>
                <a:srgbClr val="002060"/>
              </a:solidFill>
            </a:endParaRPr>
          </a:p>
        </p:txBody>
      </p:sp>
      <p:pic>
        <p:nvPicPr>
          <p:cNvPr id="103426" name="Picture 2" descr="yakalamak cartoon ile ilgili g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64" y="4714884"/>
            <a:ext cx="1928794" cy="18081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Klinik Etki</a:t>
            </a:r>
            <a:endParaRPr lang="tr-TR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643050"/>
            <a:ext cx="3286148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857496"/>
            <a:ext cx="3714776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43240" y="4214818"/>
            <a:ext cx="3000396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57290" y="4214818"/>
            <a:ext cx="1643074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57686" y="5572140"/>
            <a:ext cx="3429024" cy="992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32" name="Picture 8" descr="etki ile ilgili görsel sonucu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857884" y="1857364"/>
            <a:ext cx="2285984" cy="2190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357166"/>
            <a:ext cx="8143932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85918" y="2071678"/>
            <a:ext cx="5135561" cy="3590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34" y="1714488"/>
            <a:ext cx="3929090" cy="4575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29124" y="1785926"/>
            <a:ext cx="4357718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571744"/>
            <a:ext cx="8229600" cy="3554419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2060"/>
                </a:solidFill>
              </a:rPr>
              <a:t>23 SAR</a:t>
            </a:r>
            <a:r>
              <a:rPr lang="tr-TR" sz="2800" dirty="0" smtClean="0">
                <a:solidFill>
                  <a:srgbClr val="002060"/>
                </a:solidFill>
              </a:rPr>
              <a:t>, </a:t>
            </a:r>
            <a:r>
              <a:rPr lang="en-US" sz="2800" dirty="0" smtClean="0">
                <a:solidFill>
                  <a:srgbClr val="002060"/>
                </a:solidFill>
              </a:rPr>
              <a:t>11 PAR </a:t>
            </a:r>
            <a:r>
              <a:rPr lang="tr-TR" sz="2800" dirty="0" smtClean="0">
                <a:solidFill>
                  <a:srgbClr val="002060"/>
                </a:solidFill>
              </a:rPr>
              <a:t>çalışması</a:t>
            </a:r>
          </a:p>
          <a:p>
            <a:r>
              <a:rPr lang="tr-TR" sz="2800" dirty="0" smtClean="0">
                <a:solidFill>
                  <a:srgbClr val="002060"/>
                </a:solidFill>
              </a:rPr>
              <a:t>n:18914</a:t>
            </a:r>
          </a:p>
          <a:p>
            <a:r>
              <a:rPr lang="tr-TR" sz="2800" dirty="0" smtClean="0">
                <a:solidFill>
                  <a:srgbClr val="002060"/>
                </a:solidFill>
              </a:rPr>
              <a:t>Yaş: 5-85 </a:t>
            </a:r>
          </a:p>
          <a:p>
            <a:r>
              <a:rPr lang="tr-TR" sz="2800" dirty="0" smtClean="0">
                <a:solidFill>
                  <a:srgbClr val="002060"/>
                </a:solidFill>
              </a:rPr>
              <a:t>Kuzey Amerika, Avrupa ve Latin Amerika (2 çalışma)</a:t>
            </a:r>
          </a:p>
          <a:p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14290"/>
            <a:ext cx="8215369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Dikdörtgen"/>
          <p:cNvSpPr/>
          <p:nvPr/>
        </p:nvSpPr>
        <p:spPr>
          <a:xfrm>
            <a:off x="5572132" y="2000240"/>
            <a:ext cx="42148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J </a:t>
            </a:r>
            <a:r>
              <a:rPr lang="tr-TR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Allergy</a:t>
            </a:r>
            <a:r>
              <a:rPr lang="tr-T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Clin</a:t>
            </a:r>
            <a:r>
              <a:rPr lang="tr-T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Immunol</a:t>
            </a:r>
            <a:r>
              <a:rPr lang="tr-T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2016;138:1081-8</a:t>
            </a:r>
            <a:endParaRPr lang="tr-TR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57224" y="1928802"/>
            <a:ext cx="7135388" cy="4434821"/>
          </a:xfrm>
          <a:prstGeom prst="rect">
            <a:avLst/>
          </a:prstGeom>
          <a:noFill/>
          <a:ln w="9525">
            <a:solidFill>
              <a:schemeClr val="tx1"/>
            </a:solidFill>
            <a:prstDash val="sysDash"/>
            <a:miter lim="800000"/>
            <a:headEnd/>
            <a:tailEnd/>
          </a:ln>
          <a:effectLst/>
        </p:spPr>
      </p:pic>
      <p:sp>
        <p:nvSpPr>
          <p:cNvPr id="5" name="4 Dikdörtgen"/>
          <p:cNvSpPr/>
          <p:nvPr/>
        </p:nvSpPr>
        <p:spPr>
          <a:xfrm>
            <a:off x="6858016" y="1857364"/>
            <a:ext cx="928694" cy="1928826"/>
          </a:xfrm>
          <a:prstGeom prst="rect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Dikdörtgen"/>
          <p:cNvSpPr/>
          <p:nvPr/>
        </p:nvSpPr>
        <p:spPr>
          <a:xfrm>
            <a:off x="6858016" y="4143380"/>
            <a:ext cx="928694" cy="1143008"/>
          </a:xfrm>
          <a:prstGeom prst="rect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214290"/>
            <a:ext cx="8215369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50285" y="1928802"/>
            <a:ext cx="6843430" cy="4197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Dikdörtgen"/>
          <p:cNvSpPr/>
          <p:nvPr/>
        </p:nvSpPr>
        <p:spPr>
          <a:xfrm>
            <a:off x="6858016" y="1857364"/>
            <a:ext cx="928694" cy="2000264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 Dikdörtgen"/>
          <p:cNvSpPr/>
          <p:nvPr/>
        </p:nvSpPr>
        <p:spPr>
          <a:xfrm>
            <a:off x="6858016" y="4143380"/>
            <a:ext cx="928694" cy="1428760"/>
          </a:xfrm>
          <a:prstGeom prst="rect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14290"/>
            <a:ext cx="8215369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4609" y="1600200"/>
            <a:ext cx="713478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Dikdörtgen"/>
          <p:cNvSpPr/>
          <p:nvPr/>
        </p:nvSpPr>
        <p:spPr>
          <a:xfrm>
            <a:off x="6786578" y="1571612"/>
            <a:ext cx="1000132" cy="2143140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 Dikdörtgen"/>
          <p:cNvSpPr/>
          <p:nvPr/>
        </p:nvSpPr>
        <p:spPr>
          <a:xfrm>
            <a:off x="6786578" y="4000504"/>
            <a:ext cx="1000132" cy="1500198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14290"/>
            <a:ext cx="8215369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92441" y="1785926"/>
            <a:ext cx="6159118" cy="434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Dikdörtgen"/>
          <p:cNvSpPr/>
          <p:nvPr/>
        </p:nvSpPr>
        <p:spPr>
          <a:xfrm>
            <a:off x="6786578" y="1714488"/>
            <a:ext cx="1143008" cy="1964545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14290"/>
            <a:ext cx="8215369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Dikdörtgen 2"/>
          <p:cNvSpPr/>
          <p:nvPr/>
        </p:nvSpPr>
        <p:spPr>
          <a:xfrm>
            <a:off x="6786578" y="3933056"/>
            <a:ext cx="1143008" cy="1512168"/>
          </a:xfrm>
          <a:prstGeom prst="rect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928662" y="2143116"/>
            <a:ext cx="7381875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Dikdörtgen"/>
          <p:cNvSpPr/>
          <p:nvPr/>
        </p:nvSpPr>
        <p:spPr>
          <a:xfrm>
            <a:off x="6858016" y="2285992"/>
            <a:ext cx="1357322" cy="1928826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214290"/>
            <a:ext cx="8215369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357430"/>
            <a:ext cx="8229600" cy="3768733"/>
          </a:xfrm>
        </p:spPr>
        <p:txBody>
          <a:bodyPr>
            <a:normAutofit/>
          </a:bodyPr>
          <a:lstStyle/>
          <a:p>
            <a:r>
              <a:rPr lang="tr-TR" sz="2400" b="1" dirty="0" smtClean="0">
                <a:solidFill>
                  <a:srgbClr val="002060"/>
                </a:solidFill>
              </a:rPr>
              <a:t>Sonuçlar;</a:t>
            </a:r>
          </a:p>
          <a:p>
            <a:r>
              <a:rPr lang="tr-TR" sz="2400" b="1" dirty="0" err="1" smtClean="0">
                <a:solidFill>
                  <a:srgbClr val="002060"/>
                </a:solidFill>
              </a:rPr>
              <a:t>SAR’lı</a:t>
            </a:r>
            <a:r>
              <a:rPr lang="tr-TR" sz="2400" b="1" dirty="0" smtClean="0">
                <a:solidFill>
                  <a:srgbClr val="002060"/>
                </a:solidFill>
              </a:rPr>
              <a:t> hastalarda semptomların düzelmesi </a:t>
            </a:r>
          </a:p>
          <a:p>
            <a:pPr>
              <a:buNone/>
            </a:pPr>
            <a:r>
              <a:rPr lang="tr-TR" sz="2000" b="1" dirty="0" smtClean="0">
                <a:solidFill>
                  <a:srgbClr val="0070C0"/>
                </a:solidFill>
              </a:rPr>
              <a:t>      SLIT = </a:t>
            </a:r>
            <a:r>
              <a:rPr lang="tr-TR" sz="2000" b="1" dirty="0" err="1" smtClean="0">
                <a:solidFill>
                  <a:srgbClr val="0070C0"/>
                </a:solidFill>
              </a:rPr>
              <a:t>İntranazal</a:t>
            </a:r>
            <a:r>
              <a:rPr lang="tr-TR" sz="2000" b="1" dirty="0" smtClean="0">
                <a:solidFill>
                  <a:srgbClr val="0070C0"/>
                </a:solidFill>
              </a:rPr>
              <a:t> </a:t>
            </a:r>
            <a:r>
              <a:rPr lang="tr-TR" sz="2000" b="1" dirty="0" err="1" smtClean="0">
                <a:solidFill>
                  <a:srgbClr val="0070C0"/>
                </a:solidFill>
              </a:rPr>
              <a:t>steroid</a:t>
            </a:r>
            <a:endParaRPr lang="tr-TR" sz="2000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tr-TR" sz="2000" b="1" dirty="0" smtClean="0">
                <a:solidFill>
                  <a:srgbClr val="0070C0"/>
                </a:solidFill>
              </a:rPr>
              <a:t>      SLIT &gt; </a:t>
            </a:r>
            <a:r>
              <a:rPr lang="tr-TR" sz="2000" b="1" dirty="0" err="1" smtClean="0">
                <a:solidFill>
                  <a:srgbClr val="0070C0"/>
                </a:solidFill>
              </a:rPr>
              <a:t>Montelukast</a:t>
            </a:r>
            <a:r>
              <a:rPr lang="tr-TR" sz="2000" b="1" dirty="0" smtClean="0">
                <a:solidFill>
                  <a:srgbClr val="0070C0"/>
                </a:solidFill>
              </a:rPr>
              <a:t> ve </a:t>
            </a:r>
            <a:r>
              <a:rPr lang="tr-TR" sz="2000" b="1" dirty="0" err="1" smtClean="0">
                <a:solidFill>
                  <a:srgbClr val="0070C0"/>
                </a:solidFill>
              </a:rPr>
              <a:t>antihistaminik</a:t>
            </a:r>
            <a:endParaRPr lang="tr-TR" sz="2000" b="1" dirty="0" smtClean="0">
              <a:solidFill>
                <a:srgbClr val="0070C0"/>
              </a:solidFill>
            </a:endParaRPr>
          </a:p>
          <a:p>
            <a:r>
              <a:rPr lang="tr-TR" sz="2400" b="1" dirty="0" err="1" smtClean="0">
                <a:solidFill>
                  <a:srgbClr val="002060"/>
                </a:solidFill>
              </a:rPr>
              <a:t>PAR’lı</a:t>
            </a:r>
            <a:r>
              <a:rPr lang="tr-TR" sz="2400" b="1" dirty="0" smtClean="0">
                <a:solidFill>
                  <a:srgbClr val="002060"/>
                </a:solidFill>
              </a:rPr>
              <a:t> hastalarda semptomların düzelmesi</a:t>
            </a:r>
          </a:p>
          <a:p>
            <a:pPr>
              <a:buNone/>
            </a:pPr>
            <a:r>
              <a:rPr lang="tr-TR" sz="2400" b="1" dirty="0" smtClean="0">
                <a:solidFill>
                  <a:srgbClr val="0070C0"/>
                </a:solidFill>
              </a:rPr>
              <a:t>     </a:t>
            </a:r>
            <a:r>
              <a:rPr lang="tr-TR" sz="2000" b="1" dirty="0" smtClean="0">
                <a:solidFill>
                  <a:srgbClr val="0070C0"/>
                </a:solidFill>
              </a:rPr>
              <a:t>SLIT (HDM için) &gt; Bütün </a:t>
            </a:r>
            <a:r>
              <a:rPr lang="tr-TR" sz="2000" b="1" dirty="0" err="1" smtClean="0">
                <a:solidFill>
                  <a:srgbClr val="0070C0"/>
                </a:solidFill>
              </a:rPr>
              <a:t>farmakoterapi</a:t>
            </a:r>
            <a:endParaRPr lang="tr-TR" sz="2000" b="1" dirty="0" smtClean="0">
              <a:solidFill>
                <a:srgbClr val="0070C0"/>
              </a:solidFill>
            </a:endParaRPr>
          </a:p>
          <a:p>
            <a:r>
              <a:rPr lang="tr-TR" sz="2400" b="1" dirty="0" smtClean="0">
                <a:solidFill>
                  <a:srgbClr val="002060"/>
                </a:solidFill>
              </a:rPr>
              <a:t>SLIT etkisi </a:t>
            </a:r>
          </a:p>
          <a:p>
            <a:pPr>
              <a:buNone/>
            </a:pPr>
            <a:r>
              <a:rPr lang="tr-TR" sz="2400" b="1" dirty="0" smtClean="0">
                <a:solidFill>
                  <a:srgbClr val="002060"/>
                </a:solidFill>
              </a:rPr>
              <a:t>     </a:t>
            </a:r>
            <a:r>
              <a:rPr lang="tr-TR" sz="2000" b="1" dirty="0" smtClean="0">
                <a:solidFill>
                  <a:srgbClr val="0070C0"/>
                </a:solidFill>
              </a:rPr>
              <a:t>SAR=PAR</a:t>
            </a:r>
          </a:p>
          <a:p>
            <a:pPr>
              <a:buNone/>
            </a:pPr>
            <a:r>
              <a:rPr lang="tr-TR" sz="2000" b="1" dirty="0" smtClean="0">
                <a:solidFill>
                  <a:srgbClr val="0070C0"/>
                </a:solidFill>
              </a:rPr>
              <a:t>      </a:t>
            </a:r>
          </a:p>
          <a:p>
            <a:endParaRPr lang="tr-TR" sz="2400" b="1" dirty="0" smtClean="0">
              <a:solidFill>
                <a:srgbClr val="002060"/>
              </a:solidFill>
            </a:endParaRPr>
          </a:p>
          <a:p>
            <a:endParaRPr lang="tr-TR" sz="2400" b="1" dirty="0" smtClean="0">
              <a:solidFill>
                <a:srgbClr val="002060"/>
              </a:solidFill>
            </a:endParaRPr>
          </a:p>
          <a:p>
            <a:endParaRPr lang="tr-TR" sz="2400" b="1" dirty="0" smtClean="0">
              <a:solidFill>
                <a:srgbClr val="002060"/>
              </a:solidFill>
            </a:endParaRPr>
          </a:p>
          <a:p>
            <a:endParaRPr lang="tr-TR" sz="2400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85728"/>
            <a:ext cx="8215369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Dikdörtgen"/>
          <p:cNvSpPr/>
          <p:nvPr/>
        </p:nvSpPr>
        <p:spPr>
          <a:xfrm>
            <a:off x="5357818" y="1714488"/>
            <a:ext cx="30836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Allergy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Immunol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2016;138:1081-8</a:t>
            </a:r>
            <a:endParaRPr lang="tr-T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214290"/>
            <a:ext cx="8215370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28" y="2214554"/>
            <a:ext cx="5915025" cy="414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43636" y="1571612"/>
            <a:ext cx="23907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5786" y="2071678"/>
            <a:ext cx="7358114" cy="4284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4" name="13 Düz Bağlayıcı"/>
          <p:cNvCxnSpPr/>
          <p:nvPr/>
        </p:nvCxnSpPr>
        <p:spPr>
          <a:xfrm>
            <a:off x="2285984" y="6072206"/>
            <a:ext cx="500066" cy="158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4348" y="2714620"/>
            <a:ext cx="7500990" cy="2022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ln w="19050">
            <a:noFill/>
          </a:ln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SLIT ve Astım</a:t>
            </a:r>
            <a:endParaRPr lang="tr-TR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 smtClean="0">
                <a:solidFill>
                  <a:srgbClr val="002060"/>
                </a:solidFill>
              </a:rPr>
              <a:t>n: 50 olgu</a:t>
            </a:r>
          </a:p>
          <a:p>
            <a:r>
              <a:rPr lang="tr-TR" sz="2000" dirty="0" smtClean="0">
                <a:solidFill>
                  <a:srgbClr val="002060"/>
                </a:solidFill>
              </a:rPr>
              <a:t>Yaş: 6-17</a:t>
            </a:r>
          </a:p>
          <a:p>
            <a:r>
              <a:rPr lang="tr-TR" sz="2000" dirty="0" err="1" smtClean="0">
                <a:solidFill>
                  <a:srgbClr val="002060"/>
                </a:solidFill>
              </a:rPr>
              <a:t>Duyarlanma</a:t>
            </a:r>
            <a:r>
              <a:rPr lang="tr-TR" sz="2000" dirty="0" smtClean="0">
                <a:solidFill>
                  <a:srgbClr val="002060"/>
                </a:solidFill>
              </a:rPr>
              <a:t>: </a:t>
            </a:r>
            <a:r>
              <a:rPr lang="tr-TR" sz="2000" dirty="0" err="1" smtClean="0">
                <a:solidFill>
                  <a:srgbClr val="002060"/>
                </a:solidFill>
              </a:rPr>
              <a:t>Grass</a:t>
            </a:r>
            <a:r>
              <a:rPr lang="tr-TR" sz="2000" dirty="0" smtClean="0">
                <a:solidFill>
                  <a:srgbClr val="002060"/>
                </a:solidFill>
              </a:rPr>
              <a:t> polen</a:t>
            </a:r>
          </a:p>
          <a:p>
            <a:r>
              <a:rPr lang="tr-TR" sz="2000" dirty="0" smtClean="0">
                <a:solidFill>
                  <a:srgbClr val="002060"/>
                </a:solidFill>
              </a:rPr>
              <a:t>Astım semptomlarında %41 azalma (p&lt;0,001)</a:t>
            </a:r>
          </a:p>
          <a:p>
            <a:pPr>
              <a:buNone/>
            </a:pP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</a:t>
            </a:r>
          </a:p>
          <a:p>
            <a:pPr>
              <a:buNone/>
            </a:pP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           </a:t>
            </a:r>
            <a:r>
              <a:rPr lang="pl-PL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Stelmach I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et al.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Exp Allergy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2009;39:401–408</a:t>
            </a:r>
          </a:p>
          <a:p>
            <a:endParaRPr lang="tr-TR" sz="2000" dirty="0" smtClean="0">
              <a:solidFill>
                <a:srgbClr val="002060"/>
              </a:solidFill>
            </a:endParaRPr>
          </a:p>
          <a:p>
            <a:endParaRPr lang="tr-TR" sz="2000" dirty="0">
              <a:solidFill>
                <a:srgbClr val="002060"/>
              </a:solidFill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428596" y="1571612"/>
            <a:ext cx="5643602" cy="214314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Dikdörtgen"/>
          <p:cNvSpPr/>
          <p:nvPr/>
        </p:nvSpPr>
        <p:spPr>
          <a:xfrm>
            <a:off x="2214546" y="4143380"/>
            <a:ext cx="5857916" cy="2286016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400"/>
              </a:spcAft>
              <a:buFont typeface="Arial" pitchFamily="34" charset="0"/>
              <a:buChar char="•"/>
            </a:pPr>
            <a:r>
              <a:rPr lang="tr-TR" sz="2000" dirty="0" smtClean="0">
                <a:solidFill>
                  <a:srgbClr val="002060"/>
                </a:solidFill>
              </a:rPr>
              <a:t>   n: 604 olgu</a:t>
            </a:r>
          </a:p>
          <a:p>
            <a:pPr>
              <a:spcAft>
                <a:spcPts val="400"/>
              </a:spcAft>
              <a:buFont typeface="Arial" pitchFamily="34" charset="0"/>
              <a:buChar char="•"/>
            </a:pPr>
            <a:r>
              <a:rPr lang="tr-TR" sz="2000" dirty="0" smtClean="0">
                <a:solidFill>
                  <a:srgbClr val="002060"/>
                </a:solidFill>
              </a:rPr>
              <a:t>   Yaş: ≥14 yaş</a:t>
            </a:r>
          </a:p>
          <a:p>
            <a:pPr>
              <a:spcAft>
                <a:spcPts val="400"/>
              </a:spcAft>
              <a:buFont typeface="Arial" pitchFamily="34" charset="0"/>
              <a:buChar char="•"/>
            </a:pPr>
            <a:r>
              <a:rPr lang="tr-TR" sz="2000" dirty="0" smtClean="0">
                <a:solidFill>
                  <a:srgbClr val="002060"/>
                </a:solidFill>
              </a:rPr>
              <a:t>   </a:t>
            </a:r>
            <a:r>
              <a:rPr lang="tr-TR" sz="2000" dirty="0" err="1" smtClean="0">
                <a:solidFill>
                  <a:srgbClr val="002060"/>
                </a:solidFill>
              </a:rPr>
              <a:t>Duyarlanma</a:t>
            </a:r>
            <a:r>
              <a:rPr lang="tr-TR" sz="2000" dirty="0" smtClean="0">
                <a:solidFill>
                  <a:srgbClr val="002060"/>
                </a:solidFill>
              </a:rPr>
              <a:t>: Ev tozu akarı</a:t>
            </a:r>
          </a:p>
          <a:p>
            <a:pPr>
              <a:spcAft>
                <a:spcPts val="400"/>
              </a:spcAft>
              <a:buFont typeface="Arial" pitchFamily="34" charset="0"/>
              <a:buChar char="•"/>
            </a:pPr>
            <a:r>
              <a:rPr lang="tr-TR" sz="2000" dirty="0" smtClean="0">
                <a:solidFill>
                  <a:srgbClr val="002060"/>
                </a:solidFill>
              </a:rPr>
              <a:t>   İKS dozunda %42 azalma (p&lt;0,004)</a:t>
            </a:r>
          </a:p>
          <a:p>
            <a:pPr>
              <a:spcAft>
                <a:spcPts val="400"/>
              </a:spcAft>
              <a:buFont typeface="Arial" pitchFamily="34" charset="0"/>
              <a:buChar char="•"/>
            </a:pPr>
            <a:r>
              <a:rPr lang="tr-TR" sz="2000" dirty="0" smtClean="0">
                <a:solidFill>
                  <a:srgbClr val="002060"/>
                </a:solidFill>
              </a:rPr>
              <a:t>   Klinik parametrelerde fark yok</a:t>
            </a:r>
          </a:p>
          <a:p>
            <a:pPr>
              <a:buNone/>
            </a:pPr>
            <a:r>
              <a:rPr lang="tr-TR" sz="1200" dirty="0" smtClean="0"/>
              <a:t>                                 </a:t>
            </a:r>
          </a:p>
          <a:p>
            <a:pPr>
              <a:buNone/>
            </a:pPr>
            <a:r>
              <a:rPr lang="tr-TR" sz="1200" dirty="0" smtClean="0"/>
              <a:t>                        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Mosbech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H, et al.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 Allergy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Immunol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2014;134(3):568–75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42852"/>
            <a:ext cx="8215370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84" y="1785926"/>
            <a:ext cx="27622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35" y="2000240"/>
            <a:ext cx="8215370" cy="396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034" y="2071678"/>
            <a:ext cx="8429684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SLIT ve Astım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9" y="1500174"/>
            <a:ext cx="3929089" cy="5000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Sağ Ok"/>
          <p:cNvSpPr/>
          <p:nvPr/>
        </p:nvSpPr>
        <p:spPr>
          <a:xfrm>
            <a:off x="4214810" y="4071942"/>
            <a:ext cx="357190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3929066"/>
            <a:ext cx="42672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Dikdörtgen"/>
          <p:cNvSpPr/>
          <p:nvPr/>
        </p:nvSpPr>
        <p:spPr>
          <a:xfrm>
            <a:off x="4714876" y="3929066"/>
            <a:ext cx="4071966" cy="92869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SCIT/SLIT  Direkt Karşılaştırma</a:t>
            </a:r>
            <a:endParaRPr lang="tr-TR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643050"/>
            <a:ext cx="8072494" cy="4554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Dikdörtgen"/>
          <p:cNvSpPr/>
          <p:nvPr/>
        </p:nvSpPr>
        <p:spPr>
          <a:xfrm>
            <a:off x="714348" y="3714752"/>
            <a:ext cx="7715304" cy="2071702"/>
          </a:xfrm>
          <a:prstGeom prst="rect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285728"/>
            <a:ext cx="8429684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3071810"/>
            <a:ext cx="7177979" cy="2114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18634" y="1643050"/>
            <a:ext cx="244912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034" y="2214555"/>
            <a:ext cx="3762375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1472" y="5929330"/>
            <a:ext cx="18859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500562" y="2285992"/>
            <a:ext cx="3641821" cy="371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643438" y="6000768"/>
            <a:ext cx="178117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42852"/>
            <a:ext cx="7715304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Metin kutusu"/>
          <p:cNvSpPr txBox="1"/>
          <p:nvPr/>
        </p:nvSpPr>
        <p:spPr>
          <a:xfrm>
            <a:off x="6000760" y="1500174"/>
            <a:ext cx="2598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Clin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Exp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Allergy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2010;40:922-32</a:t>
            </a:r>
            <a:endParaRPr lang="tr-TR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2976" y="1928802"/>
            <a:ext cx="6838950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10" y="2000240"/>
            <a:ext cx="8001057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14290"/>
            <a:ext cx="7905750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57356" y="2000240"/>
            <a:ext cx="5429288" cy="3908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00562" y="2000240"/>
            <a:ext cx="4143404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034" y="1928802"/>
            <a:ext cx="4000528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785926"/>
            <a:ext cx="8072494" cy="4502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0"/>
            <a:ext cx="828677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Dikdörtgen"/>
          <p:cNvSpPr/>
          <p:nvPr/>
        </p:nvSpPr>
        <p:spPr>
          <a:xfrm>
            <a:off x="5286380" y="1428736"/>
            <a:ext cx="52149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J </a:t>
            </a:r>
            <a:r>
              <a:rPr lang="tr-T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Allergy</a:t>
            </a:r>
            <a:r>
              <a:rPr lang="tr-T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Clin</a:t>
            </a:r>
            <a:r>
              <a:rPr lang="tr-T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Immunol</a:t>
            </a:r>
            <a:r>
              <a:rPr lang="tr-T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2016;137:369-76.</a:t>
            </a:r>
            <a:endParaRPr lang="tr-T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SLIT Uygulama Yaşı</a:t>
            </a:r>
            <a:endParaRPr lang="tr-TR" sz="40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2060"/>
                </a:solidFill>
              </a:rPr>
              <a:t>Yaş sınırı yok</a:t>
            </a:r>
            <a:endParaRPr lang="tr-TR" b="1" dirty="0">
              <a:solidFill>
                <a:srgbClr val="002060"/>
              </a:solidFill>
            </a:endParaRPr>
          </a:p>
        </p:txBody>
      </p:sp>
      <p:sp>
        <p:nvSpPr>
          <p:cNvPr id="25" name="24 Sağ Ok"/>
          <p:cNvSpPr/>
          <p:nvPr/>
        </p:nvSpPr>
        <p:spPr>
          <a:xfrm rot="10800000">
            <a:off x="1071538" y="3357562"/>
            <a:ext cx="978408" cy="484632"/>
          </a:xfrm>
          <a:prstGeom prst="rightArrow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6" name="25 Aşağı Ok"/>
          <p:cNvSpPr/>
          <p:nvPr/>
        </p:nvSpPr>
        <p:spPr>
          <a:xfrm rot="16200000">
            <a:off x="3890194" y="3110674"/>
            <a:ext cx="484632" cy="978408"/>
          </a:xfrm>
          <a:prstGeom prst="downArrow">
            <a:avLst/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26 Yuvarlatılmış Dikdörtgen"/>
          <p:cNvSpPr/>
          <p:nvPr/>
        </p:nvSpPr>
        <p:spPr>
          <a:xfrm>
            <a:off x="2428860" y="3286124"/>
            <a:ext cx="928694" cy="64294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srgbClr val="002060"/>
                </a:solidFill>
              </a:rPr>
              <a:t>3 yaş</a:t>
            </a:r>
            <a:endParaRPr lang="tr-TR" sz="2400" b="1" dirty="0">
              <a:solidFill>
                <a:srgbClr val="002060"/>
              </a:solidFill>
            </a:endParaRPr>
          </a:p>
        </p:txBody>
      </p:sp>
      <p:pic>
        <p:nvPicPr>
          <p:cNvPr id="2050" name="Picture 2" descr="İlgili resi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2571744"/>
            <a:ext cx="1857388" cy="1857388"/>
          </a:xfrm>
          <a:prstGeom prst="rect">
            <a:avLst/>
          </a:prstGeom>
          <a:noFill/>
        </p:spPr>
      </p:pic>
      <p:sp>
        <p:nvSpPr>
          <p:cNvPr id="30" name="29 Dikdörtgen"/>
          <p:cNvSpPr/>
          <p:nvPr/>
        </p:nvSpPr>
        <p:spPr>
          <a:xfrm>
            <a:off x="1285852" y="6000768"/>
            <a:ext cx="67151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Canonica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GW, et al.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Sublingual immunotherapy: World Allergy Organization position paper 2013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update. World Allergy Organ J 2014;7:6.</a:t>
            </a:r>
            <a:endParaRPr lang="tr-TR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8 Çarpma"/>
          <p:cNvSpPr/>
          <p:nvPr/>
        </p:nvSpPr>
        <p:spPr>
          <a:xfrm>
            <a:off x="1142976" y="3143248"/>
            <a:ext cx="1071570" cy="928694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11 Yuvarlatılmış Dikdörtgen"/>
          <p:cNvSpPr/>
          <p:nvPr/>
        </p:nvSpPr>
        <p:spPr>
          <a:xfrm>
            <a:off x="714348" y="2500306"/>
            <a:ext cx="7215238" cy="250033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85728"/>
            <a:ext cx="8286808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Metin kutusu"/>
          <p:cNvSpPr txBox="1"/>
          <p:nvPr/>
        </p:nvSpPr>
        <p:spPr>
          <a:xfrm>
            <a:off x="5572132" y="1500174"/>
            <a:ext cx="30088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Am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J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Rhinol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Allergy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2014;28:131-139</a:t>
            </a:r>
            <a:endParaRPr lang="tr-TR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00232" y="2357430"/>
            <a:ext cx="4800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48" y="2428868"/>
            <a:ext cx="7500990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5786" y="2506862"/>
            <a:ext cx="7072362" cy="27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500306"/>
            <a:ext cx="8229600" cy="3625857"/>
          </a:xfrm>
        </p:spPr>
        <p:txBody>
          <a:bodyPr>
            <a:normAutofit/>
          </a:bodyPr>
          <a:lstStyle/>
          <a:p>
            <a:r>
              <a:rPr lang="tr-TR" sz="2400" dirty="0" smtClean="0">
                <a:solidFill>
                  <a:srgbClr val="002060"/>
                </a:solidFill>
              </a:rPr>
              <a:t>n:122</a:t>
            </a:r>
          </a:p>
          <a:p>
            <a:r>
              <a:rPr lang="tr-TR" sz="2400" dirty="0" smtClean="0">
                <a:solidFill>
                  <a:srgbClr val="002060"/>
                </a:solidFill>
              </a:rPr>
              <a:t>Yaş: 3-14 (≤6 yaş, n: 59, &gt;6 yaş, n:63) </a:t>
            </a:r>
          </a:p>
          <a:p>
            <a:r>
              <a:rPr lang="tr-TR" sz="2400" dirty="0" err="1" smtClean="0">
                <a:solidFill>
                  <a:srgbClr val="002060"/>
                </a:solidFill>
              </a:rPr>
              <a:t>Allerjik</a:t>
            </a:r>
            <a:r>
              <a:rPr lang="tr-TR" sz="2400" dirty="0" smtClean="0">
                <a:solidFill>
                  <a:srgbClr val="002060"/>
                </a:solidFill>
              </a:rPr>
              <a:t> </a:t>
            </a:r>
            <a:r>
              <a:rPr lang="tr-TR" sz="2400" dirty="0" err="1" smtClean="0">
                <a:solidFill>
                  <a:srgbClr val="002060"/>
                </a:solidFill>
              </a:rPr>
              <a:t>rinit</a:t>
            </a:r>
            <a:r>
              <a:rPr lang="tr-TR" sz="2400" dirty="0" smtClean="0">
                <a:solidFill>
                  <a:srgbClr val="002060"/>
                </a:solidFill>
              </a:rPr>
              <a:t> ve astım tanılı</a:t>
            </a:r>
          </a:p>
          <a:p>
            <a:r>
              <a:rPr lang="tr-TR" sz="2400" dirty="0" smtClean="0">
                <a:solidFill>
                  <a:srgbClr val="002060"/>
                </a:solidFill>
              </a:rPr>
              <a:t>Ev tozu akarı duyarlı</a:t>
            </a:r>
          </a:p>
          <a:p>
            <a:r>
              <a:rPr lang="tr-TR" sz="2400" dirty="0" smtClean="0">
                <a:solidFill>
                  <a:srgbClr val="002060"/>
                </a:solidFill>
              </a:rPr>
              <a:t>SLIT        en az iki yıl</a:t>
            </a:r>
          </a:p>
          <a:p>
            <a:pPr>
              <a:buNone/>
            </a:pPr>
            <a:r>
              <a:rPr lang="tr-TR" sz="2400" b="1" dirty="0" smtClean="0">
                <a:solidFill>
                  <a:srgbClr val="002060"/>
                </a:solidFill>
              </a:rPr>
              <a:t>    </a:t>
            </a:r>
          </a:p>
        </p:txBody>
      </p:sp>
      <p:sp>
        <p:nvSpPr>
          <p:cNvPr id="4" name="3 Dikdörtgen"/>
          <p:cNvSpPr/>
          <p:nvPr/>
        </p:nvSpPr>
        <p:spPr>
          <a:xfrm>
            <a:off x="500034" y="357166"/>
            <a:ext cx="8215370" cy="169277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tr-TR" sz="2000" b="1" dirty="0" err="1" smtClean="0"/>
              <a:t>Efficacy</a:t>
            </a:r>
            <a:r>
              <a:rPr lang="tr-TR" sz="2000" b="1" dirty="0" smtClean="0"/>
              <a:t> of </a:t>
            </a:r>
            <a:r>
              <a:rPr lang="tr-TR" sz="2000" b="1" dirty="0" err="1" smtClean="0"/>
              <a:t>sublingual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immunotherapy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with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Dermatophagoides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farinae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drops</a:t>
            </a:r>
            <a:r>
              <a:rPr lang="tr-TR" sz="2000" b="1" dirty="0" smtClean="0"/>
              <a:t> in </a:t>
            </a:r>
            <a:r>
              <a:rPr lang="tr-TR" sz="2000" b="1" dirty="0" err="1" smtClean="0"/>
              <a:t>preschool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and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school</a:t>
            </a:r>
            <a:r>
              <a:rPr lang="tr-TR" sz="2000" b="1" dirty="0" smtClean="0"/>
              <a:t>-</a:t>
            </a:r>
            <a:r>
              <a:rPr lang="tr-TR" sz="2000" b="1" dirty="0" err="1" smtClean="0"/>
              <a:t>age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children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with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allergic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asthma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and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allergic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rhinitis</a:t>
            </a:r>
            <a:endParaRPr lang="tr-TR" sz="2000" b="1" dirty="0" smtClean="0"/>
          </a:p>
          <a:p>
            <a:r>
              <a:rPr lang="tr-TR" sz="2000" b="1" dirty="0" smtClean="0"/>
              <a:t> </a:t>
            </a:r>
            <a:r>
              <a:rPr lang="tr-TR" sz="2000" dirty="0" err="1" smtClean="0"/>
              <a:t>Chen</a:t>
            </a:r>
            <a:r>
              <a:rPr lang="tr-TR" sz="2000" dirty="0" smtClean="0"/>
              <a:t> S</a:t>
            </a:r>
            <a:r>
              <a:rPr lang="tr-TR" sz="2000" baseline="30000" dirty="0" smtClean="0"/>
              <a:t>1</a:t>
            </a:r>
            <a:r>
              <a:rPr lang="tr-TR" sz="2000" dirty="0" smtClean="0"/>
              <a:t>, </a:t>
            </a:r>
            <a:r>
              <a:rPr lang="tr-TR" sz="2000" dirty="0" err="1" smtClean="0"/>
              <a:t>Wang</a:t>
            </a:r>
            <a:r>
              <a:rPr lang="tr-TR" sz="2000" dirty="0" smtClean="0"/>
              <a:t> L</a:t>
            </a:r>
            <a:r>
              <a:rPr lang="tr-TR" sz="2000" baseline="30000" dirty="0" smtClean="0"/>
              <a:t>2</a:t>
            </a:r>
            <a:r>
              <a:rPr lang="tr-TR" sz="2000" dirty="0" smtClean="0"/>
              <a:t>, </a:t>
            </a:r>
            <a:r>
              <a:rPr lang="tr-TR" sz="2000" dirty="0" err="1" smtClean="0"/>
              <a:t>Liao</a:t>
            </a:r>
            <a:r>
              <a:rPr lang="tr-TR" sz="2000" dirty="0" smtClean="0"/>
              <a:t> F</a:t>
            </a:r>
            <a:r>
              <a:rPr lang="tr-TR" sz="2000" baseline="30000" dirty="0" smtClean="0"/>
              <a:t>2</a:t>
            </a:r>
            <a:r>
              <a:rPr lang="tr-TR" sz="2000" dirty="0" smtClean="0"/>
              <a:t>, </a:t>
            </a:r>
            <a:r>
              <a:rPr lang="tr-TR" sz="2000" dirty="0" err="1" smtClean="0"/>
              <a:t>Zeng</a:t>
            </a:r>
            <a:r>
              <a:rPr lang="tr-TR" sz="2000" dirty="0" smtClean="0"/>
              <a:t> X</a:t>
            </a:r>
            <a:r>
              <a:rPr lang="tr-TR" sz="2000" baseline="30000" dirty="0" smtClean="0"/>
              <a:t>2</a:t>
            </a:r>
            <a:r>
              <a:rPr lang="tr-TR" sz="2000" dirty="0" smtClean="0"/>
              <a:t>, </a:t>
            </a:r>
            <a:r>
              <a:rPr lang="tr-TR" sz="2000" dirty="0" err="1" smtClean="0"/>
              <a:t>Xing</a:t>
            </a:r>
            <a:r>
              <a:rPr lang="tr-TR" sz="2000" dirty="0" smtClean="0"/>
              <a:t> QB</a:t>
            </a:r>
            <a:r>
              <a:rPr lang="tr-TR" sz="2000" baseline="30000" dirty="0" smtClean="0"/>
              <a:t>2</a:t>
            </a:r>
            <a:r>
              <a:rPr lang="tr-TR" sz="2000" dirty="0" smtClean="0"/>
              <a:t>, </a:t>
            </a:r>
            <a:r>
              <a:rPr lang="tr-TR" sz="2000" dirty="0" err="1" smtClean="0"/>
              <a:t>Chen</a:t>
            </a:r>
            <a:r>
              <a:rPr lang="tr-TR" sz="2000" dirty="0" smtClean="0"/>
              <a:t> B</a:t>
            </a:r>
            <a:r>
              <a:rPr lang="tr-TR" sz="2000" baseline="30000" dirty="0" smtClean="0"/>
              <a:t>2</a:t>
            </a:r>
            <a:r>
              <a:rPr lang="tr-TR" sz="2000" dirty="0" smtClean="0"/>
              <a:t>, </a:t>
            </a:r>
            <a:r>
              <a:rPr lang="tr-TR" sz="2000" dirty="0" err="1" smtClean="0"/>
              <a:t>Lin</a:t>
            </a:r>
            <a:r>
              <a:rPr lang="tr-TR" sz="2000" dirty="0" smtClean="0"/>
              <a:t> XZ</a:t>
            </a:r>
            <a:r>
              <a:rPr lang="tr-TR" sz="2000" baseline="30000" dirty="0" smtClean="0"/>
              <a:t>2</a:t>
            </a:r>
            <a:endParaRPr lang="tr-TR" sz="2000" b="1" dirty="0" smtClean="0"/>
          </a:p>
          <a:p>
            <a:endParaRPr lang="tr-TR" sz="2400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5643570" y="1714488"/>
            <a:ext cx="257634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000" b="0" i="0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Zhonghua</a:t>
            </a:r>
            <a:r>
              <a:rPr kumimoji="0" lang="tr-TR" sz="1000" b="0" i="0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Er </a:t>
            </a:r>
            <a:r>
              <a:rPr kumimoji="0" lang="tr-TR" sz="1000" b="0" i="0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Ke</a:t>
            </a:r>
            <a:r>
              <a:rPr kumimoji="0" lang="tr-TR" sz="1000" b="0" i="0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tr-TR" sz="1000" b="0" i="0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Za</a:t>
            </a:r>
            <a:r>
              <a:rPr kumimoji="0" lang="tr-TR" sz="1000" b="0" i="0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tr-TR" sz="1000" b="0" i="0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hi</a:t>
            </a:r>
            <a:r>
              <a:rPr kumimoji="0" lang="tr-TR" sz="1000" b="0" i="0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lang="tr-TR" sz="1000" dirty="0" smtClean="0">
                <a:latin typeface="Calibri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tr-TR" sz="1000" b="0" i="0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2013;51(11):831-5.</a:t>
            </a:r>
            <a:endParaRPr kumimoji="0" lang="tr-TR" sz="1800" b="0" i="0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Yuvarlatılmış Dikdörtgen"/>
          <p:cNvSpPr/>
          <p:nvPr/>
        </p:nvSpPr>
        <p:spPr>
          <a:xfrm>
            <a:off x="714348" y="5072074"/>
            <a:ext cx="7358114" cy="35719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rgbClr val="002060"/>
                </a:solidFill>
              </a:rPr>
              <a:t> </a:t>
            </a:r>
            <a:r>
              <a:rPr lang="tr-TR" b="1" dirty="0" smtClean="0">
                <a:solidFill>
                  <a:srgbClr val="002060"/>
                </a:solidFill>
              </a:rPr>
              <a:t>Tedavi etkinliği ve yan etkiler açısından iki grup arasında fark yok</a:t>
            </a:r>
            <a:endParaRPr lang="tr-TR" dirty="0"/>
          </a:p>
        </p:txBody>
      </p:sp>
      <p:sp>
        <p:nvSpPr>
          <p:cNvPr id="8" name="7 Şeritli Sağ Ok"/>
          <p:cNvSpPr/>
          <p:nvPr/>
        </p:nvSpPr>
        <p:spPr>
          <a:xfrm>
            <a:off x="1500166" y="4429132"/>
            <a:ext cx="285752" cy="21431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SLIT Optimal Süre</a:t>
            </a:r>
            <a:endParaRPr lang="tr-TR" sz="4000" dirty="0"/>
          </a:p>
        </p:txBody>
      </p:sp>
      <p:sp>
        <p:nvSpPr>
          <p:cNvPr id="10" name="9 İçerik Yer Tutucusu"/>
          <p:cNvSpPr>
            <a:spLocks noGrp="1"/>
          </p:cNvSpPr>
          <p:nvPr>
            <p:ph idx="1"/>
          </p:nvPr>
        </p:nvSpPr>
        <p:spPr>
          <a:xfrm>
            <a:off x="457200" y="2357430"/>
            <a:ext cx="8229600" cy="376873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txBody>
          <a:bodyPr/>
          <a:lstStyle/>
          <a:p>
            <a:pPr>
              <a:buNone/>
            </a:pPr>
            <a:r>
              <a:rPr lang="tr-TR" b="1" dirty="0" smtClean="0">
                <a:solidFill>
                  <a:srgbClr val="002060"/>
                </a:solidFill>
              </a:rPr>
              <a:t>                           </a:t>
            </a:r>
          </a:p>
          <a:p>
            <a:pPr>
              <a:buNone/>
            </a:pPr>
            <a:endParaRPr lang="tr-TR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tr-TR" b="1" dirty="0" smtClean="0">
                <a:solidFill>
                  <a:srgbClr val="002060"/>
                </a:solidFill>
              </a:rPr>
              <a:t>                    </a:t>
            </a:r>
            <a:r>
              <a:rPr lang="tr-TR" sz="4000" b="1" dirty="0" smtClean="0">
                <a:solidFill>
                  <a:srgbClr val="002060"/>
                </a:solidFill>
              </a:rPr>
              <a:t>Tartışmalı</a:t>
            </a:r>
            <a:endParaRPr lang="tr-TR" sz="4000" b="1" dirty="0">
              <a:solidFill>
                <a:srgbClr val="002060"/>
              </a:solidFill>
            </a:endParaRPr>
          </a:p>
        </p:txBody>
      </p:sp>
      <p:pic>
        <p:nvPicPr>
          <p:cNvPr id="6" name="Picture 4" descr="şüphe ile ilgili görsel sonuc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87" y="2714620"/>
            <a:ext cx="1990334" cy="22955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85786" y="1785926"/>
            <a:ext cx="730044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Dikdörtgen"/>
          <p:cNvSpPr/>
          <p:nvPr/>
        </p:nvSpPr>
        <p:spPr>
          <a:xfrm>
            <a:off x="4286248" y="6357958"/>
            <a:ext cx="37062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Scadding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GW, et al. JAMA. 2017;317(6):615-625.</a:t>
            </a:r>
            <a:endParaRPr lang="tr-T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285728"/>
            <a:ext cx="8358246" cy="126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6 Düz Ok Bağlayıcısı"/>
          <p:cNvCxnSpPr/>
          <p:nvPr/>
        </p:nvCxnSpPr>
        <p:spPr>
          <a:xfrm rot="10800000" flipV="1">
            <a:off x="7858148" y="2571744"/>
            <a:ext cx="428628" cy="14287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Düz Ok Bağlayıcısı"/>
          <p:cNvCxnSpPr/>
          <p:nvPr/>
        </p:nvCxnSpPr>
        <p:spPr>
          <a:xfrm rot="10800000" flipV="1">
            <a:off x="7858148" y="5286388"/>
            <a:ext cx="500066" cy="21431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14290"/>
            <a:ext cx="7972425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26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1571612"/>
            <a:ext cx="3171825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85852" y="2200275"/>
            <a:ext cx="6219825" cy="4229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4348" y="2357430"/>
            <a:ext cx="7500990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57224" y="2071678"/>
            <a:ext cx="7358114" cy="4170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SLIT  İstenmeyen Reaksiyonlar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2060"/>
                </a:solidFill>
              </a:rPr>
              <a:t>Lokal reaksiyonlar</a:t>
            </a:r>
          </a:p>
          <a:p>
            <a:pPr>
              <a:buNone/>
            </a:pPr>
            <a:r>
              <a:rPr lang="tr-TR" b="1" dirty="0" smtClean="0">
                <a:solidFill>
                  <a:srgbClr val="0070C0"/>
                </a:solidFill>
              </a:rPr>
              <a:t>       %40-75</a:t>
            </a:r>
          </a:p>
          <a:p>
            <a:r>
              <a:rPr lang="tr-TR" b="1" dirty="0" smtClean="0">
                <a:solidFill>
                  <a:srgbClr val="002060"/>
                </a:solidFill>
              </a:rPr>
              <a:t>Sistemik reaksiyonlar</a:t>
            </a:r>
          </a:p>
          <a:p>
            <a:pPr>
              <a:buNone/>
            </a:pPr>
            <a:r>
              <a:rPr lang="tr-TR" b="1" dirty="0" smtClean="0">
                <a:solidFill>
                  <a:srgbClr val="0070C0"/>
                </a:solidFill>
              </a:rPr>
              <a:t>      Doz sayısı          %0,056</a:t>
            </a:r>
          </a:p>
          <a:p>
            <a:pPr>
              <a:buNone/>
            </a:pPr>
            <a:r>
              <a:rPr lang="tr-TR" b="1" dirty="0" smtClean="0">
                <a:solidFill>
                  <a:srgbClr val="0070C0"/>
                </a:solidFill>
              </a:rPr>
              <a:t>      Kişi olarak         %0,38</a:t>
            </a:r>
          </a:p>
          <a:p>
            <a:endParaRPr lang="tr-TR" dirty="0" smtClean="0">
              <a:solidFill>
                <a:srgbClr val="002060"/>
              </a:solidFill>
            </a:endParaRPr>
          </a:p>
          <a:p>
            <a:endParaRPr lang="tr-TR" dirty="0" smtClean="0">
              <a:solidFill>
                <a:srgbClr val="002060"/>
              </a:solidFill>
            </a:endParaRPr>
          </a:p>
          <a:p>
            <a:endParaRPr lang="tr-TR" dirty="0">
              <a:solidFill>
                <a:srgbClr val="002060"/>
              </a:solidFill>
            </a:endParaRPr>
          </a:p>
        </p:txBody>
      </p:sp>
      <p:sp>
        <p:nvSpPr>
          <p:cNvPr id="4" name="3 Şeritli Sağ Ok"/>
          <p:cNvSpPr/>
          <p:nvPr/>
        </p:nvSpPr>
        <p:spPr>
          <a:xfrm>
            <a:off x="3000364" y="3571876"/>
            <a:ext cx="285752" cy="21431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 Şeritli Sağ Ok"/>
          <p:cNvSpPr/>
          <p:nvPr/>
        </p:nvSpPr>
        <p:spPr>
          <a:xfrm>
            <a:off x="3000364" y="4143380"/>
            <a:ext cx="285752" cy="21431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Dikdörtgen"/>
          <p:cNvSpPr/>
          <p:nvPr/>
        </p:nvSpPr>
        <p:spPr>
          <a:xfrm>
            <a:off x="3500430" y="5786454"/>
            <a:ext cx="483369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Maloney J, et al. Allergy 2015;70:302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9.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Passalacqua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G, et al.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 Allergy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Immunol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Pract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17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;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5:13-21.</a:t>
            </a:r>
          </a:p>
          <a:p>
            <a:endParaRPr lang="tr-TR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SLIT  İstenmeyen Reaksiyonlar</a:t>
            </a:r>
            <a:endParaRPr lang="tr-TR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142976" y="1600200"/>
            <a:ext cx="7543824" cy="4525963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002060"/>
                </a:solidFill>
              </a:rPr>
              <a:t>Lokal reaksiyonlar</a:t>
            </a:r>
          </a:p>
          <a:p>
            <a:r>
              <a:rPr lang="tr-TR" sz="2400" b="1" dirty="0" smtClean="0">
                <a:solidFill>
                  <a:srgbClr val="002060"/>
                </a:solidFill>
              </a:rPr>
              <a:t>Ağızda ve dudaklarda kaşıntı, şişme</a:t>
            </a:r>
          </a:p>
          <a:p>
            <a:r>
              <a:rPr lang="tr-TR" sz="2400" b="1" dirty="0" smtClean="0">
                <a:solidFill>
                  <a:srgbClr val="002060"/>
                </a:solidFill>
              </a:rPr>
              <a:t>Kulakta kaşıntı</a:t>
            </a:r>
          </a:p>
          <a:p>
            <a:r>
              <a:rPr lang="tr-TR" sz="2400" b="1" dirty="0" smtClean="0">
                <a:solidFill>
                  <a:srgbClr val="002060"/>
                </a:solidFill>
              </a:rPr>
              <a:t>Bulantı, kusma, ishal</a:t>
            </a:r>
          </a:p>
          <a:p>
            <a:r>
              <a:rPr lang="tr-TR" sz="2400" b="1" dirty="0" smtClean="0">
                <a:solidFill>
                  <a:srgbClr val="002060"/>
                </a:solidFill>
              </a:rPr>
              <a:t>Karın ağrısı</a:t>
            </a:r>
          </a:p>
          <a:p>
            <a:r>
              <a:rPr lang="tr-TR" sz="2400" dirty="0" err="1" smtClean="0">
                <a:solidFill>
                  <a:srgbClr val="002060"/>
                </a:solidFill>
              </a:rPr>
              <a:t>Tad</a:t>
            </a:r>
            <a:r>
              <a:rPr lang="tr-TR" sz="2400" dirty="0" smtClean="0">
                <a:solidFill>
                  <a:srgbClr val="002060"/>
                </a:solidFill>
              </a:rPr>
              <a:t> algısında değişme</a:t>
            </a:r>
          </a:p>
          <a:p>
            <a:r>
              <a:rPr lang="tr-TR" sz="2400" dirty="0" smtClean="0">
                <a:solidFill>
                  <a:srgbClr val="002060"/>
                </a:solidFill>
              </a:rPr>
              <a:t>Dilde ağrı</a:t>
            </a:r>
          </a:p>
          <a:p>
            <a:r>
              <a:rPr lang="tr-TR" sz="2400" dirty="0" smtClean="0">
                <a:solidFill>
                  <a:srgbClr val="002060"/>
                </a:solidFill>
              </a:rPr>
              <a:t>Ağız ve dilde </a:t>
            </a:r>
            <a:r>
              <a:rPr lang="tr-TR" sz="2400" dirty="0" err="1" smtClean="0">
                <a:solidFill>
                  <a:srgbClr val="002060"/>
                </a:solidFill>
              </a:rPr>
              <a:t>ülserasyonlar</a:t>
            </a:r>
            <a:endParaRPr lang="tr-TR" sz="2400" dirty="0" smtClean="0">
              <a:solidFill>
                <a:srgbClr val="002060"/>
              </a:solidFill>
            </a:endParaRPr>
          </a:p>
          <a:p>
            <a:r>
              <a:rPr lang="tr-TR" sz="2400" dirty="0" smtClean="0">
                <a:solidFill>
                  <a:srgbClr val="002060"/>
                </a:solidFill>
              </a:rPr>
              <a:t>Boğaz </a:t>
            </a:r>
            <a:r>
              <a:rPr lang="tr-TR" sz="2400" dirty="0" err="1" smtClean="0">
                <a:solidFill>
                  <a:srgbClr val="002060"/>
                </a:solidFill>
              </a:rPr>
              <a:t>irritasyonu</a:t>
            </a:r>
            <a:endParaRPr lang="tr-TR" sz="2400" dirty="0" smtClean="0">
              <a:solidFill>
                <a:srgbClr val="002060"/>
              </a:solidFill>
            </a:endParaRPr>
          </a:p>
        </p:txBody>
      </p:sp>
      <p:sp>
        <p:nvSpPr>
          <p:cNvPr id="5" name="4 Dikdörtgen"/>
          <p:cNvSpPr/>
          <p:nvPr/>
        </p:nvSpPr>
        <p:spPr>
          <a:xfrm rot="16200000">
            <a:off x="107125" y="2750339"/>
            <a:ext cx="1643074" cy="428628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rgbClr val="002060"/>
                </a:solidFill>
              </a:rPr>
              <a:t>Sık</a:t>
            </a:r>
            <a:endParaRPr lang="tr-TR" b="1" dirty="0">
              <a:solidFill>
                <a:srgbClr val="002060"/>
              </a:solidFill>
            </a:endParaRPr>
          </a:p>
        </p:txBody>
      </p:sp>
      <p:sp>
        <p:nvSpPr>
          <p:cNvPr id="6" name="5 Dikdörtgen"/>
          <p:cNvSpPr/>
          <p:nvPr/>
        </p:nvSpPr>
        <p:spPr>
          <a:xfrm rot="16200000">
            <a:off x="142844" y="4572008"/>
            <a:ext cx="1571636" cy="428628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rgbClr val="002060"/>
                </a:solidFill>
              </a:rPr>
              <a:t>Nadir</a:t>
            </a:r>
            <a:endParaRPr lang="tr-TR" b="1" dirty="0">
              <a:solidFill>
                <a:srgbClr val="002060"/>
              </a:solidFill>
            </a:endParaRPr>
          </a:p>
        </p:txBody>
      </p:sp>
      <p:sp>
        <p:nvSpPr>
          <p:cNvPr id="7" name="6 Dikdörtgen"/>
          <p:cNvSpPr/>
          <p:nvPr/>
        </p:nvSpPr>
        <p:spPr>
          <a:xfrm>
            <a:off x="3143240" y="6143644"/>
            <a:ext cx="50006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Passalacqua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G, et al.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 Allergy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Immunol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Pract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17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;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5:13-21.</a:t>
            </a:r>
            <a:endParaRPr lang="tr-T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SLIT İstenmeyen Reaksiyonlar</a:t>
            </a:r>
            <a:endParaRPr lang="tr-TR" sz="40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b="1" dirty="0" smtClean="0">
                <a:solidFill>
                  <a:srgbClr val="002060"/>
                </a:solidFill>
              </a:rPr>
              <a:t>Sistemik reaksiyonlar </a:t>
            </a:r>
            <a:endParaRPr lang="tr-TR" sz="2000" dirty="0" smtClean="0">
              <a:solidFill>
                <a:srgbClr val="002060"/>
              </a:solidFill>
            </a:endParaRPr>
          </a:p>
          <a:p>
            <a:r>
              <a:rPr lang="tr-TR" sz="2400" dirty="0" smtClean="0">
                <a:solidFill>
                  <a:srgbClr val="002060"/>
                </a:solidFill>
              </a:rPr>
              <a:t>Astım</a:t>
            </a:r>
          </a:p>
          <a:p>
            <a:r>
              <a:rPr lang="tr-TR" sz="2400" dirty="0" err="1" smtClean="0">
                <a:solidFill>
                  <a:srgbClr val="002060"/>
                </a:solidFill>
              </a:rPr>
              <a:t>Allerjik</a:t>
            </a:r>
            <a:r>
              <a:rPr lang="tr-TR" sz="2400" dirty="0" smtClean="0">
                <a:solidFill>
                  <a:srgbClr val="002060"/>
                </a:solidFill>
              </a:rPr>
              <a:t> </a:t>
            </a:r>
            <a:r>
              <a:rPr lang="tr-TR" sz="2400" dirty="0" err="1" smtClean="0">
                <a:solidFill>
                  <a:srgbClr val="002060"/>
                </a:solidFill>
              </a:rPr>
              <a:t>rinit</a:t>
            </a:r>
            <a:endParaRPr lang="tr-TR" sz="2400" dirty="0" smtClean="0">
              <a:solidFill>
                <a:srgbClr val="002060"/>
              </a:solidFill>
            </a:endParaRPr>
          </a:p>
          <a:p>
            <a:r>
              <a:rPr lang="tr-TR" sz="2400" dirty="0" smtClean="0">
                <a:solidFill>
                  <a:srgbClr val="002060"/>
                </a:solidFill>
              </a:rPr>
              <a:t>Anafilaksi</a:t>
            </a:r>
          </a:p>
          <a:p>
            <a:r>
              <a:rPr lang="tr-TR" sz="2400" dirty="0" smtClean="0">
                <a:solidFill>
                  <a:srgbClr val="002060"/>
                </a:solidFill>
              </a:rPr>
              <a:t>Ürtiker, </a:t>
            </a:r>
            <a:r>
              <a:rPr lang="tr-TR" sz="2400" dirty="0" err="1" smtClean="0">
                <a:solidFill>
                  <a:srgbClr val="002060"/>
                </a:solidFill>
              </a:rPr>
              <a:t>anjioödem</a:t>
            </a:r>
            <a:endParaRPr lang="tr-TR" sz="2400" dirty="0" smtClean="0">
              <a:solidFill>
                <a:srgbClr val="002060"/>
              </a:solidFill>
            </a:endParaRPr>
          </a:p>
          <a:p>
            <a:r>
              <a:rPr lang="tr-TR" sz="2400" dirty="0" smtClean="0">
                <a:solidFill>
                  <a:srgbClr val="002060"/>
                </a:solidFill>
              </a:rPr>
              <a:t>GIS semptomları (Sistemik semptomlarla birlikte) </a:t>
            </a:r>
          </a:p>
          <a:p>
            <a:r>
              <a:rPr lang="tr-TR" sz="2400" dirty="0" err="1" smtClean="0">
                <a:solidFill>
                  <a:srgbClr val="002060"/>
                </a:solidFill>
              </a:rPr>
              <a:t>Uvula</a:t>
            </a:r>
            <a:r>
              <a:rPr lang="tr-TR" sz="2400" dirty="0" smtClean="0">
                <a:solidFill>
                  <a:srgbClr val="002060"/>
                </a:solidFill>
              </a:rPr>
              <a:t> ödemi</a:t>
            </a:r>
          </a:p>
          <a:p>
            <a:r>
              <a:rPr lang="tr-TR" sz="2400" dirty="0" err="1" smtClean="0">
                <a:solidFill>
                  <a:srgbClr val="002060"/>
                </a:solidFill>
              </a:rPr>
              <a:t>Wheezing</a:t>
            </a:r>
            <a:r>
              <a:rPr lang="tr-TR" sz="2400" dirty="0" smtClean="0">
                <a:solidFill>
                  <a:srgbClr val="002060"/>
                </a:solidFill>
              </a:rPr>
              <a:t>, </a:t>
            </a:r>
            <a:r>
              <a:rPr lang="tr-TR" sz="2400" dirty="0" err="1" smtClean="0">
                <a:solidFill>
                  <a:srgbClr val="002060"/>
                </a:solidFill>
              </a:rPr>
              <a:t>dispne</a:t>
            </a:r>
            <a:endParaRPr lang="tr-TR" sz="2400" dirty="0" smtClean="0">
              <a:solidFill>
                <a:srgbClr val="002060"/>
              </a:solidFill>
            </a:endParaRPr>
          </a:p>
          <a:p>
            <a:r>
              <a:rPr lang="tr-TR" sz="2400" dirty="0" smtClean="0">
                <a:solidFill>
                  <a:srgbClr val="002060"/>
                </a:solidFill>
              </a:rPr>
              <a:t>Hipotansiyon</a:t>
            </a:r>
          </a:p>
          <a:p>
            <a:endParaRPr lang="tr-TR" sz="2800" dirty="0" smtClean="0">
              <a:solidFill>
                <a:srgbClr val="002060"/>
              </a:solidFill>
            </a:endParaRPr>
          </a:p>
          <a:p>
            <a:endParaRPr lang="tr-TR" sz="2800" dirty="0">
              <a:solidFill>
                <a:srgbClr val="002060"/>
              </a:solidFill>
            </a:endParaRPr>
          </a:p>
        </p:txBody>
      </p:sp>
      <p:sp>
        <p:nvSpPr>
          <p:cNvPr id="4" name="3 Dikdörtgen"/>
          <p:cNvSpPr/>
          <p:nvPr/>
        </p:nvSpPr>
        <p:spPr>
          <a:xfrm>
            <a:off x="4572000" y="6215082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Maloney J, et al. Allergy 2015;70:302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9.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1785926"/>
            <a:ext cx="7572428" cy="4482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5505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285729"/>
            <a:ext cx="8143932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550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7752" y="1428736"/>
            <a:ext cx="38576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Yuvarlatılmış Dikdörtgen"/>
          <p:cNvSpPr/>
          <p:nvPr/>
        </p:nvSpPr>
        <p:spPr>
          <a:xfrm>
            <a:off x="1357290" y="3286124"/>
            <a:ext cx="2214578" cy="64294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rgbClr val="002060"/>
                </a:solidFill>
              </a:rPr>
              <a:t>112,330 olgu</a:t>
            </a:r>
            <a:endParaRPr lang="tr-TR" sz="2000" b="1" dirty="0">
              <a:solidFill>
                <a:srgbClr val="002060"/>
              </a:solidFill>
            </a:endParaRPr>
          </a:p>
        </p:txBody>
      </p:sp>
      <p:sp>
        <p:nvSpPr>
          <p:cNvPr id="8" name="7 Sağ Ok"/>
          <p:cNvSpPr/>
          <p:nvPr/>
        </p:nvSpPr>
        <p:spPr>
          <a:xfrm>
            <a:off x="4071934" y="3357562"/>
            <a:ext cx="978408" cy="484632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8 Yuvarlatılmış Dikdörtgen"/>
          <p:cNvSpPr/>
          <p:nvPr/>
        </p:nvSpPr>
        <p:spPr>
          <a:xfrm>
            <a:off x="5572132" y="3286124"/>
            <a:ext cx="1428760" cy="64294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rgbClr val="002060"/>
                </a:solidFill>
              </a:rPr>
              <a:t>12 olgu</a:t>
            </a:r>
            <a:endParaRPr lang="tr-TR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SLIT İstenmeyen Reaksiyonlar </a:t>
            </a:r>
            <a:endParaRPr lang="tr-TR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b="1" dirty="0" smtClean="0">
                <a:solidFill>
                  <a:srgbClr val="002060"/>
                </a:solidFill>
              </a:rPr>
              <a:t>Görülme zamanı;</a:t>
            </a:r>
          </a:p>
          <a:p>
            <a:r>
              <a:rPr lang="tr-TR" sz="2800" dirty="0" smtClean="0">
                <a:solidFill>
                  <a:srgbClr val="002060"/>
                </a:solidFill>
              </a:rPr>
              <a:t>Tedaviye başladıktan kısa süre sonra</a:t>
            </a:r>
          </a:p>
          <a:p>
            <a:r>
              <a:rPr lang="tr-TR" sz="2800" dirty="0" smtClean="0">
                <a:solidFill>
                  <a:srgbClr val="002060"/>
                </a:solidFill>
              </a:rPr>
              <a:t>2 hafta içinde düzelir</a:t>
            </a:r>
          </a:p>
          <a:p>
            <a:r>
              <a:rPr lang="tr-TR" sz="2800" dirty="0" smtClean="0">
                <a:solidFill>
                  <a:srgbClr val="002060"/>
                </a:solidFill>
              </a:rPr>
              <a:t>Lokal reaksiyonların süresi 10 günü geçmez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sz="2200" dirty="0" smtClean="0">
                <a:solidFill>
                  <a:srgbClr val="FF0000"/>
                </a:solidFill>
              </a:rPr>
              <a:t>     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Cox L,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et al.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 Allergy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Immunol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2010;125:569-74</a:t>
            </a:r>
            <a:endParaRPr lang="tr-TR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tr-TR" dirty="0"/>
          </a:p>
        </p:txBody>
      </p:sp>
      <p:pic>
        <p:nvPicPr>
          <p:cNvPr id="382978" name="Picture 2" descr="zaman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31766" y="4357694"/>
            <a:ext cx="2342391" cy="19383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Risk Etkenleri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142976" y="1600200"/>
            <a:ext cx="7543824" cy="4525963"/>
          </a:xfrm>
        </p:spPr>
        <p:txBody>
          <a:bodyPr>
            <a:normAutofit/>
          </a:bodyPr>
          <a:lstStyle/>
          <a:p>
            <a:r>
              <a:rPr lang="tr-TR" sz="2000" b="1" dirty="0" smtClean="0">
                <a:solidFill>
                  <a:srgbClr val="002060"/>
                </a:solidFill>
              </a:rPr>
              <a:t>Daha önce SCIT ilişkili sistemik reaksiyon</a:t>
            </a:r>
          </a:p>
          <a:p>
            <a:r>
              <a:rPr lang="tr-TR" sz="2000" dirty="0" smtClean="0">
                <a:solidFill>
                  <a:srgbClr val="002060"/>
                </a:solidFill>
              </a:rPr>
              <a:t>Daha önce sistemik reaksiyon öyküsü</a:t>
            </a:r>
          </a:p>
          <a:p>
            <a:r>
              <a:rPr lang="tr-TR" sz="2000" dirty="0" smtClean="0">
                <a:solidFill>
                  <a:srgbClr val="002060"/>
                </a:solidFill>
              </a:rPr>
              <a:t>Astım-Kontrolsüz astım</a:t>
            </a:r>
          </a:p>
          <a:p>
            <a:r>
              <a:rPr lang="tr-TR" sz="2000" dirty="0" smtClean="0">
                <a:solidFill>
                  <a:srgbClr val="002060"/>
                </a:solidFill>
              </a:rPr>
              <a:t>Mevsimsel etki</a:t>
            </a:r>
          </a:p>
          <a:p>
            <a:r>
              <a:rPr lang="tr-TR" sz="2000" dirty="0" smtClean="0">
                <a:solidFill>
                  <a:srgbClr val="002060"/>
                </a:solidFill>
              </a:rPr>
              <a:t>Oral lezyon veya enfeksiyonlar</a:t>
            </a:r>
          </a:p>
          <a:p>
            <a:endParaRPr lang="tr-TR" sz="2000" dirty="0" smtClean="0">
              <a:solidFill>
                <a:srgbClr val="002060"/>
              </a:solidFill>
            </a:endParaRPr>
          </a:p>
          <a:p>
            <a:r>
              <a:rPr lang="tr-TR" sz="2000" dirty="0" err="1" smtClean="0">
                <a:solidFill>
                  <a:srgbClr val="002060"/>
                </a:solidFill>
              </a:rPr>
              <a:t>Nonstandardize</a:t>
            </a:r>
            <a:r>
              <a:rPr lang="tr-TR" sz="2000" dirty="0" smtClean="0">
                <a:solidFill>
                  <a:srgbClr val="002060"/>
                </a:solidFill>
              </a:rPr>
              <a:t> </a:t>
            </a:r>
            <a:r>
              <a:rPr lang="tr-TR" sz="2000" dirty="0" err="1" smtClean="0">
                <a:solidFill>
                  <a:srgbClr val="002060"/>
                </a:solidFill>
              </a:rPr>
              <a:t>ekstraklar</a:t>
            </a:r>
            <a:endParaRPr lang="tr-TR" sz="2000" dirty="0" smtClean="0">
              <a:solidFill>
                <a:srgbClr val="002060"/>
              </a:solidFill>
            </a:endParaRPr>
          </a:p>
          <a:p>
            <a:r>
              <a:rPr lang="tr-TR" sz="2000" dirty="0" smtClean="0">
                <a:solidFill>
                  <a:srgbClr val="002060"/>
                </a:solidFill>
              </a:rPr>
              <a:t>Çoklu </a:t>
            </a:r>
            <a:r>
              <a:rPr lang="tr-TR" sz="2000" dirty="0" err="1" smtClean="0">
                <a:solidFill>
                  <a:srgbClr val="002060"/>
                </a:solidFill>
              </a:rPr>
              <a:t>allerjen</a:t>
            </a:r>
            <a:r>
              <a:rPr lang="tr-TR" sz="2000" dirty="0" smtClean="0">
                <a:solidFill>
                  <a:srgbClr val="002060"/>
                </a:solidFill>
              </a:rPr>
              <a:t> karışımı</a:t>
            </a:r>
          </a:p>
          <a:p>
            <a:r>
              <a:rPr lang="tr-TR" sz="2000" dirty="0" smtClean="0">
                <a:solidFill>
                  <a:srgbClr val="002060"/>
                </a:solidFill>
              </a:rPr>
              <a:t>Doz (Yüksek doz-İlk doz)</a:t>
            </a:r>
          </a:p>
          <a:p>
            <a:r>
              <a:rPr lang="tr-TR" sz="2000" dirty="0" smtClean="0">
                <a:solidFill>
                  <a:srgbClr val="002060"/>
                </a:solidFill>
              </a:rPr>
              <a:t>Hızlandırılmış program</a:t>
            </a:r>
          </a:p>
          <a:p>
            <a:endParaRPr lang="tr-TR" sz="2000" dirty="0" smtClean="0">
              <a:solidFill>
                <a:srgbClr val="002060"/>
              </a:solidFill>
            </a:endParaRPr>
          </a:p>
          <a:p>
            <a:endParaRPr lang="tr-TR" sz="2400" dirty="0" smtClean="0"/>
          </a:p>
          <a:p>
            <a:pPr>
              <a:buNone/>
            </a:pPr>
            <a:endParaRPr lang="tr-TR" sz="2000" dirty="0" smtClean="0">
              <a:solidFill>
                <a:srgbClr val="002060"/>
              </a:solidFill>
            </a:endParaRPr>
          </a:p>
          <a:p>
            <a:endParaRPr lang="tr-TR" sz="2400" dirty="0" smtClean="0">
              <a:solidFill>
                <a:srgbClr val="002060"/>
              </a:solidFill>
            </a:endParaRPr>
          </a:p>
          <a:p>
            <a:endParaRPr lang="tr-TR" sz="2400" dirty="0" smtClean="0">
              <a:solidFill>
                <a:srgbClr val="002060"/>
              </a:solidFill>
            </a:endParaRPr>
          </a:p>
          <a:p>
            <a:endParaRPr lang="tr-TR" sz="2400" dirty="0" smtClean="0">
              <a:solidFill>
                <a:srgbClr val="002060"/>
              </a:solidFill>
            </a:endParaRPr>
          </a:p>
          <a:p>
            <a:endParaRPr lang="tr-TR" sz="2400" dirty="0" smtClean="0">
              <a:solidFill>
                <a:srgbClr val="002060"/>
              </a:solidFill>
            </a:endParaRPr>
          </a:p>
          <a:p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1785918" y="5786454"/>
            <a:ext cx="68580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Groot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H, 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et al.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Allergy 2009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;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64:963–964</a:t>
            </a:r>
          </a:p>
          <a:p>
            <a:pPr>
              <a:buNone/>
            </a:pP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Blazowski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L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Allergy 2008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;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63:374</a:t>
            </a:r>
          </a:p>
          <a:p>
            <a:pPr>
              <a:buNone/>
            </a:pP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Nakayama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T, et al.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Arch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Allergy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Immunol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2010;153:378–387</a:t>
            </a:r>
          </a:p>
          <a:p>
            <a:pPr>
              <a:buNone/>
            </a:pP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</a:t>
            </a:r>
            <a:endParaRPr lang="tr-T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8 Dikdörtgen"/>
          <p:cNvSpPr/>
          <p:nvPr/>
        </p:nvSpPr>
        <p:spPr>
          <a:xfrm rot="16200000">
            <a:off x="178563" y="2393149"/>
            <a:ext cx="1643074" cy="285752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rgbClr val="002060"/>
                </a:solidFill>
              </a:rPr>
              <a:t>Hasta ilişkili</a:t>
            </a:r>
            <a:endParaRPr lang="tr-TR" b="1" dirty="0">
              <a:solidFill>
                <a:srgbClr val="002060"/>
              </a:solidFill>
            </a:endParaRPr>
          </a:p>
        </p:txBody>
      </p:sp>
      <p:sp>
        <p:nvSpPr>
          <p:cNvPr id="10" name="9 Dikdörtgen"/>
          <p:cNvSpPr/>
          <p:nvPr/>
        </p:nvSpPr>
        <p:spPr>
          <a:xfrm rot="16200000">
            <a:off x="321439" y="4393413"/>
            <a:ext cx="1357322" cy="28575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  <a:tint val="66000"/>
                  <a:satMod val="160000"/>
                </a:schemeClr>
              </a:gs>
              <a:gs pos="50000">
                <a:schemeClr val="accent3">
                  <a:lumMod val="75000"/>
                  <a:tint val="44500"/>
                  <a:satMod val="160000"/>
                </a:schemeClr>
              </a:gs>
              <a:gs pos="100000">
                <a:schemeClr val="accent3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rgbClr val="002060"/>
                </a:solidFill>
              </a:rPr>
              <a:t>İlaç ilişkili</a:t>
            </a:r>
            <a:endParaRPr lang="tr-TR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SLIT İstenmeyen Reaksiyonlar</a:t>
            </a:r>
            <a:endParaRPr lang="tr-TR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12592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</a:t>
            </a:r>
          </a:p>
          <a:p>
            <a:pPr>
              <a:buNone/>
            </a:pP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</a:t>
            </a:r>
          </a:p>
          <a:p>
            <a:pPr>
              <a:buNone/>
            </a:pPr>
            <a:endParaRPr lang="tr-TR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None/>
            </a:pPr>
            <a:endParaRPr lang="tr-TR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None/>
            </a:pPr>
            <a:endParaRPr lang="tr-TR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None/>
            </a:pPr>
            <a:endParaRPr lang="tr-TR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None/>
            </a:pPr>
            <a:endParaRPr lang="tr-TR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None/>
            </a:pP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</a:t>
            </a:r>
          </a:p>
        </p:txBody>
      </p:sp>
      <p:graphicFrame>
        <p:nvGraphicFramePr>
          <p:cNvPr id="5" name="4 Diyagram"/>
          <p:cNvGraphicFramePr/>
          <p:nvPr/>
        </p:nvGraphicFramePr>
        <p:xfrm>
          <a:off x="1142976" y="2071678"/>
          <a:ext cx="6096000" cy="2428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5 Dikdörtgen"/>
          <p:cNvSpPr/>
          <p:nvPr/>
        </p:nvSpPr>
        <p:spPr>
          <a:xfrm>
            <a:off x="1214414" y="5429264"/>
            <a:ext cx="50720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 </a:t>
            </a:r>
            <a:r>
              <a:rPr 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Maloney J, et al. </a:t>
            </a:r>
            <a:r>
              <a:rPr lang="tr-TR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Ann</a:t>
            </a:r>
            <a:r>
              <a:rPr lang="tr-TR" sz="14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 </a:t>
            </a:r>
            <a:r>
              <a:rPr lang="tr-TR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Allergy</a:t>
            </a:r>
            <a:r>
              <a:rPr lang="tr-TR" sz="14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 </a:t>
            </a:r>
            <a:r>
              <a:rPr lang="tr-TR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Asthma</a:t>
            </a:r>
            <a:r>
              <a:rPr lang="tr-TR" sz="14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 </a:t>
            </a:r>
            <a:r>
              <a:rPr lang="tr-TR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Immunol</a:t>
            </a:r>
            <a:r>
              <a:rPr lang="tr-TR" sz="14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 2014; 112:146-155</a:t>
            </a:r>
            <a:endParaRPr lang="tr-TR" dirty="0"/>
          </a:p>
        </p:txBody>
      </p:sp>
      <p:sp>
        <p:nvSpPr>
          <p:cNvPr id="7" name="6 Metin kutusu"/>
          <p:cNvSpPr txBox="1"/>
          <p:nvPr/>
        </p:nvSpPr>
        <p:spPr>
          <a:xfrm>
            <a:off x="1214414" y="171448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sp>
        <p:nvSpPr>
          <p:cNvPr id="8" name="7 Metin kutusu"/>
          <p:cNvSpPr txBox="1"/>
          <p:nvPr/>
        </p:nvSpPr>
        <p:spPr>
          <a:xfrm>
            <a:off x="1214414" y="2428868"/>
            <a:ext cx="51825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 smtClean="0">
                <a:solidFill>
                  <a:srgbClr val="002060"/>
                </a:solidFill>
              </a:rPr>
              <a:t>Lokal reaksiyonlar nedeniyle </a:t>
            </a:r>
            <a:r>
              <a:rPr lang="tr-TR" sz="2000" b="1" dirty="0" err="1" smtClean="0">
                <a:solidFill>
                  <a:srgbClr val="002060"/>
                </a:solidFill>
              </a:rPr>
              <a:t>SLIT’ın</a:t>
            </a:r>
            <a:r>
              <a:rPr lang="tr-TR" sz="2000" b="1" dirty="0" smtClean="0">
                <a:solidFill>
                  <a:srgbClr val="002060"/>
                </a:solidFill>
              </a:rPr>
              <a:t> bırakılması</a:t>
            </a:r>
            <a:endParaRPr lang="tr-TR" sz="2000" b="1" dirty="0">
              <a:solidFill>
                <a:srgbClr val="002060"/>
              </a:solidFill>
            </a:endParaRPr>
          </a:p>
        </p:txBody>
      </p:sp>
      <p:pic>
        <p:nvPicPr>
          <p:cNvPr id="48130" name="Picture 2" descr="sublingual immünoterapi ile ilgili görsel sonucu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715140" y="5143512"/>
            <a:ext cx="2071682" cy="13811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571612"/>
            <a:ext cx="8072494" cy="428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Adrenalin Kullanımı</a:t>
            </a:r>
            <a:endParaRPr lang="tr-TR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11 Oval"/>
          <p:cNvSpPr/>
          <p:nvPr/>
        </p:nvSpPr>
        <p:spPr>
          <a:xfrm>
            <a:off x="7858148" y="5000636"/>
            <a:ext cx="571504" cy="42862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12 Yuvarlatılmış Dikdörtgen"/>
          <p:cNvSpPr/>
          <p:nvPr/>
        </p:nvSpPr>
        <p:spPr>
          <a:xfrm>
            <a:off x="6786578" y="5786454"/>
            <a:ext cx="914400" cy="42862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rgbClr val="002060"/>
                </a:solidFill>
              </a:rPr>
              <a:t>72</a:t>
            </a:r>
            <a:endParaRPr lang="tr-TR" b="1" dirty="0">
              <a:solidFill>
                <a:srgbClr val="002060"/>
              </a:solidFill>
            </a:endParaRPr>
          </a:p>
        </p:txBody>
      </p:sp>
      <p:sp>
        <p:nvSpPr>
          <p:cNvPr id="14" name="13 Sağ Ok"/>
          <p:cNvSpPr/>
          <p:nvPr/>
        </p:nvSpPr>
        <p:spPr>
          <a:xfrm rot="18926758">
            <a:off x="7716092" y="5411198"/>
            <a:ext cx="284233" cy="3224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9 Yuvarlatılmış Dikdörtgen"/>
          <p:cNvSpPr/>
          <p:nvPr/>
        </p:nvSpPr>
        <p:spPr>
          <a:xfrm>
            <a:off x="4214810" y="5857892"/>
            <a:ext cx="914400" cy="42860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rgbClr val="002060"/>
                </a:solidFill>
              </a:rPr>
              <a:t>1795</a:t>
            </a:r>
            <a:endParaRPr lang="tr-TR" b="1" dirty="0">
              <a:solidFill>
                <a:srgbClr val="002060"/>
              </a:solidFill>
            </a:endParaRPr>
          </a:p>
        </p:txBody>
      </p:sp>
      <p:sp>
        <p:nvSpPr>
          <p:cNvPr id="11" name="10 Metin kutusu"/>
          <p:cNvSpPr txBox="1"/>
          <p:nvPr/>
        </p:nvSpPr>
        <p:spPr>
          <a:xfrm>
            <a:off x="3714744" y="6357958"/>
            <a:ext cx="48203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Senna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G, et al.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Curr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Opin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Allergy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Immunol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2013;13:656-662</a:t>
            </a:r>
            <a:endParaRPr lang="tr-T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0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214291"/>
            <a:ext cx="8215370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2428868"/>
            <a:ext cx="7258050" cy="402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Dikdörtgen"/>
          <p:cNvSpPr/>
          <p:nvPr/>
        </p:nvSpPr>
        <p:spPr>
          <a:xfrm>
            <a:off x="5500694" y="1857364"/>
            <a:ext cx="57864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Allergy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Immunol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Pract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2017;5:84-9</a:t>
            </a:r>
            <a:endParaRPr lang="tr-T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Adrenalin kullanımı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268799"/>
          </a:xfrm>
        </p:spPr>
        <p:txBody>
          <a:bodyPr>
            <a:normAutofit/>
          </a:bodyPr>
          <a:lstStyle/>
          <a:p>
            <a:r>
              <a:rPr lang="tr-TR" sz="2400" dirty="0" err="1" smtClean="0">
                <a:solidFill>
                  <a:srgbClr val="0070C0"/>
                </a:solidFill>
              </a:rPr>
              <a:t>Avrupada</a:t>
            </a:r>
            <a:r>
              <a:rPr lang="tr-TR" sz="2400" dirty="0" smtClean="0">
                <a:solidFill>
                  <a:srgbClr val="0070C0"/>
                </a:solidFill>
              </a:rPr>
              <a:t> 1 milyardan fazla doz SLIT</a:t>
            </a:r>
          </a:p>
          <a:p>
            <a:pPr>
              <a:buNone/>
            </a:pPr>
            <a:r>
              <a:rPr lang="tr-TR" sz="2400" dirty="0" smtClean="0">
                <a:solidFill>
                  <a:srgbClr val="0070C0"/>
                </a:solidFill>
              </a:rPr>
              <a:t>     </a:t>
            </a:r>
            <a:r>
              <a:rPr lang="tr-TR" sz="2400" dirty="0" err="1" smtClean="0">
                <a:solidFill>
                  <a:srgbClr val="0070C0"/>
                </a:solidFill>
              </a:rPr>
              <a:t>USA’da</a:t>
            </a:r>
            <a:r>
              <a:rPr lang="tr-TR" sz="2400" dirty="0" smtClean="0">
                <a:solidFill>
                  <a:srgbClr val="0070C0"/>
                </a:solidFill>
              </a:rPr>
              <a:t> 900,000 hasta </a:t>
            </a:r>
          </a:p>
          <a:p>
            <a:r>
              <a:rPr lang="tr-TR" sz="2400" dirty="0" smtClean="0">
                <a:solidFill>
                  <a:srgbClr val="002060"/>
                </a:solidFill>
              </a:rPr>
              <a:t>Şiddetli anafilaksi nadir</a:t>
            </a:r>
          </a:p>
          <a:p>
            <a:r>
              <a:rPr lang="tr-TR" sz="2400" dirty="0" smtClean="0">
                <a:solidFill>
                  <a:srgbClr val="002060"/>
                </a:solidFill>
              </a:rPr>
              <a:t>SLIT ilişkili ölüm yok</a:t>
            </a:r>
          </a:p>
          <a:p>
            <a:r>
              <a:rPr lang="tr-TR" sz="2400" dirty="0" smtClean="0">
                <a:solidFill>
                  <a:srgbClr val="002060"/>
                </a:solidFill>
              </a:rPr>
              <a:t>Adrenalin, </a:t>
            </a:r>
            <a:r>
              <a:rPr lang="tr-TR" sz="2400" dirty="0" err="1" smtClean="0">
                <a:solidFill>
                  <a:srgbClr val="002060"/>
                </a:solidFill>
              </a:rPr>
              <a:t>USA’da</a:t>
            </a:r>
            <a:r>
              <a:rPr lang="tr-TR" sz="2400" dirty="0" smtClean="0">
                <a:solidFill>
                  <a:srgbClr val="002060"/>
                </a:solidFill>
              </a:rPr>
              <a:t> (FDA tarafından) SLIT için önerilmekte</a:t>
            </a:r>
          </a:p>
          <a:p>
            <a:pPr>
              <a:buNone/>
            </a:pPr>
            <a:r>
              <a:rPr lang="tr-TR" sz="2400" dirty="0" smtClean="0">
                <a:solidFill>
                  <a:srgbClr val="002060"/>
                </a:solidFill>
              </a:rPr>
              <a:t>     </a:t>
            </a:r>
            <a:r>
              <a:rPr lang="tr-TR" sz="2400" dirty="0" smtClean="0">
                <a:solidFill>
                  <a:srgbClr val="0070C0"/>
                </a:solidFill>
              </a:rPr>
              <a:t>1,8/100 000 tablet</a:t>
            </a:r>
          </a:p>
          <a:p>
            <a:r>
              <a:rPr lang="tr-TR" sz="2400" dirty="0" smtClean="0">
                <a:solidFill>
                  <a:srgbClr val="002060"/>
                </a:solidFill>
              </a:rPr>
              <a:t>Diğer ülkelerde önerilmemekte</a:t>
            </a:r>
            <a:endParaRPr lang="tr-TR" sz="2400" dirty="0">
              <a:solidFill>
                <a:srgbClr val="002060"/>
              </a:solidFill>
            </a:endParaRPr>
          </a:p>
        </p:txBody>
      </p:sp>
      <p:pic>
        <p:nvPicPr>
          <p:cNvPr id="386050" name="Picture 2" descr="epipen ile ilgili görsel sonuc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4143380"/>
            <a:ext cx="2500306" cy="2500306"/>
          </a:xfrm>
          <a:prstGeom prst="rect">
            <a:avLst/>
          </a:prstGeom>
          <a:noFill/>
        </p:spPr>
      </p:pic>
      <p:sp>
        <p:nvSpPr>
          <p:cNvPr id="5" name="4 Metin kutusu"/>
          <p:cNvSpPr txBox="1"/>
          <p:nvPr/>
        </p:nvSpPr>
        <p:spPr>
          <a:xfrm>
            <a:off x="928662" y="5715016"/>
            <a:ext cx="54865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Nolte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H, et al. J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Allergy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Immunol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Pract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2017;5:84-9</a:t>
            </a:r>
            <a:endParaRPr lang="tr-T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SLIT Güvenliği</a:t>
            </a:r>
            <a:endParaRPr lang="tr-TR" sz="40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 smtClean="0">
                <a:solidFill>
                  <a:srgbClr val="002060"/>
                </a:solidFill>
              </a:rPr>
              <a:t>SLIT, </a:t>
            </a:r>
            <a:r>
              <a:rPr lang="tr-TR" sz="2000" dirty="0" err="1" smtClean="0">
                <a:solidFill>
                  <a:srgbClr val="002060"/>
                </a:solidFill>
              </a:rPr>
              <a:t>SCIT’dan</a:t>
            </a:r>
            <a:r>
              <a:rPr lang="tr-TR" sz="2000" dirty="0" smtClean="0">
                <a:solidFill>
                  <a:srgbClr val="002060"/>
                </a:solidFill>
              </a:rPr>
              <a:t> daha iyi </a:t>
            </a:r>
            <a:r>
              <a:rPr lang="tr-TR" sz="2000" dirty="0" err="1" smtClean="0">
                <a:solidFill>
                  <a:srgbClr val="002060"/>
                </a:solidFill>
              </a:rPr>
              <a:t>tolere</a:t>
            </a:r>
            <a:r>
              <a:rPr lang="tr-TR" sz="2000" dirty="0" smtClean="0">
                <a:solidFill>
                  <a:srgbClr val="002060"/>
                </a:solidFill>
              </a:rPr>
              <a:t> edilmektedir</a:t>
            </a:r>
          </a:p>
          <a:p>
            <a:r>
              <a:rPr lang="tr-TR" sz="2000" dirty="0" smtClean="0">
                <a:solidFill>
                  <a:srgbClr val="002060"/>
                </a:solidFill>
              </a:rPr>
              <a:t>SLIT istenmeyen reaksiyonlarının çoğunluğu lokal reaksiyonlardır. Tedavinin başlangıcında görülmekte ve herhangi bir tıbbi müdahale olmadan birkaç gün-hafta içinde düzelmektedir</a:t>
            </a:r>
          </a:p>
          <a:p>
            <a:r>
              <a:rPr lang="tr-TR" sz="2000" dirty="0" smtClean="0">
                <a:solidFill>
                  <a:srgbClr val="002060"/>
                </a:solidFill>
              </a:rPr>
              <a:t>Anafilaksi nadir, ölüm yok.  </a:t>
            </a:r>
          </a:p>
          <a:p>
            <a:r>
              <a:rPr lang="tr-TR" sz="2000" dirty="0" smtClean="0">
                <a:solidFill>
                  <a:srgbClr val="002060"/>
                </a:solidFill>
              </a:rPr>
              <a:t>Şiddetli reaksiyonlar için risk faktörleri henüz tanımlanmamıştır. Fakat </a:t>
            </a:r>
            <a:r>
              <a:rPr lang="tr-TR" sz="2000" dirty="0" smtClean="0">
                <a:solidFill>
                  <a:srgbClr val="FF0000"/>
                </a:solidFill>
              </a:rPr>
              <a:t>daha önce </a:t>
            </a:r>
            <a:r>
              <a:rPr lang="tr-TR" sz="2000" dirty="0" err="1" smtClean="0">
                <a:solidFill>
                  <a:srgbClr val="FF0000"/>
                </a:solidFill>
              </a:rPr>
              <a:t>SCIT’a</a:t>
            </a:r>
            <a:r>
              <a:rPr lang="tr-TR" sz="2000" dirty="0" smtClean="0">
                <a:solidFill>
                  <a:srgbClr val="FF0000"/>
                </a:solidFill>
              </a:rPr>
              <a:t> sistemik reaksiyon görülmes</a:t>
            </a:r>
            <a:r>
              <a:rPr lang="tr-TR" sz="2000" dirty="0" smtClean="0">
                <a:solidFill>
                  <a:srgbClr val="002060"/>
                </a:solidFill>
              </a:rPr>
              <a:t>i risk faktörü olabilir</a:t>
            </a:r>
          </a:p>
          <a:p>
            <a:r>
              <a:rPr lang="tr-TR" sz="2000" dirty="0" smtClean="0">
                <a:solidFill>
                  <a:srgbClr val="002060"/>
                </a:solidFill>
              </a:rPr>
              <a:t>SLIT  </a:t>
            </a:r>
            <a:r>
              <a:rPr lang="tr-TR" sz="2000" dirty="0" err="1" smtClean="0">
                <a:solidFill>
                  <a:srgbClr val="002060"/>
                </a:solidFill>
              </a:rPr>
              <a:t>allerji</a:t>
            </a:r>
            <a:r>
              <a:rPr lang="tr-TR" sz="2000" dirty="0" smtClean="0">
                <a:solidFill>
                  <a:srgbClr val="002060"/>
                </a:solidFill>
              </a:rPr>
              <a:t> uzmanı ve eğitimi olan doktorlar tarafından reçete edilmelidir</a:t>
            </a:r>
          </a:p>
          <a:p>
            <a:endParaRPr lang="tr-TR" sz="20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tr-TR" sz="2000" dirty="0" smtClean="0">
                <a:solidFill>
                  <a:srgbClr val="002060"/>
                </a:solidFill>
              </a:rPr>
              <a:t>     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Canonica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GW, et al.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Sublingual immunotherapy: World Allergy Organization position paper 2013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update. World Allergy Organ J 2014;7:6.</a:t>
            </a:r>
            <a:endParaRPr lang="tr-TR" sz="1400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Kontrendikasyonlar</a:t>
            </a:r>
            <a:endParaRPr lang="tr-TR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340237"/>
          </a:xfrm>
        </p:spPr>
        <p:txBody>
          <a:bodyPr>
            <a:normAutofit fontScale="70000" lnSpcReduction="20000"/>
          </a:bodyPr>
          <a:lstStyle/>
          <a:p>
            <a:r>
              <a:rPr lang="tr-TR" b="1" dirty="0" smtClean="0">
                <a:solidFill>
                  <a:srgbClr val="002060"/>
                </a:solidFill>
              </a:rPr>
              <a:t>Kesin: </a:t>
            </a:r>
          </a:p>
          <a:p>
            <a:pPr>
              <a:buNone/>
            </a:pPr>
            <a:r>
              <a:rPr lang="tr-TR" dirty="0" smtClean="0">
                <a:solidFill>
                  <a:srgbClr val="002060"/>
                </a:solidFill>
              </a:rPr>
              <a:t>     </a:t>
            </a:r>
            <a:r>
              <a:rPr lang="en-US" dirty="0" smtClean="0">
                <a:solidFill>
                  <a:srgbClr val="002060"/>
                </a:solidFill>
              </a:rPr>
              <a:t>1. </a:t>
            </a:r>
            <a:r>
              <a:rPr lang="tr-TR" dirty="0" smtClean="0">
                <a:solidFill>
                  <a:srgbClr val="002060"/>
                </a:solidFill>
              </a:rPr>
              <a:t>Şiddetli </a:t>
            </a:r>
            <a:r>
              <a:rPr lang="tr-TR" dirty="0" err="1" smtClean="0">
                <a:solidFill>
                  <a:srgbClr val="002060"/>
                </a:solidFill>
              </a:rPr>
              <a:t>immün</a:t>
            </a:r>
            <a:r>
              <a:rPr lang="tr-TR" dirty="0" smtClean="0">
                <a:solidFill>
                  <a:srgbClr val="002060"/>
                </a:solidFill>
              </a:rPr>
              <a:t> sistem bozuklukları</a:t>
            </a:r>
            <a:r>
              <a:rPr lang="en-US" dirty="0" smtClean="0">
                <a:solidFill>
                  <a:srgbClr val="002060"/>
                </a:solidFill>
              </a:rPr>
              <a:t>, </a:t>
            </a:r>
            <a:r>
              <a:rPr lang="tr-TR" dirty="0" smtClean="0">
                <a:solidFill>
                  <a:srgbClr val="002060"/>
                </a:solidFill>
              </a:rPr>
              <a:t>şiddetli dolaşım sistemi bozuklukları</a:t>
            </a:r>
            <a:r>
              <a:rPr lang="en-US" dirty="0" smtClean="0">
                <a:solidFill>
                  <a:srgbClr val="002060"/>
                </a:solidFill>
              </a:rPr>
              <a:t>, </a:t>
            </a:r>
            <a:r>
              <a:rPr lang="tr-TR" dirty="0" err="1" smtClean="0">
                <a:solidFill>
                  <a:srgbClr val="002060"/>
                </a:solidFill>
              </a:rPr>
              <a:t>malign</a:t>
            </a:r>
            <a:r>
              <a:rPr lang="tr-TR" dirty="0" smtClean="0">
                <a:solidFill>
                  <a:srgbClr val="002060"/>
                </a:solidFill>
              </a:rPr>
              <a:t> hastalıklar</a:t>
            </a:r>
            <a:r>
              <a:rPr lang="en-US" dirty="0" smtClean="0">
                <a:solidFill>
                  <a:srgbClr val="002060"/>
                </a:solidFill>
              </a:rPr>
              <a:t>, </a:t>
            </a:r>
            <a:r>
              <a:rPr lang="tr-TR" dirty="0" smtClean="0">
                <a:solidFill>
                  <a:srgbClr val="002060"/>
                </a:solidFill>
              </a:rPr>
              <a:t>kronik </a:t>
            </a:r>
            <a:r>
              <a:rPr lang="tr-TR" dirty="0" err="1" smtClean="0">
                <a:solidFill>
                  <a:srgbClr val="002060"/>
                </a:solidFill>
              </a:rPr>
              <a:t>inflamasyonlar</a:t>
            </a:r>
            <a:r>
              <a:rPr lang="en-US" dirty="0" smtClean="0">
                <a:solidFill>
                  <a:srgbClr val="002060"/>
                </a:solidFill>
              </a:rPr>
              <a:t>. </a:t>
            </a:r>
          </a:p>
          <a:p>
            <a:pPr>
              <a:buNone/>
            </a:pPr>
            <a:r>
              <a:rPr lang="tr-TR" dirty="0" smtClean="0">
                <a:solidFill>
                  <a:srgbClr val="002060"/>
                </a:solidFill>
              </a:rPr>
              <a:t>     </a:t>
            </a:r>
            <a:r>
              <a:rPr lang="en-US" dirty="0" smtClean="0">
                <a:solidFill>
                  <a:srgbClr val="002060"/>
                </a:solidFill>
              </a:rPr>
              <a:t>2. </a:t>
            </a:r>
            <a:r>
              <a:rPr lang="tr-TR" dirty="0" smtClean="0">
                <a:solidFill>
                  <a:srgbClr val="002060"/>
                </a:solidFill>
              </a:rPr>
              <a:t>Şiddetli, stabil olmayan,  kontrolsüz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ast</a:t>
            </a:r>
            <a:r>
              <a:rPr lang="tr-TR" dirty="0" err="1" smtClean="0">
                <a:solidFill>
                  <a:srgbClr val="002060"/>
                </a:solidFill>
              </a:rPr>
              <a:t>ım</a:t>
            </a:r>
            <a:r>
              <a:rPr lang="en-US" dirty="0" smtClean="0">
                <a:solidFill>
                  <a:srgbClr val="002060"/>
                </a:solidFill>
              </a:rPr>
              <a:t> – FEV1&lt; </a:t>
            </a:r>
            <a:r>
              <a:rPr lang="tr-TR" dirty="0" smtClean="0">
                <a:solidFill>
                  <a:srgbClr val="002060"/>
                </a:solidFill>
              </a:rPr>
              <a:t>%</a:t>
            </a:r>
            <a:r>
              <a:rPr lang="en-US" dirty="0" smtClean="0">
                <a:solidFill>
                  <a:srgbClr val="002060"/>
                </a:solidFill>
              </a:rPr>
              <a:t>70</a:t>
            </a:r>
          </a:p>
          <a:p>
            <a:pPr>
              <a:buNone/>
            </a:pPr>
            <a:r>
              <a:rPr lang="tr-TR" dirty="0" smtClean="0">
                <a:solidFill>
                  <a:srgbClr val="002060"/>
                </a:solidFill>
              </a:rPr>
              <a:t>     3</a:t>
            </a:r>
            <a:r>
              <a:rPr lang="el-GR" dirty="0" smtClean="0">
                <a:solidFill>
                  <a:srgbClr val="002060"/>
                </a:solidFill>
              </a:rPr>
              <a:t>. β–</a:t>
            </a:r>
            <a:r>
              <a:rPr lang="tr-TR" dirty="0" err="1" smtClean="0">
                <a:solidFill>
                  <a:srgbClr val="002060"/>
                </a:solidFill>
              </a:rPr>
              <a:t>bloker</a:t>
            </a:r>
            <a:r>
              <a:rPr lang="tr-TR" dirty="0" smtClean="0">
                <a:solidFill>
                  <a:srgbClr val="002060"/>
                </a:solidFill>
              </a:rPr>
              <a:t> tedavisi</a:t>
            </a:r>
          </a:p>
          <a:p>
            <a:pPr>
              <a:buNone/>
            </a:pPr>
            <a:r>
              <a:rPr lang="tr-TR" dirty="0" smtClean="0">
                <a:solidFill>
                  <a:srgbClr val="002060"/>
                </a:solidFill>
              </a:rPr>
              <a:t>     4</a:t>
            </a:r>
            <a:r>
              <a:rPr lang="en-US" dirty="0" smtClean="0">
                <a:solidFill>
                  <a:srgbClr val="002060"/>
                </a:solidFill>
              </a:rPr>
              <a:t>. </a:t>
            </a:r>
            <a:r>
              <a:rPr lang="tr-TR" dirty="0" smtClean="0">
                <a:solidFill>
                  <a:srgbClr val="002060"/>
                </a:solidFill>
              </a:rPr>
              <a:t>Uyumun iyi olmaması ve şiddetli </a:t>
            </a:r>
            <a:r>
              <a:rPr lang="tr-TR" dirty="0" err="1" smtClean="0">
                <a:solidFill>
                  <a:srgbClr val="002060"/>
                </a:solidFill>
              </a:rPr>
              <a:t>mental</a:t>
            </a:r>
            <a:r>
              <a:rPr lang="tr-TR" dirty="0" smtClean="0">
                <a:solidFill>
                  <a:srgbClr val="002060"/>
                </a:solidFill>
              </a:rPr>
              <a:t> bozukluklar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</a:p>
          <a:p>
            <a:endParaRPr lang="tr-TR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R</a:t>
            </a:r>
            <a:r>
              <a:rPr lang="tr-TR" b="1" dirty="0" err="1" smtClean="0">
                <a:solidFill>
                  <a:srgbClr val="002060"/>
                </a:solidFill>
              </a:rPr>
              <a:t>ölatif</a:t>
            </a:r>
            <a:r>
              <a:rPr lang="en-US" b="1" dirty="0" smtClean="0">
                <a:solidFill>
                  <a:srgbClr val="002060"/>
                </a:solidFill>
              </a:rPr>
              <a:t>:</a:t>
            </a:r>
            <a:endParaRPr lang="tr-TR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tr-TR" dirty="0" smtClean="0">
                <a:solidFill>
                  <a:srgbClr val="002060"/>
                </a:solidFill>
              </a:rPr>
              <a:t>     1. Gebelik (Önce başlanmışsa devam edilebilir)</a:t>
            </a:r>
            <a:endParaRPr lang="en-US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tr-TR" dirty="0" smtClean="0">
                <a:solidFill>
                  <a:srgbClr val="002060"/>
                </a:solidFill>
              </a:rPr>
              <a:t>     2. GIS mukozasını tutan geçici </a:t>
            </a:r>
            <a:r>
              <a:rPr lang="tr-TR" dirty="0" err="1" smtClean="0">
                <a:solidFill>
                  <a:srgbClr val="002060"/>
                </a:solidFill>
              </a:rPr>
              <a:t>inflamatuar</a:t>
            </a:r>
            <a:r>
              <a:rPr lang="tr-TR" dirty="0" smtClean="0">
                <a:solidFill>
                  <a:srgbClr val="002060"/>
                </a:solidFill>
              </a:rPr>
              <a:t> durumlar</a:t>
            </a:r>
            <a:r>
              <a:rPr lang="en-US" dirty="0" smtClean="0">
                <a:solidFill>
                  <a:srgbClr val="002060"/>
                </a:solidFill>
              </a:rPr>
              <a:t>, a</a:t>
            </a:r>
            <a:r>
              <a:rPr lang="tr-TR" dirty="0" smtClean="0">
                <a:solidFill>
                  <a:srgbClr val="002060"/>
                </a:solidFill>
              </a:rPr>
              <a:t>kut    enfeksiyonlar</a:t>
            </a:r>
            <a:r>
              <a:rPr lang="en-US" dirty="0" smtClean="0">
                <a:solidFill>
                  <a:srgbClr val="002060"/>
                </a:solidFill>
              </a:rPr>
              <a:t>, </a:t>
            </a:r>
            <a:r>
              <a:rPr lang="tr-TR" dirty="0" smtClean="0">
                <a:solidFill>
                  <a:srgbClr val="002060"/>
                </a:solidFill>
              </a:rPr>
              <a:t>diş çekimi veya kaybı</a:t>
            </a:r>
            <a:r>
              <a:rPr lang="en-US" dirty="0" smtClean="0">
                <a:solidFill>
                  <a:srgbClr val="002060"/>
                </a:solidFill>
              </a:rPr>
              <a:t>, </a:t>
            </a:r>
            <a:r>
              <a:rPr lang="tr-TR" dirty="0" smtClean="0">
                <a:solidFill>
                  <a:srgbClr val="002060"/>
                </a:solidFill>
              </a:rPr>
              <a:t>ağızda cerrahi müdahale</a:t>
            </a:r>
          </a:p>
          <a:p>
            <a:pPr>
              <a:buNone/>
            </a:pPr>
            <a:r>
              <a:rPr lang="tr-TR" dirty="0" smtClean="0">
                <a:solidFill>
                  <a:srgbClr val="002060"/>
                </a:solidFill>
              </a:rPr>
              <a:t>    </a:t>
            </a:r>
          </a:p>
          <a:p>
            <a:pPr>
              <a:buNone/>
            </a:pPr>
            <a:r>
              <a:rPr lang="tr-TR" sz="2300" dirty="0" smtClean="0">
                <a:solidFill>
                  <a:srgbClr val="C00000"/>
                </a:solidFill>
              </a:rPr>
              <a:t>     </a:t>
            </a:r>
          </a:p>
          <a:p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857224" y="5715016"/>
            <a:ext cx="74295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Canonica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GW, et al.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Sublingual immunotherapy: World Allergy Organization position paper 2013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update. World Allergy Organ J 2014;7:6.</a:t>
            </a:r>
            <a:endParaRPr lang="tr-T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SLIT’ın</a:t>
            </a:r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Astım Gelişimine Etkisi </a:t>
            </a:r>
            <a:endParaRPr lang="tr-TR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4 Dikdörtgen"/>
          <p:cNvSpPr/>
          <p:nvPr/>
        </p:nvSpPr>
        <p:spPr>
          <a:xfrm>
            <a:off x="3786182" y="5857892"/>
            <a:ext cx="43261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Arasi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S, et al.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Expert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Rev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Immunol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2016;12(1):49–56 </a:t>
            </a:r>
            <a:endParaRPr lang="tr-T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1714488"/>
            <a:ext cx="7266265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SLIT’ın</a:t>
            </a:r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Astım Gelişimine Etkisi </a:t>
            </a:r>
            <a:endParaRPr lang="tr-TR" sz="40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sz="1800" dirty="0" smtClean="0">
              <a:solidFill>
                <a:srgbClr val="002060"/>
              </a:solidFill>
            </a:endParaRPr>
          </a:p>
          <a:p>
            <a:r>
              <a:rPr lang="tr-TR" sz="1800" dirty="0" smtClean="0">
                <a:solidFill>
                  <a:srgbClr val="002060"/>
                </a:solidFill>
              </a:rPr>
              <a:t>n: 113 (SLIT: 48, kontrol: 49)</a:t>
            </a:r>
          </a:p>
          <a:p>
            <a:r>
              <a:rPr lang="tr-TR" sz="1800" dirty="0" smtClean="0">
                <a:solidFill>
                  <a:srgbClr val="002060"/>
                </a:solidFill>
              </a:rPr>
              <a:t>Yaş: 5-14</a:t>
            </a:r>
          </a:p>
          <a:p>
            <a:r>
              <a:rPr lang="tr-TR" sz="1800" dirty="0" smtClean="0">
                <a:solidFill>
                  <a:srgbClr val="002060"/>
                </a:solidFill>
              </a:rPr>
              <a:t>SLIT 3 yıl</a:t>
            </a:r>
          </a:p>
          <a:p>
            <a:r>
              <a:rPr lang="tr-TR" sz="1800" b="1" dirty="0" smtClean="0">
                <a:solidFill>
                  <a:srgbClr val="002060"/>
                </a:solidFill>
              </a:rPr>
              <a:t>Kontrol grubunda 3,8 kat daha yüksek</a:t>
            </a:r>
          </a:p>
          <a:p>
            <a:pPr>
              <a:buNone/>
            </a:pP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</a:t>
            </a:r>
            <a:r>
              <a:rPr lang="it-IT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Novembre E, et al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 Allergy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Immunol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2004;114: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851-7.</a:t>
            </a:r>
          </a:p>
          <a:p>
            <a:endParaRPr lang="tr-TR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tr-T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3 Dikdörtgen"/>
          <p:cNvSpPr/>
          <p:nvPr/>
        </p:nvSpPr>
        <p:spPr>
          <a:xfrm>
            <a:off x="428596" y="1928802"/>
            <a:ext cx="5500726" cy="17859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 Dikdörtgen"/>
          <p:cNvSpPr/>
          <p:nvPr/>
        </p:nvSpPr>
        <p:spPr>
          <a:xfrm>
            <a:off x="2428860" y="4214818"/>
            <a:ext cx="5643602" cy="164307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srgbClr val="002060"/>
                </a:solidFill>
              </a:rPr>
              <a:t>   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rgbClr val="002060"/>
                </a:solidFill>
              </a:rPr>
              <a:t>   n: 216 (SLIT: 144, Kontrol:72)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rgbClr val="002060"/>
                </a:solidFill>
              </a:rPr>
              <a:t>   Yaş: 5-17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rgbClr val="002060"/>
                </a:solidFill>
              </a:rPr>
              <a:t>   SLIT 3 yıl</a:t>
            </a:r>
          </a:p>
          <a:p>
            <a:pPr>
              <a:buFont typeface="Arial" pitchFamily="34" charset="0"/>
              <a:buChar char="•"/>
            </a:pPr>
            <a:r>
              <a:rPr lang="tr-TR" b="1" dirty="0" smtClean="0">
                <a:solidFill>
                  <a:srgbClr val="002060"/>
                </a:solidFill>
              </a:rPr>
              <a:t>   SLIT: %1,5, Kontrol grubu: %28,8</a:t>
            </a:r>
          </a:p>
          <a:p>
            <a:endParaRPr lang="tr-TR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tr-T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Marogna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M, et al. </a:t>
            </a:r>
            <a:r>
              <a:rPr lang="de-DE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Ann </a:t>
            </a:r>
            <a:r>
              <a:rPr lang="de-DE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Allergy</a:t>
            </a:r>
            <a:r>
              <a:rPr lang="de-DE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Asthma </a:t>
            </a:r>
            <a:r>
              <a:rPr lang="de-DE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Immunol</a:t>
            </a:r>
            <a:r>
              <a:rPr lang="de-DE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2008;101:206–211.</a:t>
            </a:r>
            <a:endParaRPr lang="tr-TR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SLIT’ın</a:t>
            </a:r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Astım Gelişimine Etkisi </a:t>
            </a:r>
            <a:endParaRPr lang="tr-TR" sz="4000" dirty="0"/>
          </a:p>
        </p:txBody>
      </p:sp>
      <p:sp>
        <p:nvSpPr>
          <p:cNvPr id="4" name="3 Dikdörtgen"/>
          <p:cNvSpPr/>
          <p:nvPr/>
        </p:nvSpPr>
        <p:spPr>
          <a:xfrm>
            <a:off x="714348" y="1714488"/>
            <a:ext cx="4857784" cy="185738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785786" y="1857364"/>
            <a:ext cx="7829576" cy="1625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800" dirty="0" err="1" smtClean="0">
                <a:solidFill>
                  <a:srgbClr val="002060"/>
                </a:solidFill>
              </a:rPr>
              <a:t>Grass</a:t>
            </a:r>
            <a:r>
              <a:rPr lang="tr-TR" sz="1800" dirty="0" smtClean="0">
                <a:solidFill>
                  <a:srgbClr val="002060"/>
                </a:solidFill>
              </a:rPr>
              <a:t> </a:t>
            </a:r>
            <a:r>
              <a:rPr lang="tr-TR" sz="1800" dirty="0" err="1" smtClean="0">
                <a:solidFill>
                  <a:srgbClr val="002060"/>
                </a:solidFill>
              </a:rPr>
              <a:t>Asthma</a:t>
            </a:r>
            <a:r>
              <a:rPr lang="tr-TR" sz="1800" dirty="0" smtClean="0">
                <a:solidFill>
                  <a:srgbClr val="002060"/>
                </a:solidFill>
              </a:rPr>
              <a:t> </a:t>
            </a:r>
            <a:r>
              <a:rPr lang="tr-TR" sz="1800" dirty="0" err="1" smtClean="0">
                <a:solidFill>
                  <a:srgbClr val="002060"/>
                </a:solidFill>
              </a:rPr>
              <a:t>Prevention</a:t>
            </a:r>
            <a:r>
              <a:rPr lang="tr-TR" sz="1800" dirty="0" smtClean="0">
                <a:solidFill>
                  <a:srgbClr val="002060"/>
                </a:solidFill>
              </a:rPr>
              <a:t> (GAP) çalışması</a:t>
            </a:r>
          </a:p>
          <a:p>
            <a:r>
              <a:rPr lang="tr-TR" sz="1800" dirty="0" smtClean="0">
                <a:solidFill>
                  <a:srgbClr val="002060"/>
                </a:solidFill>
              </a:rPr>
              <a:t>n: 812 ( SLIT:406, kontrol: 406)</a:t>
            </a:r>
          </a:p>
          <a:p>
            <a:pPr>
              <a:buFont typeface="Arial" pitchFamily="34" charset="0"/>
              <a:buChar char="•"/>
            </a:pPr>
            <a:r>
              <a:rPr lang="tr-TR" sz="1800" dirty="0" smtClean="0">
                <a:solidFill>
                  <a:srgbClr val="002060"/>
                </a:solidFill>
              </a:rPr>
              <a:t>Yaş: 5-12</a:t>
            </a:r>
          </a:p>
          <a:p>
            <a:pPr>
              <a:buFont typeface="Arial" pitchFamily="34" charset="0"/>
              <a:buChar char="•"/>
            </a:pPr>
            <a:r>
              <a:rPr lang="tr-TR" sz="1800" b="1" dirty="0" smtClean="0">
                <a:solidFill>
                  <a:srgbClr val="002060"/>
                </a:solidFill>
              </a:rPr>
              <a:t>SLIT :%29, Kontrol grubu: %49</a:t>
            </a:r>
          </a:p>
          <a:p>
            <a:pPr>
              <a:buNone/>
            </a:pP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Valovirta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E, et al.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Ther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2011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;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33:1537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1546.</a:t>
            </a:r>
            <a:endParaRPr lang="tr-TR" sz="1400" dirty="0"/>
          </a:p>
        </p:txBody>
      </p:sp>
      <p:sp>
        <p:nvSpPr>
          <p:cNvPr id="6" name="5 Dikdörtgen"/>
          <p:cNvSpPr/>
          <p:nvPr/>
        </p:nvSpPr>
        <p:spPr>
          <a:xfrm>
            <a:off x="1428728" y="4071942"/>
            <a:ext cx="5643602" cy="1928826"/>
          </a:xfrm>
          <a:prstGeom prst="rect">
            <a:avLst/>
          </a:prstGeom>
          <a:ln w="28575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rgbClr val="002060"/>
                </a:solidFill>
              </a:rPr>
              <a:t>   n: 18 (SLIT: 8, Kontrol: 10)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rgbClr val="002060"/>
                </a:solidFill>
              </a:rPr>
              <a:t>   Yaş: 5-10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rgbClr val="002060"/>
                </a:solidFill>
              </a:rPr>
              <a:t>   HDM </a:t>
            </a:r>
            <a:r>
              <a:rPr lang="tr-TR" dirty="0" err="1" smtClean="0">
                <a:solidFill>
                  <a:srgbClr val="002060"/>
                </a:solidFill>
              </a:rPr>
              <a:t>monosensitize</a:t>
            </a:r>
            <a:r>
              <a:rPr lang="tr-TR" dirty="0" smtClean="0">
                <a:solidFill>
                  <a:srgbClr val="002060"/>
                </a:solidFill>
              </a:rPr>
              <a:t> AR 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rgbClr val="002060"/>
                </a:solidFill>
              </a:rPr>
              <a:t>   SLIT: 1yıl</a:t>
            </a:r>
          </a:p>
          <a:p>
            <a:pPr>
              <a:buFont typeface="Arial" pitchFamily="34" charset="0"/>
              <a:buChar char="•"/>
            </a:pPr>
            <a:r>
              <a:rPr lang="tr-TR" b="1" dirty="0" smtClean="0">
                <a:solidFill>
                  <a:srgbClr val="002060"/>
                </a:solidFill>
              </a:rPr>
              <a:t>   Kontrol grubunda </a:t>
            </a:r>
            <a:r>
              <a:rPr lang="tr-TR" b="1" dirty="0" err="1" smtClean="0">
                <a:solidFill>
                  <a:srgbClr val="002060"/>
                </a:solidFill>
              </a:rPr>
              <a:t>BHR’de</a:t>
            </a:r>
            <a:r>
              <a:rPr lang="tr-TR" b="1" dirty="0" smtClean="0">
                <a:solidFill>
                  <a:srgbClr val="002060"/>
                </a:solidFill>
              </a:rPr>
              <a:t> 3 kat artış</a:t>
            </a:r>
          </a:p>
          <a:p>
            <a:pPr>
              <a:buNone/>
            </a:pP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</a:t>
            </a:r>
          </a:p>
          <a:p>
            <a:pPr>
              <a:buNone/>
            </a:pP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Aydogan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M, et al.</a:t>
            </a:r>
            <a:r>
              <a:rPr lang="it-IT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Respiratory Medicine 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it-IT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2013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;</a:t>
            </a:r>
            <a:r>
              <a:rPr lang="it-IT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107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  <a:r>
              <a:rPr lang="it-IT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1322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</a:t>
            </a:r>
            <a:r>
              <a:rPr lang="it-IT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1329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SLIT Yeni </a:t>
            </a:r>
            <a:r>
              <a:rPr lang="tr-TR" sz="4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duyanma</a:t>
            </a:r>
            <a:endParaRPr lang="tr-TR" sz="40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857224" y="1714488"/>
            <a:ext cx="5643602" cy="2000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rgbClr val="002060"/>
                </a:solidFill>
              </a:rPr>
              <a:t> n: 216 (SLIT: 144, Kontrol:72)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rgbClr val="002060"/>
                </a:solidFill>
              </a:rPr>
              <a:t>  Yaş: 5-17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rgbClr val="002060"/>
                </a:solidFill>
              </a:rPr>
              <a:t>  SLIT: 3 yıl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rgbClr val="002060"/>
                </a:solidFill>
              </a:rPr>
              <a:t>  Yeni </a:t>
            </a:r>
            <a:r>
              <a:rPr lang="tr-TR" dirty="0" err="1" smtClean="0">
                <a:solidFill>
                  <a:srgbClr val="002060"/>
                </a:solidFill>
              </a:rPr>
              <a:t>duyarlanma</a:t>
            </a:r>
            <a:r>
              <a:rPr lang="tr-TR" dirty="0" smtClean="0">
                <a:solidFill>
                  <a:srgbClr val="002060"/>
                </a:solidFill>
              </a:rPr>
              <a:t>; </a:t>
            </a:r>
          </a:p>
          <a:p>
            <a:pPr>
              <a:buNone/>
            </a:pPr>
            <a:r>
              <a:rPr lang="tr-TR" dirty="0" smtClean="0">
                <a:solidFill>
                  <a:srgbClr val="002060"/>
                </a:solidFill>
              </a:rPr>
              <a:t>      </a:t>
            </a:r>
            <a:r>
              <a:rPr lang="tr-TR" b="1" dirty="0" smtClean="0">
                <a:solidFill>
                  <a:srgbClr val="002060"/>
                </a:solidFill>
              </a:rPr>
              <a:t>SLIT: %3,1</a:t>
            </a:r>
          </a:p>
          <a:p>
            <a:pPr>
              <a:buNone/>
            </a:pPr>
            <a:r>
              <a:rPr lang="tr-TR" b="1" dirty="0" smtClean="0">
                <a:solidFill>
                  <a:srgbClr val="002060"/>
                </a:solidFill>
              </a:rPr>
              <a:t>      Kontrol grubu: %34,8</a:t>
            </a:r>
          </a:p>
          <a:p>
            <a:pPr>
              <a:buNone/>
            </a:pP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Marogna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M, et al. </a:t>
            </a:r>
            <a:r>
              <a:rPr lang="de-DE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Ann </a:t>
            </a:r>
            <a:r>
              <a:rPr lang="de-DE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Allergy</a:t>
            </a:r>
            <a:r>
              <a:rPr lang="de-DE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Asthma </a:t>
            </a:r>
            <a:r>
              <a:rPr lang="de-DE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Immunol</a:t>
            </a:r>
            <a:r>
              <a:rPr lang="de-DE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2008;101:206–211.</a:t>
            </a:r>
            <a:endParaRPr lang="tr-TR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1857356" y="4071942"/>
            <a:ext cx="6215106" cy="23574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rgbClr val="002060"/>
                </a:solidFill>
              </a:rPr>
              <a:t>  n: 198 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rgbClr val="002060"/>
                </a:solidFill>
              </a:rPr>
              <a:t>  Yaş: 14-38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rgbClr val="002060"/>
                </a:solidFill>
              </a:rPr>
              <a:t>  Yeni </a:t>
            </a:r>
            <a:r>
              <a:rPr lang="tr-TR" dirty="0" err="1" smtClean="0">
                <a:solidFill>
                  <a:srgbClr val="002060"/>
                </a:solidFill>
              </a:rPr>
              <a:t>duyarlanma</a:t>
            </a:r>
            <a:r>
              <a:rPr lang="tr-TR" dirty="0" smtClean="0">
                <a:solidFill>
                  <a:srgbClr val="002060"/>
                </a:solidFill>
              </a:rPr>
              <a:t>;</a:t>
            </a:r>
          </a:p>
          <a:p>
            <a:pPr>
              <a:buFont typeface="Arial" pitchFamily="34" charset="0"/>
              <a:buChar char="•"/>
            </a:pPr>
            <a:r>
              <a:rPr lang="tr-TR" b="1" dirty="0" smtClean="0">
                <a:solidFill>
                  <a:srgbClr val="002060"/>
                </a:solidFill>
              </a:rPr>
              <a:t>  Kontrol grubu: %100</a:t>
            </a:r>
          </a:p>
          <a:p>
            <a:pPr>
              <a:buFont typeface="Arial" pitchFamily="34" charset="0"/>
              <a:buChar char="•"/>
            </a:pPr>
            <a:r>
              <a:rPr lang="tr-TR" b="1" dirty="0" smtClean="0">
                <a:solidFill>
                  <a:srgbClr val="002060"/>
                </a:solidFill>
              </a:rPr>
              <a:t>  SLIT-3 yıl: %21,4</a:t>
            </a:r>
          </a:p>
          <a:p>
            <a:pPr>
              <a:buFont typeface="Arial" pitchFamily="34" charset="0"/>
              <a:buChar char="•"/>
            </a:pPr>
            <a:r>
              <a:rPr lang="tr-TR" b="1" dirty="0" smtClean="0">
                <a:solidFill>
                  <a:srgbClr val="002060"/>
                </a:solidFill>
              </a:rPr>
              <a:t>  SLIT-4 yıl: %12,5</a:t>
            </a:r>
          </a:p>
          <a:p>
            <a:pPr>
              <a:buFont typeface="Arial" pitchFamily="34" charset="0"/>
              <a:buChar char="•"/>
            </a:pPr>
            <a:r>
              <a:rPr lang="tr-TR" b="1" dirty="0" smtClean="0">
                <a:solidFill>
                  <a:srgbClr val="002060"/>
                </a:solidFill>
              </a:rPr>
              <a:t>  SLIT-5 yıl: %11,7</a:t>
            </a:r>
          </a:p>
          <a:p>
            <a:pPr>
              <a:buNone/>
            </a:pPr>
            <a:r>
              <a:rPr lang="tr-T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Marogna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M, et al. </a:t>
            </a:r>
            <a:r>
              <a:rPr lang="de-DE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 </a:t>
            </a:r>
            <a:r>
              <a:rPr lang="de-DE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Allergy</a:t>
            </a:r>
            <a:r>
              <a:rPr lang="de-DE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</a:t>
            </a:r>
            <a:r>
              <a:rPr lang="de-DE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Immunol</a:t>
            </a:r>
            <a:r>
              <a:rPr lang="de-DE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2010;126:969-75.</a:t>
            </a:r>
            <a:endParaRPr lang="tr-TR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SLIT Uyum</a:t>
            </a:r>
            <a:endParaRPr lang="tr-TR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1643050"/>
            <a:ext cx="8229600" cy="4525963"/>
          </a:xfrm>
        </p:spPr>
        <p:txBody>
          <a:bodyPr/>
          <a:lstStyle/>
          <a:p>
            <a:r>
              <a:rPr lang="tr-TR" sz="2800" dirty="0" smtClean="0">
                <a:solidFill>
                  <a:srgbClr val="002060"/>
                </a:solidFill>
              </a:rPr>
              <a:t>Yaşa göre </a:t>
            </a:r>
            <a:r>
              <a:rPr lang="tr-TR" sz="2800" dirty="0" err="1" smtClean="0">
                <a:solidFill>
                  <a:srgbClr val="002060"/>
                </a:solidFill>
              </a:rPr>
              <a:t>SLIT’ın</a:t>
            </a:r>
            <a:r>
              <a:rPr lang="tr-TR" sz="2800" dirty="0" smtClean="0">
                <a:solidFill>
                  <a:srgbClr val="002060"/>
                </a:solidFill>
              </a:rPr>
              <a:t> bırakılması;</a:t>
            </a:r>
          </a:p>
          <a:p>
            <a:endParaRPr lang="tr-TR" sz="2800" dirty="0" smtClean="0">
              <a:solidFill>
                <a:srgbClr val="002060"/>
              </a:solidFill>
            </a:endParaRPr>
          </a:p>
          <a:p>
            <a:r>
              <a:rPr lang="tr-TR" sz="2800" dirty="0" smtClean="0">
                <a:solidFill>
                  <a:srgbClr val="002060"/>
                </a:solidFill>
              </a:rPr>
              <a:t>Çocuk-Yetişkin          %41</a:t>
            </a:r>
          </a:p>
          <a:p>
            <a:r>
              <a:rPr lang="tr-TR" sz="2800" dirty="0" smtClean="0">
                <a:solidFill>
                  <a:srgbClr val="002060"/>
                </a:solidFill>
              </a:rPr>
              <a:t>&lt;6 yaş                         %45   (tablet/damla)</a:t>
            </a:r>
          </a:p>
          <a:p>
            <a:r>
              <a:rPr lang="tr-TR" sz="2800" dirty="0" smtClean="0">
                <a:solidFill>
                  <a:srgbClr val="002060"/>
                </a:solidFill>
              </a:rPr>
              <a:t>&lt;4 yaş                         %100 (tablet)</a:t>
            </a:r>
          </a:p>
          <a:p>
            <a:pPr>
              <a:buNone/>
            </a:pPr>
            <a:endParaRPr lang="tr-TR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None/>
            </a:pPr>
            <a:endParaRPr lang="tr-TR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None/>
            </a:pP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</a:t>
            </a:r>
            <a:r>
              <a:rPr lang="it-IT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Pajno GB, 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et al.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Pediatr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Allergy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Immunol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2012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;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23:688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689.</a:t>
            </a:r>
            <a:endParaRPr lang="tr-TR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tr-TR" dirty="0"/>
          </a:p>
        </p:txBody>
      </p:sp>
      <p:sp>
        <p:nvSpPr>
          <p:cNvPr id="5" name="4 Sağ Ok"/>
          <p:cNvSpPr/>
          <p:nvPr/>
        </p:nvSpPr>
        <p:spPr>
          <a:xfrm>
            <a:off x="3143240" y="2857496"/>
            <a:ext cx="42862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9454" y="4429132"/>
            <a:ext cx="1909765" cy="21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9 Sağ Ok"/>
          <p:cNvSpPr/>
          <p:nvPr/>
        </p:nvSpPr>
        <p:spPr>
          <a:xfrm>
            <a:off x="3143240" y="3357562"/>
            <a:ext cx="42862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10 Sağ Ok"/>
          <p:cNvSpPr/>
          <p:nvPr/>
        </p:nvSpPr>
        <p:spPr>
          <a:xfrm>
            <a:off x="3143240" y="3857628"/>
            <a:ext cx="42862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SLIT Mono/</a:t>
            </a:r>
            <a:r>
              <a:rPr lang="tr-TR" sz="4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Polisensitize</a:t>
            </a:r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tr-TR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sz="2600" dirty="0" err="1" smtClean="0">
                <a:solidFill>
                  <a:srgbClr val="002060"/>
                </a:solidFill>
              </a:rPr>
              <a:t>Polisensitize</a:t>
            </a:r>
            <a:r>
              <a:rPr lang="tr-TR" sz="2600" dirty="0" smtClean="0">
                <a:solidFill>
                  <a:srgbClr val="002060"/>
                </a:solidFill>
              </a:rPr>
              <a:t> hastalarda;</a:t>
            </a:r>
          </a:p>
          <a:p>
            <a:pPr>
              <a:buNone/>
            </a:pPr>
            <a:r>
              <a:rPr lang="tr-TR" sz="2600" b="1" dirty="0" smtClean="0">
                <a:solidFill>
                  <a:srgbClr val="C00000"/>
                </a:solidFill>
              </a:rPr>
              <a:t>      </a:t>
            </a:r>
            <a:r>
              <a:rPr lang="tr-TR" sz="2600" b="1" dirty="0" err="1" smtClean="0">
                <a:solidFill>
                  <a:srgbClr val="C00000"/>
                </a:solidFill>
              </a:rPr>
              <a:t>Poliallerjen</a:t>
            </a:r>
            <a:r>
              <a:rPr lang="tr-TR" sz="2600" b="1" dirty="0" smtClean="0">
                <a:solidFill>
                  <a:srgbClr val="C00000"/>
                </a:solidFill>
              </a:rPr>
              <a:t> </a:t>
            </a:r>
            <a:r>
              <a:rPr lang="tr-TR" sz="2600" b="1" dirty="0" err="1" smtClean="0">
                <a:solidFill>
                  <a:srgbClr val="C00000"/>
                </a:solidFill>
              </a:rPr>
              <a:t>IT’e</a:t>
            </a:r>
            <a:r>
              <a:rPr lang="tr-TR" sz="2600" b="1" dirty="0" smtClean="0">
                <a:solidFill>
                  <a:srgbClr val="C00000"/>
                </a:solidFill>
              </a:rPr>
              <a:t> karşı </a:t>
            </a:r>
            <a:r>
              <a:rPr lang="tr-TR" sz="2600" b="1" dirty="0" err="1" smtClean="0">
                <a:solidFill>
                  <a:srgbClr val="C00000"/>
                </a:solidFill>
              </a:rPr>
              <a:t>monoallerjen</a:t>
            </a:r>
            <a:r>
              <a:rPr lang="tr-TR" sz="2600" b="1" dirty="0" smtClean="0">
                <a:solidFill>
                  <a:srgbClr val="C00000"/>
                </a:solidFill>
              </a:rPr>
              <a:t> IT daha mı iyi?</a:t>
            </a:r>
          </a:p>
          <a:p>
            <a:pPr>
              <a:buNone/>
            </a:pPr>
            <a:r>
              <a:rPr lang="tr-TR" sz="2600" b="1" dirty="0" smtClean="0">
                <a:solidFill>
                  <a:srgbClr val="0070C0"/>
                </a:solidFill>
              </a:rPr>
              <a:t>     </a:t>
            </a:r>
            <a:r>
              <a:rPr lang="tr-TR" sz="2800" b="1" dirty="0" smtClean="0">
                <a:solidFill>
                  <a:srgbClr val="002060"/>
                </a:solidFill>
              </a:rPr>
              <a:t> </a:t>
            </a:r>
            <a:r>
              <a:rPr lang="tr-TR" sz="2400" i="1" dirty="0" err="1" smtClean="0">
                <a:solidFill>
                  <a:srgbClr val="002060"/>
                </a:solidFill>
              </a:rPr>
              <a:t>Polisensitize</a:t>
            </a:r>
            <a:r>
              <a:rPr lang="tr-TR" sz="2400" i="1" dirty="0" smtClean="0">
                <a:solidFill>
                  <a:srgbClr val="002060"/>
                </a:solidFill>
              </a:rPr>
              <a:t> hasta %51-82</a:t>
            </a:r>
          </a:p>
          <a:p>
            <a:pPr>
              <a:buNone/>
            </a:pPr>
            <a:r>
              <a:rPr lang="tr-TR" sz="2600" dirty="0" smtClean="0">
                <a:solidFill>
                  <a:srgbClr val="0070C0"/>
                </a:solidFill>
              </a:rPr>
              <a:t> </a:t>
            </a:r>
          </a:p>
          <a:p>
            <a:pPr>
              <a:buNone/>
            </a:pPr>
            <a:endParaRPr lang="tr-TR" sz="2400" dirty="0" smtClean="0">
              <a:solidFill>
                <a:srgbClr val="002060"/>
              </a:solidFill>
            </a:endParaRPr>
          </a:p>
          <a:p>
            <a:r>
              <a:rPr lang="tr-TR" sz="2400" b="1" dirty="0" smtClean="0">
                <a:solidFill>
                  <a:srgbClr val="002060"/>
                </a:solidFill>
              </a:rPr>
              <a:t>Fark yok</a:t>
            </a:r>
          </a:p>
          <a:p>
            <a:pPr>
              <a:buNone/>
            </a:pPr>
            <a:r>
              <a:rPr lang="tr-TR" sz="1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</a:t>
            </a:r>
            <a:r>
              <a:rPr lang="tr-T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Emminger</a:t>
            </a: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W,et al. J </a:t>
            </a:r>
            <a:r>
              <a:rPr lang="tr-T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All</a:t>
            </a: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</a:t>
            </a: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Immunol</a:t>
            </a: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2009;123: s75</a:t>
            </a:r>
          </a:p>
          <a:p>
            <a:pPr>
              <a:buNone/>
            </a:pP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</a:t>
            </a:r>
            <a:r>
              <a:rPr lang="tr-T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Calderon</a:t>
            </a: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MA, et al.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 Allergy 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Immunol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2012</a:t>
            </a: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;129:929–934</a:t>
            </a:r>
          </a:p>
          <a:p>
            <a:pPr>
              <a:buNone/>
            </a:pP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</a:t>
            </a:r>
            <a:r>
              <a:rPr lang="tr-T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Ciprandi</a:t>
            </a: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G, ,et al. </a:t>
            </a:r>
            <a:r>
              <a:rPr lang="tr-T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</a:t>
            </a: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J </a:t>
            </a:r>
            <a:r>
              <a:rPr lang="tr-T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Immunopathol</a:t>
            </a: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Pharmacol</a:t>
            </a: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2010; 23: 637–40. </a:t>
            </a:r>
          </a:p>
          <a:p>
            <a:pPr>
              <a:buNone/>
            </a:pP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Lee JE, et al. </a:t>
            </a:r>
            <a:r>
              <a:rPr lang="tr-T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Ann</a:t>
            </a: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Allergy</a:t>
            </a: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Asthma</a:t>
            </a: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Immunol</a:t>
            </a: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2011; 107: 79–84.</a:t>
            </a:r>
          </a:p>
          <a:p>
            <a:pPr>
              <a:buNone/>
            </a:pP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</a:t>
            </a:r>
            <a:r>
              <a:rPr lang="it-IT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Marogna M, </a:t>
            </a: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et al.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Allergy. 2004:59;1205-1210.</a:t>
            </a: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</a:t>
            </a:r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Nelson H, </a:t>
            </a: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et al. </a:t>
            </a:r>
            <a:r>
              <a:rPr lang="tr-T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Allergy</a:t>
            </a: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2013;68:252-5.</a:t>
            </a:r>
          </a:p>
          <a:p>
            <a:pPr>
              <a:buNone/>
            </a:pP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</a:t>
            </a:r>
            <a:endParaRPr lang="tr-TR" sz="15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tr-TR" sz="1400" dirty="0" smtClean="0"/>
          </a:p>
          <a:p>
            <a:r>
              <a:rPr lang="tr-TR" sz="2400" b="1" dirty="0" err="1" smtClean="0">
                <a:solidFill>
                  <a:srgbClr val="002060"/>
                </a:solidFill>
              </a:rPr>
              <a:t>Monosensitize</a:t>
            </a:r>
            <a:r>
              <a:rPr lang="tr-TR" sz="2400" b="1" dirty="0" smtClean="0">
                <a:solidFill>
                  <a:srgbClr val="002060"/>
                </a:solidFill>
              </a:rPr>
              <a:t> daha etkili</a:t>
            </a:r>
          </a:p>
          <a:p>
            <a:pPr>
              <a:buNone/>
            </a:pP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Amar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SM, et al.</a:t>
            </a:r>
            <a:r>
              <a:rPr lang="tr-T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 </a:t>
            </a:r>
            <a:r>
              <a:rPr lang="de-D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Allergy</a:t>
            </a:r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</a:t>
            </a:r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Immunol</a:t>
            </a:r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2009;124:150–6.</a:t>
            </a:r>
            <a:endParaRPr lang="tr-TR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tr-TR" sz="2400" dirty="0" smtClean="0">
              <a:solidFill>
                <a:srgbClr val="002060"/>
              </a:solidFill>
            </a:endParaRPr>
          </a:p>
          <a:p>
            <a:endParaRPr lang="tr-TR" sz="24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42852"/>
            <a:ext cx="8410605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1428736"/>
            <a:ext cx="35528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728" y="1857364"/>
            <a:ext cx="5674776" cy="411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00100" y="1785926"/>
            <a:ext cx="7000924" cy="4181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285729"/>
            <a:ext cx="8072494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2571744"/>
            <a:ext cx="7372350" cy="34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Dikdörtgen"/>
          <p:cNvSpPr/>
          <p:nvPr/>
        </p:nvSpPr>
        <p:spPr>
          <a:xfrm>
            <a:off x="5572132" y="2000241"/>
            <a:ext cx="35718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Allergy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Immunol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Pract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2016;4:301-9</a:t>
            </a:r>
            <a:endParaRPr lang="tr-T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SLIT Diğer Kullanımlar</a:t>
            </a:r>
            <a:endParaRPr lang="tr-TR" sz="4000" dirty="0"/>
          </a:p>
        </p:txBody>
      </p:sp>
      <p:graphicFrame>
        <p:nvGraphicFramePr>
          <p:cNvPr id="6" name="5 İçerik Yer Tutucusu"/>
          <p:cNvGraphicFramePr>
            <a:graphicFrameLocks noGrp="1"/>
          </p:cNvGraphicFramePr>
          <p:nvPr>
            <p:ph idx="1"/>
          </p:nvPr>
        </p:nvGraphicFramePr>
        <p:xfrm>
          <a:off x="142844" y="1857364"/>
          <a:ext cx="8543956" cy="4268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6 Dikdörtgen"/>
          <p:cNvSpPr/>
          <p:nvPr/>
        </p:nvSpPr>
        <p:spPr>
          <a:xfrm>
            <a:off x="4500562" y="1643050"/>
            <a:ext cx="3286148" cy="4643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SLIT </a:t>
            </a:r>
            <a:r>
              <a:rPr lang="tr-TR" sz="4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Atopik</a:t>
            </a:r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Dermatit</a:t>
            </a:r>
            <a:endParaRPr lang="tr-TR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1800" dirty="0" smtClean="0">
                <a:solidFill>
                  <a:srgbClr val="002060"/>
                </a:solidFill>
              </a:rPr>
              <a:t>n: 56 (SLIT: 28, kontrol: 28)</a:t>
            </a:r>
          </a:p>
          <a:p>
            <a:r>
              <a:rPr lang="tr-TR" sz="1800" dirty="0" smtClean="0">
                <a:solidFill>
                  <a:srgbClr val="002060"/>
                </a:solidFill>
              </a:rPr>
              <a:t>Yaş: 5-16 </a:t>
            </a:r>
          </a:p>
          <a:p>
            <a:r>
              <a:rPr lang="tr-TR" sz="1800" dirty="0" smtClean="0">
                <a:solidFill>
                  <a:srgbClr val="002060"/>
                </a:solidFill>
              </a:rPr>
              <a:t>SLIT (HDM)</a:t>
            </a:r>
          </a:p>
          <a:p>
            <a:r>
              <a:rPr lang="tr-TR" sz="1800" dirty="0" smtClean="0">
                <a:solidFill>
                  <a:srgbClr val="002060"/>
                </a:solidFill>
              </a:rPr>
              <a:t>SCORAD (bazale göre değişiklik) ;</a:t>
            </a:r>
          </a:p>
          <a:p>
            <a:pPr>
              <a:buNone/>
            </a:pPr>
            <a:r>
              <a:rPr lang="tr-TR" sz="1800" b="1" dirty="0" smtClean="0">
                <a:solidFill>
                  <a:srgbClr val="002060"/>
                </a:solidFill>
              </a:rPr>
              <a:t>       AD                         % 10.2                   </a:t>
            </a:r>
          </a:p>
          <a:p>
            <a:pPr>
              <a:buNone/>
            </a:pPr>
            <a:r>
              <a:rPr lang="tr-TR" sz="1800" b="1" dirty="0" smtClean="0">
                <a:solidFill>
                  <a:srgbClr val="002060"/>
                </a:solidFill>
              </a:rPr>
              <a:t>       Kontrol                  %4</a:t>
            </a:r>
          </a:p>
          <a:p>
            <a:pPr>
              <a:buNone/>
            </a:pPr>
            <a:r>
              <a:rPr lang="tr-TR" sz="1400" dirty="0" smtClean="0"/>
              <a:t>        </a:t>
            </a:r>
          </a:p>
          <a:p>
            <a:pPr>
              <a:buNone/>
            </a:pP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                                                           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Pajno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GB, et al. J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Allergy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Immunol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2007;120:164-70. </a:t>
            </a:r>
          </a:p>
          <a:p>
            <a:endParaRPr lang="tr-TR" sz="1800" dirty="0" smtClean="0">
              <a:solidFill>
                <a:srgbClr val="002060"/>
              </a:solidFill>
            </a:endParaRPr>
          </a:p>
          <a:p>
            <a:r>
              <a:rPr lang="tr-TR" sz="1800" dirty="0" smtClean="0">
                <a:solidFill>
                  <a:srgbClr val="002060"/>
                </a:solidFill>
              </a:rPr>
              <a:t>n: 35</a:t>
            </a:r>
          </a:p>
          <a:p>
            <a:r>
              <a:rPr lang="tr-TR" sz="1800" dirty="0" smtClean="0">
                <a:solidFill>
                  <a:srgbClr val="002060"/>
                </a:solidFill>
              </a:rPr>
              <a:t>AD (n:16) …………………………..%68.8 iyileşme…………………..1 hasta astım gelişimi </a:t>
            </a:r>
          </a:p>
          <a:p>
            <a:r>
              <a:rPr lang="tr-TR" sz="1800" dirty="0" smtClean="0">
                <a:solidFill>
                  <a:srgbClr val="002060"/>
                </a:solidFill>
              </a:rPr>
              <a:t>AD+Astım/AR (n:19) ………….%73,7 iyileşme</a:t>
            </a:r>
          </a:p>
          <a:p>
            <a:pPr>
              <a:buNone/>
            </a:pPr>
            <a:r>
              <a:rPr lang="tr-TR" sz="1800" dirty="0" smtClean="0"/>
              <a:t>      </a:t>
            </a:r>
          </a:p>
          <a:p>
            <a:pPr>
              <a:buNone/>
            </a:pPr>
            <a:r>
              <a:rPr lang="tr-TR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                                       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Mastrandrea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F, et al.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Allergol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Immunopathol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2000;28:54-62. </a:t>
            </a:r>
          </a:p>
          <a:p>
            <a:endParaRPr lang="tr-TR" sz="18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tr-TR" sz="1800" dirty="0" smtClean="0"/>
          </a:p>
          <a:p>
            <a:endParaRPr lang="tr-TR" sz="1800" dirty="0" smtClean="0"/>
          </a:p>
          <a:p>
            <a:endParaRPr lang="tr-TR" sz="1800" dirty="0"/>
          </a:p>
        </p:txBody>
      </p:sp>
      <p:sp>
        <p:nvSpPr>
          <p:cNvPr id="5" name="4 Sağ Ayraç"/>
          <p:cNvSpPr/>
          <p:nvPr/>
        </p:nvSpPr>
        <p:spPr>
          <a:xfrm>
            <a:off x="3143240" y="2928934"/>
            <a:ext cx="142876" cy="64294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Metin kutusu"/>
          <p:cNvSpPr txBox="1"/>
          <p:nvPr/>
        </p:nvSpPr>
        <p:spPr>
          <a:xfrm>
            <a:off x="3357554" y="3071810"/>
            <a:ext cx="1061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>
                <a:solidFill>
                  <a:srgbClr val="002060"/>
                </a:solidFill>
              </a:rPr>
              <a:t>p=0,025</a:t>
            </a:r>
            <a:endParaRPr lang="tr-TR" b="1" dirty="0">
              <a:solidFill>
                <a:srgbClr val="002060"/>
              </a:solidFill>
            </a:endParaRPr>
          </a:p>
        </p:txBody>
      </p:sp>
      <p:sp>
        <p:nvSpPr>
          <p:cNvPr id="7" name="6 Sağ Ok"/>
          <p:cNvSpPr/>
          <p:nvPr/>
        </p:nvSpPr>
        <p:spPr>
          <a:xfrm>
            <a:off x="2000232" y="3000372"/>
            <a:ext cx="285752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1357298"/>
            <a:ext cx="3409956" cy="2158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4810" y="1428737"/>
            <a:ext cx="4219576" cy="2286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9 Sağ Ok"/>
          <p:cNvSpPr/>
          <p:nvPr/>
        </p:nvSpPr>
        <p:spPr>
          <a:xfrm>
            <a:off x="2000232" y="3357562"/>
            <a:ext cx="285752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SLIT Besin </a:t>
            </a:r>
            <a:r>
              <a:rPr lang="tr-TR" sz="4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allerjisi</a:t>
            </a:r>
            <a:endParaRPr lang="tr-TR" sz="40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428728" y="1714488"/>
            <a:ext cx="4638695" cy="3437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Dikdörtgen"/>
          <p:cNvSpPr/>
          <p:nvPr/>
        </p:nvSpPr>
        <p:spPr>
          <a:xfrm>
            <a:off x="1428728" y="5715017"/>
            <a:ext cx="47863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Mempel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M, et al.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 Allergy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Immunol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2003;111:1406-9.</a:t>
            </a:r>
            <a:endParaRPr lang="tr-T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5 Köşeleri Yuvarlanmış Dikdörtgen Belirtme Çizgisi"/>
          <p:cNvSpPr/>
          <p:nvPr/>
        </p:nvSpPr>
        <p:spPr>
          <a:xfrm>
            <a:off x="6429388" y="2643182"/>
            <a:ext cx="1428760" cy="1357322"/>
          </a:xfrm>
          <a:prstGeom prst="wedgeRoundRectCallout">
            <a:avLst>
              <a:gd name="adj1" fmla="val -92482"/>
              <a:gd name="adj2" fmla="val -56441"/>
              <a:gd name="adj3" fmla="val 1666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rgbClr val="002060"/>
                </a:solidFill>
              </a:rPr>
              <a:t>Besin </a:t>
            </a:r>
            <a:r>
              <a:rPr lang="tr-TR" b="1" dirty="0" err="1" smtClean="0">
                <a:solidFill>
                  <a:srgbClr val="002060"/>
                </a:solidFill>
              </a:rPr>
              <a:t>allerjisinde</a:t>
            </a:r>
            <a:r>
              <a:rPr lang="tr-TR" b="1" dirty="0" smtClean="0">
                <a:solidFill>
                  <a:srgbClr val="002060"/>
                </a:solidFill>
              </a:rPr>
              <a:t> ilk SLIT çalışması</a:t>
            </a:r>
            <a:endParaRPr lang="tr-TR" b="1" dirty="0">
              <a:solidFill>
                <a:srgbClr val="002060"/>
              </a:solidFill>
            </a:endParaRPr>
          </a:p>
        </p:txBody>
      </p:sp>
      <p:pic>
        <p:nvPicPr>
          <p:cNvPr id="365570" name="Picture 2" descr="kivi ile ilgili görsel sonucu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74" y="4714884"/>
            <a:ext cx="2619375" cy="17430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SLIT Besin </a:t>
            </a:r>
            <a:r>
              <a:rPr lang="tr-TR" sz="4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allerjisi</a:t>
            </a:r>
            <a:endParaRPr lang="tr-TR" sz="40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85786" y="1500174"/>
            <a:ext cx="7718383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4786322"/>
            <a:ext cx="7572428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Dikdörtgen"/>
          <p:cNvSpPr/>
          <p:nvPr/>
        </p:nvSpPr>
        <p:spPr>
          <a:xfrm>
            <a:off x="3786182" y="6357958"/>
            <a:ext cx="44500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Sindher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S, et al. </a:t>
            </a:r>
            <a:r>
              <a:rPr lang="de-DE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Immunol</a:t>
            </a:r>
            <a:r>
              <a:rPr lang="de-DE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Allergy</a:t>
            </a:r>
            <a:r>
              <a:rPr lang="de-DE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</a:t>
            </a:r>
            <a:r>
              <a:rPr lang="de-DE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N Am 2016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;36:</a:t>
            </a:r>
            <a:r>
              <a:rPr lang="de-DE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39–54</a:t>
            </a:r>
            <a:endParaRPr lang="tr-T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SLIT Besin </a:t>
            </a:r>
            <a:r>
              <a:rPr lang="tr-TR" sz="4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allerjisi</a:t>
            </a:r>
            <a:endParaRPr lang="tr-TR" sz="40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txBody>
          <a:bodyPr>
            <a:normAutofit/>
          </a:bodyPr>
          <a:lstStyle/>
          <a:p>
            <a:r>
              <a:rPr lang="tr-TR" sz="1800" dirty="0" smtClean="0">
                <a:solidFill>
                  <a:srgbClr val="002060"/>
                </a:solidFill>
              </a:rPr>
              <a:t>n: 8</a:t>
            </a:r>
          </a:p>
          <a:p>
            <a:r>
              <a:rPr lang="tr-TR" sz="1800" dirty="0" smtClean="0">
                <a:solidFill>
                  <a:srgbClr val="002060"/>
                </a:solidFill>
              </a:rPr>
              <a:t>Yaş: 6-17</a:t>
            </a:r>
          </a:p>
          <a:p>
            <a:r>
              <a:rPr lang="tr-TR" sz="1800" dirty="0" smtClean="0">
                <a:solidFill>
                  <a:srgbClr val="002060"/>
                </a:solidFill>
              </a:rPr>
              <a:t>SLIT 6 ay (inek sütü)</a:t>
            </a:r>
          </a:p>
          <a:p>
            <a:r>
              <a:rPr lang="tr-TR" sz="1800" dirty="0" smtClean="0">
                <a:solidFill>
                  <a:srgbClr val="002060"/>
                </a:solidFill>
              </a:rPr>
              <a:t>Olguların %38’inde tolerans gelişimi</a:t>
            </a:r>
          </a:p>
          <a:p>
            <a:pPr>
              <a:buNone/>
            </a:pPr>
            <a:r>
              <a:rPr lang="tr-TR" sz="1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         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Boissieu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D, et al.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Allergy 2006;61:1238–9</a:t>
            </a:r>
            <a:endParaRPr lang="tr-TR" sz="1400" dirty="0" smtClean="0">
              <a:solidFill>
                <a:srgbClr val="C00000"/>
              </a:solidFill>
            </a:endParaRPr>
          </a:p>
          <a:p>
            <a:endParaRPr lang="tr-TR" sz="3100" dirty="0" smtClean="0"/>
          </a:p>
          <a:p>
            <a:endParaRPr lang="tr-TR" sz="24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tr-TR" sz="1600" dirty="0" smtClean="0"/>
              <a:t> 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8" name="7 Dikdörtgen"/>
          <p:cNvSpPr/>
          <p:nvPr/>
        </p:nvSpPr>
        <p:spPr>
          <a:xfrm>
            <a:off x="357158" y="1571612"/>
            <a:ext cx="5786478" cy="19288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8 Dikdörtgen"/>
          <p:cNvSpPr/>
          <p:nvPr/>
        </p:nvSpPr>
        <p:spPr>
          <a:xfrm>
            <a:off x="357158" y="4143380"/>
            <a:ext cx="6357982" cy="22860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9 Metin kutusu"/>
          <p:cNvSpPr txBox="1"/>
          <p:nvPr/>
        </p:nvSpPr>
        <p:spPr>
          <a:xfrm>
            <a:off x="500034" y="4286256"/>
            <a:ext cx="607223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rgbClr val="002060"/>
                </a:solidFill>
              </a:rPr>
              <a:t>    n: 40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rgbClr val="002060"/>
                </a:solidFill>
              </a:rPr>
              <a:t>    Yaş: 12-37(</a:t>
            </a:r>
            <a:r>
              <a:rPr lang="tr-TR" dirty="0" err="1" smtClean="0">
                <a:solidFill>
                  <a:srgbClr val="002060"/>
                </a:solidFill>
              </a:rPr>
              <a:t>ort</a:t>
            </a:r>
            <a:r>
              <a:rPr lang="tr-TR" dirty="0" smtClean="0">
                <a:solidFill>
                  <a:srgbClr val="002060"/>
                </a:solidFill>
              </a:rPr>
              <a:t>. 15 )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rgbClr val="002060"/>
                </a:solidFill>
              </a:rPr>
              <a:t>    SLIT 44 hafta (Yer fıstığı)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rgbClr val="002060"/>
                </a:solidFill>
              </a:rPr>
              <a:t>    Tolerans:  SLIT                   14/20 </a:t>
            </a:r>
            <a:r>
              <a:rPr lang="en-US" dirty="0" smtClean="0">
                <a:solidFill>
                  <a:srgbClr val="002060"/>
                </a:solidFill>
              </a:rPr>
              <a:t> (</a:t>
            </a:r>
            <a:r>
              <a:rPr lang="tr-TR" dirty="0" smtClean="0">
                <a:solidFill>
                  <a:srgbClr val="002060"/>
                </a:solidFill>
              </a:rPr>
              <a:t>%</a:t>
            </a:r>
            <a:r>
              <a:rPr lang="en-US" dirty="0" smtClean="0">
                <a:solidFill>
                  <a:srgbClr val="002060"/>
                </a:solidFill>
              </a:rPr>
              <a:t>70) </a:t>
            </a:r>
            <a:endParaRPr lang="tr-TR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tr-TR" dirty="0" smtClean="0">
                <a:solidFill>
                  <a:srgbClr val="002060"/>
                </a:solidFill>
              </a:rPr>
              <a:t>                       Kontrol              3/20  </a:t>
            </a:r>
            <a:r>
              <a:rPr lang="en-US" dirty="0" smtClean="0">
                <a:solidFill>
                  <a:srgbClr val="002060"/>
                </a:solidFill>
              </a:rPr>
              <a:t> (</a:t>
            </a:r>
            <a:r>
              <a:rPr lang="tr-TR" dirty="0" smtClean="0">
                <a:solidFill>
                  <a:srgbClr val="002060"/>
                </a:solidFill>
              </a:rPr>
              <a:t>%</a:t>
            </a:r>
            <a:r>
              <a:rPr lang="en-US" dirty="0" smtClean="0">
                <a:solidFill>
                  <a:srgbClr val="002060"/>
                </a:solidFill>
              </a:rPr>
              <a:t>15) (p &lt;</a:t>
            </a:r>
            <a:r>
              <a:rPr lang="tr-TR" dirty="0" smtClean="0">
                <a:solidFill>
                  <a:srgbClr val="002060"/>
                </a:solidFill>
              </a:rPr>
              <a:t>0</a:t>
            </a:r>
            <a:r>
              <a:rPr lang="en-US" dirty="0" smtClean="0">
                <a:solidFill>
                  <a:srgbClr val="002060"/>
                </a:solidFill>
              </a:rPr>
              <a:t>.001)</a:t>
            </a:r>
            <a:endParaRPr lang="tr-TR" dirty="0" smtClean="0">
              <a:solidFill>
                <a:srgbClr val="002060"/>
              </a:solidFill>
            </a:endParaRPr>
          </a:p>
          <a:p>
            <a:endParaRPr lang="tr-TR" dirty="0" smtClean="0"/>
          </a:p>
          <a:p>
            <a:pPr>
              <a:buNone/>
            </a:pPr>
            <a:r>
              <a:rPr lang="tr-T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            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Fleischer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DM, et al. J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Allergy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Immunol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2013;131:119–27. </a:t>
            </a:r>
          </a:p>
        </p:txBody>
      </p:sp>
      <p:sp>
        <p:nvSpPr>
          <p:cNvPr id="11" name="10 Sağ Ok"/>
          <p:cNvSpPr/>
          <p:nvPr/>
        </p:nvSpPr>
        <p:spPr>
          <a:xfrm>
            <a:off x="2714612" y="5214950"/>
            <a:ext cx="285752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12 Sağ Ok"/>
          <p:cNvSpPr/>
          <p:nvPr/>
        </p:nvSpPr>
        <p:spPr>
          <a:xfrm>
            <a:off x="2714612" y="5500702"/>
            <a:ext cx="285752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SLIT Besin </a:t>
            </a:r>
            <a:r>
              <a:rPr lang="tr-TR" sz="4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allerjisi</a:t>
            </a:r>
            <a:endParaRPr lang="tr-TR" sz="40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>
            <a:normAutofit fontScale="92500" lnSpcReduction="20000"/>
          </a:bodyPr>
          <a:lstStyle/>
          <a:p>
            <a:r>
              <a:rPr lang="tr-TR" sz="2200" dirty="0" smtClean="0">
                <a:solidFill>
                  <a:srgbClr val="002060"/>
                </a:solidFill>
              </a:rPr>
              <a:t>n: 18 (SLIT 11, kontrol 7)</a:t>
            </a:r>
          </a:p>
          <a:p>
            <a:r>
              <a:rPr lang="tr-TR" sz="2200" dirty="0" smtClean="0">
                <a:solidFill>
                  <a:srgbClr val="002060"/>
                </a:solidFill>
              </a:rPr>
              <a:t>Yaş: 1-11</a:t>
            </a:r>
          </a:p>
          <a:p>
            <a:r>
              <a:rPr lang="tr-TR" sz="2200" dirty="0" smtClean="0">
                <a:solidFill>
                  <a:srgbClr val="002060"/>
                </a:solidFill>
              </a:rPr>
              <a:t>SLIT 12 ay (yerfıstığı)</a:t>
            </a:r>
          </a:p>
          <a:p>
            <a:r>
              <a:rPr lang="tr-TR" sz="2200" dirty="0" smtClean="0">
                <a:solidFill>
                  <a:srgbClr val="002060"/>
                </a:solidFill>
              </a:rPr>
              <a:t>SLIT grubu                  </a:t>
            </a:r>
            <a:r>
              <a:rPr lang="tr-TR" sz="2200" dirty="0" err="1" smtClean="0">
                <a:solidFill>
                  <a:srgbClr val="002060"/>
                </a:solidFill>
              </a:rPr>
              <a:t>ort</a:t>
            </a:r>
            <a:r>
              <a:rPr lang="tr-TR" sz="2200" dirty="0" smtClean="0">
                <a:solidFill>
                  <a:srgbClr val="002060"/>
                </a:solidFill>
              </a:rPr>
              <a:t>. 1710 gr</a:t>
            </a:r>
          </a:p>
          <a:p>
            <a:pPr>
              <a:buNone/>
            </a:pPr>
            <a:r>
              <a:rPr lang="tr-TR" sz="2200" dirty="0" smtClean="0">
                <a:solidFill>
                  <a:srgbClr val="002060"/>
                </a:solidFill>
              </a:rPr>
              <a:t>      Kontrol grubu            </a:t>
            </a:r>
            <a:r>
              <a:rPr lang="tr-TR" sz="2200" dirty="0" err="1" smtClean="0">
                <a:solidFill>
                  <a:srgbClr val="002060"/>
                </a:solidFill>
              </a:rPr>
              <a:t>ort</a:t>
            </a:r>
            <a:r>
              <a:rPr lang="tr-TR" sz="2200" dirty="0" smtClean="0">
                <a:solidFill>
                  <a:srgbClr val="002060"/>
                </a:solidFill>
              </a:rPr>
              <a:t>. 85 gr</a:t>
            </a:r>
          </a:p>
          <a:p>
            <a:endParaRPr lang="tr-TR" sz="1400" dirty="0" smtClean="0"/>
          </a:p>
          <a:p>
            <a:pPr>
              <a:buNone/>
            </a:pPr>
            <a:r>
              <a:rPr lang="tr-TR" sz="1500" dirty="0" smtClean="0"/>
              <a:t>           </a:t>
            </a:r>
            <a:r>
              <a:rPr lang="tr-TR" sz="1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Kim EH</a:t>
            </a:r>
            <a: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tr-TR" sz="1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et al. </a:t>
            </a:r>
            <a: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J Allergy </a:t>
            </a:r>
            <a:r>
              <a:rPr lang="en-US" sz="15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</a:t>
            </a:r>
            <a:r>
              <a:rPr lang="tr-TR" sz="1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5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Immunol</a:t>
            </a:r>
            <a:r>
              <a:rPr lang="tr-TR" sz="1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2011;127:640–646. </a:t>
            </a:r>
          </a:p>
          <a:p>
            <a:endParaRPr lang="tr-TR" sz="2400" dirty="0" smtClean="0">
              <a:solidFill>
                <a:srgbClr val="002060"/>
              </a:solidFill>
            </a:endParaRPr>
          </a:p>
          <a:p>
            <a:endParaRPr lang="tr-TR" sz="2200" dirty="0" smtClean="0">
              <a:solidFill>
                <a:srgbClr val="002060"/>
              </a:solidFill>
            </a:endParaRPr>
          </a:p>
          <a:p>
            <a:r>
              <a:rPr lang="tr-TR" sz="2200" dirty="0" smtClean="0">
                <a:solidFill>
                  <a:srgbClr val="002060"/>
                </a:solidFill>
              </a:rPr>
              <a:t>n: 30</a:t>
            </a:r>
          </a:p>
          <a:p>
            <a:r>
              <a:rPr lang="tr-TR" sz="2200" dirty="0" smtClean="0">
                <a:solidFill>
                  <a:srgbClr val="002060"/>
                </a:solidFill>
              </a:rPr>
              <a:t>Yaş: 6-17</a:t>
            </a:r>
          </a:p>
          <a:p>
            <a:r>
              <a:rPr lang="tr-TR" sz="2200" dirty="0" smtClean="0">
                <a:solidFill>
                  <a:srgbClr val="002060"/>
                </a:solidFill>
              </a:rPr>
              <a:t>SLIT 60 hafta (inek sütü)</a:t>
            </a:r>
          </a:p>
          <a:p>
            <a:r>
              <a:rPr lang="tr-TR" sz="2200" dirty="0" smtClean="0">
                <a:solidFill>
                  <a:srgbClr val="002060"/>
                </a:solidFill>
              </a:rPr>
              <a:t>SLIT                                      10 olgu       1</a:t>
            </a:r>
          </a:p>
          <a:p>
            <a:r>
              <a:rPr lang="tr-TR" sz="2200" dirty="0" smtClean="0">
                <a:solidFill>
                  <a:srgbClr val="002060"/>
                </a:solidFill>
              </a:rPr>
              <a:t>SLIT/OIT (1 gr)                    10 olgu       6</a:t>
            </a:r>
          </a:p>
          <a:p>
            <a:r>
              <a:rPr lang="tr-TR" sz="2200" dirty="0" smtClean="0">
                <a:solidFill>
                  <a:srgbClr val="002060"/>
                </a:solidFill>
              </a:rPr>
              <a:t>SLIT/OIT (2 gr)                    10 olgu       8</a:t>
            </a:r>
          </a:p>
          <a:p>
            <a:endParaRPr lang="tr-TR" sz="1500" dirty="0" smtClean="0"/>
          </a:p>
          <a:p>
            <a:pPr>
              <a:buNone/>
            </a:pPr>
            <a:r>
              <a:rPr lang="tr-TR" sz="1500" dirty="0" smtClean="0"/>
              <a:t>          </a:t>
            </a:r>
            <a:r>
              <a:rPr lang="tr-TR" sz="15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Keet</a:t>
            </a:r>
            <a:r>
              <a:rPr lang="tr-TR" sz="1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CA, et al. </a:t>
            </a:r>
            <a: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 Allergy</a:t>
            </a:r>
            <a:r>
              <a:rPr lang="tr-TR" sz="1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5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</a:t>
            </a:r>
            <a:r>
              <a:rPr lang="tr-TR" sz="1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5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Immunol</a:t>
            </a:r>
            <a:r>
              <a:rPr lang="tr-TR" sz="1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2012; 129:448–455. </a:t>
            </a:r>
          </a:p>
          <a:p>
            <a:endParaRPr lang="tr-TR" sz="2400" dirty="0" smtClean="0">
              <a:solidFill>
                <a:srgbClr val="002060"/>
              </a:solidFill>
            </a:endParaRPr>
          </a:p>
          <a:p>
            <a:endParaRPr lang="tr-TR" sz="2400" dirty="0" smtClean="0">
              <a:solidFill>
                <a:srgbClr val="002060"/>
              </a:solidFill>
            </a:endParaRPr>
          </a:p>
          <a:p>
            <a:endParaRPr lang="tr-TR" sz="2400" dirty="0" smtClean="0">
              <a:solidFill>
                <a:srgbClr val="002060"/>
              </a:solidFill>
            </a:endParaRPr>
          </a:p>
          <a:p>
            <a:endParaRPr lang="tr-TR" dirty="0"/>
          </a:p>
        </p:txBody>
      </p:sp>
      <p:sp>
        <p:nvSpPr>
          <p:cNvPr id="4" name="3 Sağ Ayraç"/>
          <p:cNvSpPr/>
          <p:nvPr/>
        </p:nvSpPr>
        <p:spPr>
          <a:xfrm>
            <a:off x="4429124" y="2500306"/>
            <a:ext cx="142876" cy="57150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 Metin kutusu"/>
          <p:cNvSpPr txBox="1"/>
          <p:nvPr/>
        </p:nvSpPr>
        <p:spPr>
          <a:xfrm>
            <a:off x="4572000" y="2571744"/>
            <a:ext cx="10310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dirty="0" smtClean="0">
                <a:solidFill>
                  <a:srgbClr val="002060"/>
                </a:solidFill>
              </a:rPr>
              <a:t>p=0,011</a:t>
            </a:r>
            <a:endParaRPr lang="tr-TR" sz="2000" dirty="0">
              <a:solidFill>
                <a:srgbClr val="002060"/>
              </a:solidFill>
            </a:endParaRPr>
          </a:p>
        </p:txBody>
      </p:sp>
      <p:sp>
        <p:nvSpPr>
          <p:cNvPr id="6" name="5 Sağ Ayraç"/>
          <p:cNvSpPr/>
          <p:nvPr/>
        </p:nvSpPr>
        <p:spPr>
          <a:xfrm>
            <a:off x="4857752" y="5072074"/>
            <a:ext cx="285752" cy="85725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Metin kutusu"/>
          <p:cNvSpPr txBox="1"/>
          <p:nvPr/>
        </p:nvSpPr>
        <p:spPr>
          <a:xfrm>
            <a:off x="5286380" y="5286388"/>
            <a:ext cx="10310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dirty="0" smtClean="0">
                <a:solidFill>
                  <a:srgbClr val="002060"/>
                </a:solidFill>
              </a:rPr>
              <a:t>p=0,002</a:t>
            </a:r>
            <a:endParaRPr lang="tr-TR" sz="2000" dirty="0">
              <a:solidFill>
                <a:srgbClr val="002060"/>
              </a:solidFill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428596" y="1428736"/>
            <a:ext cx="5500726" cy="22860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8 Dikdörtgen"/>
          <p:cNvSpPr/>
          <p:nvPr/>
        </p:nvSpPr>
        <p:spPr>
          <a:xfrm>
            <a:off x="428596" y="4000504"/>
            <a:ext cx="7286676" cy="250033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9 Sağ Ok"/>
          <p:cNvSpPr/>
          <p:nvPr/>
        </p:nvSpPr>
        <p:spPr>
          <a:xfrm>
            <a:off x="2571736" y="2643182"/>
            <a:ext cx="285752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10 Sağ Ok"/>
          <p:cNvSpPr/>
          <p:nvPr/>
        </p:nvSpPr>
        <p:spPr>
          <a:xfrm>
            <a:off x="2571736" y="2928934"/>
            <a:ext cx="285752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11 Sağ Ok"/>
          <p:cNvSpPr/>
          <p:nvPr/>
        </p:nvSpPr>
        <p:spPr>
          <a:xfrm>
            <a:off x="2714612" y="5214950"/>
            <a:ext cx="285752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12 Sağ Ok"/>
          <p:cNvSpPr/>
          <p:nvPr/>
        </p:nvSpPr>
        <p:spPr>
          <a:xfrm>
            <a:off x="2714612" y="5500702"/>
            <a:ext cx="285752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13 Sağ Ok"/>
          <p:cNvSpPr/>
          <p:nvPr/>
        </p:nvSpPr>
        <p:spPr>
          <a:xfrm>
            <a:off x="2714612" y="5786454"/>
            <a:ext cx="285752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3983047"/>
          </a:xfrm>
        </p:spPr>
        <p:txBody>
          <a:bodyPr>
            <a:normAutofit/>
          </a:bodyPr>
          <a:lstStyle/>
          <a:p>
            <a:r>
              <a:rPr lang="tr-TR" sz="2000" dirty="0" smtClean="0">
                <a:solidFill>
                  <a:srgbClr val="002060"/>
                </a:solidFill>
              </a:rPr>
              <a:t>n: 21 (SLIT:10, OIT:11)</a:t>
            </a:r>
          </a:p>
          <a:p>
            <a:r>
              <a:rPr lang="tr-TR" sz="2000" dirty="0" smtClean="0">
                <a:solidFill>
                  <a:srgbClr val="002060"/>
                </a:solidFill>
              </a:rPr>
              <a:t>Yaş: 7-13</a:t>
            </a:r>
          </a:p>
          <a:p>
            <a:r>
              <a:rPr lang="tr-TR" sz="2000" dirty="0" smtClean="0">
                <a:solidFill>
                  <a:srgbClr val="002060"/>
                </a:solidFill>
              </a:rPr>
              <a:t>OFC:    SLIT  21 mg           496 gr</a:t>
            </a:r>
          </a:p>
          <a:p>
            <a:pPr>
              <a:buNone/>
            </a:pPr>
            <a:r>
              <a:rPr lang="tr-TR" sz="2000" dirty="0" smtClean="0">
                <a:solidFill>
                  <a:srgbClr val="002060"/>
                </a:solidFill>
              </a:rPr>
              <a:t>                  Oral  21 mg           7246 gr</a:t>
            </a:r>
            <a:endParaRPr lang="tr-TR" sz="2000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285728"/>
            <a:ext cx="8167691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4000504"/>
            <a:ext cx="5934075" cy="2352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Dikdörtgen"/>
          <p:cNvSpPr/>
          <p:nvPr/>
        </p:nvSpPr>
        <p:spPr>
          <a:xfrm>
            <a:off x="5286380" y="1571612"/>
            <a:ext cx="35718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Allergy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Immunol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2015;135:1275-82.</a:t>
            </a:r>
            <a:endParaRPr lang="tr-T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6 Sağ Ok"/>
          <p:cNvSpPr/>
          <p:nvPr/>
        </p:nvSpPr>
        <p:spPr>
          <a:xfrm>
            <a:off x="2928926" y="3000372"/>
            <a:ext cx="285752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8 Sağ Ayraç"/>
          <p:cNvSpPr/>
          <p:nvPr/>
        </p:nvSpPr>
        <p:spPr>
          <a:xfrm>
            <a:off x="4286248" y="2928934"/>
            <a:ext cx="142876" cy="57150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9 Metin kutusu"/>
          <p:cNvSpPr txBox="1"/>
          <p:nvPr/>
        </p:nvSpPr>
        <p:spPr>
          <a:xfrm>
            <a:off x="4572000" y="3000372"/>
            <a:ext cx="830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rgbClr val="002060"/>
                </a:solidFill>
              </a:rPr>
              <a:t>p=0,01</a:t>
            </a:r>
            <a:endParaRPr lang="tr-TR" dirty="0">
              <a:solidFill>
                <a:srgbClr val="002060"/>
              </a:solidFill>
            </a:endParaRPr>
          </a:p>
        </p:txBody>
      </p:sp>
      <p:sp>
        <p:nvSpPr>
          <p:cNvPr id="11" name="10 Sağ Ok"/>
          <p:cNvSpPr/>
          <p:nvPr/>
        </p:nvSpPr>
        <p:spPr>
          <a:xfrm>
            <a:off x="2928926" y="3357562"/>
            <a:ext cx="285752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SLIT/SCIT</a:t>
            </a:r>
            <a:r>
              <a:rPr lang="tr-T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tr-TR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257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420584">
                <a:tc>
                  <a:txBody>
                    <a:bodyPr/>
                    <a:lstStyle/>
                    <a:p>
                      <a:r>
                        <a:rPr lang="tr-TR" dirty="0" smtClean="0"/>
                        <a:t>SLIT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SCIT</a:t>
                      </a:r>
                      <a:endParaRPr lang="tr-TR" dirty="0"/>
                    </a:p>
                  </a:txBody>
                  <a:tcPr/>
                </a:tc>
              </a:tr>
              <a:tr h="420584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solidFill>
                            <a:srgbClr val="002060"/>
                          </a:solidFill>
                        </a:rPr>
                        <a:t>Mevsimsel  ve </a:t>
                      </a:r>
                      <a:r>
                        <a:rPr lang="tr-TR" sz="1600" dirty="0" err="1" smtClean="0">
                          <a:solidFill>
                            <a:srgbClr val="002060"/>
                          </a:solidFill>
                        </a:rPr>
                        <a:t>perennial</a:t>
                      </a:r>
                      <a:r>
                        <a:rPr lang="tr-TR" sz="160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tr-TR" sz="1600" dirty="0" err="1" smtClean="0">
                          <a:solidFill>
                            <a:srgbClr val="002060"/>
                          </a:solidFill>
                        </a:rPr>
                        <a:t>AR’de</a:t>
                      </a:r>
                      <a:r>
                        <a:rPr lang="tr-TR" sz="1600" dirty="0" smtClean="0">
                          <a:solidFill>
                            <a:srgbClr val="002060"/>
                          </a:solidFill>
                        </a:rPr>
                        <a:t> etkili</a:t>
                      </a:r>
                      <a:endParaRPr lang="tr-TR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>
                          <a:solidFill>
                            <a:srgbClr val="002060"/>
                          </a:solidFill>
                        </a:rPr>
                        <a:t>Mevsimsel  ve </a:t>
                      </a:r>
                      <a:r>
                        <a:rPr lang="tr-TR" sz="1600" dirty="0" err="1" smtClean="0">
                          <a:solidFill>
                            <a:srgbClr val="002060"/>
                          </a:solidFill>
                        </a:rPr>
                        <a:t>perennial</a:t>
                      </a:r>
                      <a:r>
                        <a:rPr lang="tr-TR" sz="160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tr-TR" sz="1600" dirty="0" err="1" smtClean="0">
                          <a:solidFill>
                            <a:srgbClr val="002060"/>
                          </a:solidFill>
                        </a:rPr>
                        <a:t>AR’de</a:t>
                      </a:r>
                      <a:r>
                        <a:rPr lang="tr-TR" sz="1600" dirty="0" smtClean="0">
                          <a:solidFill>
                            <a:srgbClr val="002060"/>
                          </a:solidFill>
                        </a:rPr>
                        <a:t> etkili</a:t>
                      </a:r>
                    </a:p>
                  </a:txBody>
                  <a:tcPr/>
                </a:tc>
              </a:tr>
              <a:tr h="420584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solidFill>
                            <a:srgbClr val="002060"/>
                          </a:solidFill>
                        </a:rPr>
                        <a:t>Uzun süreli </a:t>
                      </a:r>
                      <a:r>
                        <a:rPr lang="tr-TR" sz="1600" dirty="0" err="1" smtClean="0">
                          <a:solidFill>
                            <a:srgbClr val="002060"/>
                          </a:solidFill>
                        </a:rPr>
                        <a:t>remisyon</a:t>
                      </a:r>
                      <a:endParaRPr lang="tr-TR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>
                          <a:solidFill>
                            <a:srgbClr val="002060"/>
                          </a:solidFill>
                        </a:rPr>
                        <a:t>Uzun süreli </a:t>
                      </a:r>
                      <a:r>
                        <a:rPr lang="tr-TR" sz="1600" dirty="0" err="1" smtClean="0">
                          <a:solidFill>
                            <a:srgbClr val="002060"/>
                          </a:solidFill>
                        </a:rPr>
                        <a:t>remisyon</a:t>
                      </a:r>
                      <a:endParaRPr lang="tr-TR" sz="1600" dirty="0" smtClean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6568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>
                          <a:solidFill>
                            <a:srgbClr val="002060"/>
                          </a:solidFill>
                        </a:rPr>
                        <a:t>Mevsimsel </a:t>
                      </a:r>
                      <a:r>
                        <a:rPr lang="tr-TR" sz="1600" dirty="0" err="1" smtClean="0">
                          <a:solidFill>
                            <a:srgbClr val="002060"/>
                          </a:solidFill>
                        </a:rPr>
                        <a:t>AR’de</a:t>
                      </a:r>
                      <a:r>
                        <a:rPr lang="tr-TR" sz="160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tr-TR" sz="1600" dirty="0" err="1" smtClean="0">
                          <a:solidFill>
                            <a:srgbClr val="002060"/>
                          </a:solidFill>
                        </a:rPr>
                        <a:t>SCIT’ten</a:t>
                      </a:r>
                      <a:r>
                        <a:rPr lang="tr-TR" sz="1600" dirty="0" smtClean="0">
                          <a:solidFill>
                            <a:srgbClr val="002060"/>
                          </a:solidFill>
                        </a:rPr>
                        <a:t> daha iyi </a:t>
                      </a:r>
                      <a:r>
                        <a:rPr lang="tr-TR" sz="1600" dirty="0" err="1" smtClean="0">
                          <a:solidFill>
                            <a:srgbClr val="002060"/>
                          </a:solidFill>
                        </a:rPr>
                        <a:t>tolere</a:t>
                      </a:r>
                      <a:r>
                        <a:rPr lang="tr-TR" sz="1600" dirty="0" smtClean="0">
                          <a:solidFill>
                            <a:srgbClr val="002060"/>
                          </a:solidFill>
                        </a:rPr>
                        <a:t> edilir ve daha güvenli </a:t>
                      </a:r>
                      <a:r>
                        <a:rPr lang="tr-TR" sz="1600" baseline="0" dirty="0" smtClean="0">
                          <a:solidFill>
                            <a:srgbClr val="002060"/>
                          </a:solidFill>
                        </a:rPr>
                        <a:t>(</a:t>
                      </a:r>
                      <a:r>
                        <a:rPr lang="tr-TR" sz="1600" baseline="0" dirty="0" err="1" smtClean="0">
                          <a:solidFill>
                            <a:srgbClr val="002060"/>
                          </a:solidFill>
                        </a:rPr>
                        <a:t>İndirekt</a:t>
                      </a:r>
                      <a:r>
                        <a:rPr lang="tr-TR" sz="1600" baseline="0" dirty="0" smtClean="0">
                          <a:solidFill>
                            <a:srgbClr val="002060"/>
                          </a:solidFill>
                        </a:rPr>
                        <a:t> kanıtlar)</a:t>
                      </a:r>
                      <a:endParaRPr lang="tr-TR" sz="1600" dirty="0" smtClean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>
                          <a:solidFill>
                            <a:srgbClr val="002060"/>
                          </a:solidFill>
                        </a:rPr>
                        <a:t>Mevsimsel </a:t>
                      </a:r>
                      <a:r>
                        <a:rPr lang="tr-TR" sz="1600" dirty="0" err="1" smtClean="0">
                          <a:solidFill>
                            <a:srgbClr val="002060"/>
                          </a:solidFill>
                        </a:rPr>
                        <a:t>AR’de</a:t>
                      </a:r>
                      <a:r>
                        <a:rPr lang="tr-TR" sz="160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tr-TR" sz="1600" dirty="0" err="1" smtClean="0">
                          <a:solidFill>
                            <a:srgbClr val="002060"/>
                          </a:solidFill>
                        </a:rPr>
                        <a:t>SLIT’ten</a:t>
                      </a:r>
                      <a:r>
                        <a:rPr lang="tr-TR" sz="1600" dirty="0" smtClean="0">
                          <a:solidFill>
                            <a:srgbClr val="002060"/>
                          </a:solidFill>
                        </a:rPr>
                        <a:t> daha</a:t>
                      </a:r>
                      <a:r>
                        <a:rPr lang="tr-TR" sz="1600" baseline="0" dirty="0" smtClean="0">
                          <a:solidFill>
                            <a:srgbClr val="002060"/>
                          </a:solidFill>
                        </a:rPr>
                        <a:t> etkili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aseline="0" dirty="0" smtClean="0">
                          <a:solidFill>
                            <a:srgbClr val="002060"/>
                          </a:solidFill>
                        </a:rPr>
                        <a:t>(</a:t>
                      </a:r>
                      <a:r>
                        <a:rPr lang="tr-TR" sz="1600" baseline="0" dirty="0" err="1" smtClean="0">
                          <a:solidFill>
                            <a:srgbClr val="002060"/>
                          </a:solidFill>
                        </a:rPr>
                        <a:t>İndirekt</a:t>
                      </a:r>
                      <a:r>
                        <a:rPr lang="tr-TR" sz="1600" baseline="0" dirty="0" smtClean="0">
                          <a:solidFill>
                            <a:srgbClr val="002060"/>
                          </a:solidFill>
                        </a:rPr>
                        <a:t> kanıtlar</a:t>
                      </a:r>
                      <a:r>
                        <a:rPr lang="tr-TR" sz="1600" dirty="0" smtClean="0">
                          <a:solidFill>
                            <a:srgbClr val="002060"/>
                          </a:solidFill>
                        </a:rPr>
                        <a:t>)</a:t>
                      </a:r>
                    </a:p>
                  </a:txBody>
                  <a:tcPr/>
                </a:tc>
              </a:tr>
              <a:tr h="656802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solidFill>
                            <a:srgbClr val="002060"/>
                          </a:solidFill>
                        </a:rPr>
                        <a:t>Lokal yan etkiler (kaşıntı ve şişlik) yaygındır ve</a:t>
                      </a:r>
                      <a:r>
                        <a:rPr lang="tr-TR" sz="1600" baseline="0" dirty="0" smtClean="0">
                          <a:solidFill>
                            <a:srgbClr val="002060"/>
                          </a:solidFill>
                        </a:rPr>
                        <a:t> iyi </a:t>
                      </a:r>
                      <a:r>
                        <a:rPr lang="tr-TR" sz="1600" baseline="0" dirty="0" err="1" smtClean="0">
                          <a:solidFill>
                            <a:srgbClr val="002060"/>
                          </a:solidFill>
                        </a:rPr>
                        <a:t>tolere</a:t>
                      </a:r>
                      <a:r>
                        <a:rPr lang="tr-TR" sz="1600" baseline="0" dirty="0" smtClean="0">
                          <a:solidFill>
                            <a:srgbClr val="002060"/>
                          </a:solidFill>
                        </a:rPr>
                        <a:t> edilir</a:t>
                      </a:r>
                      <a:endParaRPr lang="tr-TR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>
                          <a:solidFill>
                            <a:srgbClr val="002060"/>
                          </a:solidFill>
                        </a:rPr>
                        <a:t>Lokal yan etkiler (ağrı ve şişlik) yaygındır ve</a:t>
                      </a:r>
                      <a:r>
                        <a:rPr lang="tr-TR" sz="1600" baseline="0" dirty="0" smtClean="0">
                          <a:solidFill>
                            <a:srgbClr val="002060"/>
                          </a:solidFill>
                        </a:rPr>
                        <a:t> iyi </a:t>
                      </a:r>
                      <a:r>
                        <a:rPr lang="tr-TR" sz="1600" baseline="0" dirty="0" err="1" smtClean="0">
                          <a:solidFill>
                            <a:srgbClr val="002060"/>
                          </a:solidFill>
                        </a:rPr>
                        <a:t>tolere</a:t>
                      </a:r>
                      <a:r>
                        <a:rPr lang="tr-TR" sz="1600" baseline="0" dirty="0" smtClean="0">
                          <a:solidFill>
                            <a:srgbClr val="002060"/>
                          </a:solidFill>
                        </a:rPr>
                        <a:t> edilir</a:t>
                      </a:r>
                      <a:endParaRPr lang="tr-TR" sz="1600" dirty="0" smtClean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420584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solidFill>
                            <a:srgbClr val="002060"/>
                          </a:solidFill>
                        </a:rPr>
                        <a:t>Kendisi</a:t>
                      </a:r>
                      <a:r>
                        <a:rPr lang="tr-TR" sz="1600" baseline="0" dirty="0" smtClean="0">
                          <a:solidFill>
                            <a:srgbClr val="002060"/>
                          </a:solidFill>
                        </a:rPr>
                        <a:t> tarafında uygulanabilir</a:t>
                      </a:r>
                      <a:endParaRPr lang="tr-TR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solidFill>
                            <a:srgbClr val="002060"/>
                          </a:solidFill>
                        </a:rPr>
                        <a:t>Sağlık kuruluşunda uygulanması gerekir</a:t>
                      </a:r>
                      <a:endParaRPr lang="tr-TR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420584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solidFill>
                            <a:srgbClr val="002060"/>
                          </a:solidFill>
                        </a:rPr>
                        <a:t>Uyum problem olabilir </a:t>
                      </a:r>
                      <a:endParaRPr lang="tr-TR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solidFill>
                            <a:srgbClr val="002060"/>
                          </a:solidFill>
                        </a:rPr>
                        <a:t>Uyum kolay</a:t>
                      </a:r>
                      <a:r>
                        <a:rPr lang="tr-TR" sz="1600" baseline="0" dirty="0" smtClean="0">
                          <a:solidFill>
                            <a:srgbClr val="002060"/>
                          </a:solidFill>
                        </a:rPr>
                        <a:t> izlenir</a:t>
                      </a:r>
                      <a:endParaRPr lang="tr-TR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420584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solidFill>
                            <a:srgbClr val="002060"/>
                          </a:solidFill>
                        </a:rPr>
                        <a:t>Direkt karşılaştırmalı kanıtlar zayıf</a:t>
                      </a:r>
                      <a:endParaRPr lang="tr-TR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>
                          <a:solidFill>
                            <a:srgbClr val="002060"/>
                          </a:solidFill>
                        </a:rPr>
                        <a:t>Direkt karşılaştırmalı kanıtlar zayıf</a:t>
                      </a:r>
                    </a:p>
                  </a:txBody>
                  <a:tcPr/>
                </a:tc>
              </a:tr>
              <a:tr h="420584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solidFill>
                            <a:srgbClr val="002060"/>
                          </a:solidFill>
                        </a:rPr>
                        <a:t>Hasta</a:t>
                      </a:r>
                      <a:r>
                        <a:rPr lang="tr-TR" sz="1600" baseline="0" dirty="0" smtClean="0">
                          <a:solidFill>
                            <a:srgbClr val="002060"/>
                          </a:solidFill>
                        </a:rPr>
                        <a:t> tercihi</a:t>
                      </a:r>
                      <a:endParaRPr lang="tr-TR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solidFill>
                            <a:srgbClr val="002060"/>
                          </a:solidFill>
                        </a:rPr>
                        <a:t>Hasta tercihi</a:t>
                      </a:r>
                      <a:endParaRPr lang="tr-TR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4 Dikdörtgen"/>
          <p:cNvSpPr/>
          <p:nvPr/>
        </p:nvSpPr>
        <p:spPr>
          <a:xfrm>
            <a:off x="3357554" y="6143644"/>
            <a:ext cx="52149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Nelson HS, 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Durham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SR. J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Allergy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Immunol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Pract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2017;5:52-57 </a:t>
            </a:r>
            <a:endParaRPr lang="tr-T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500034" y="2857496"/>
            <a:ext cx="8215370" cy="64294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Sonuç Olarak</a:t>
            </a:r>
            <a:endParaRPr lang="tr-TR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>
                <a:solidFill>
                  <a:srgbClr val="002060"/>
                </a:solidFill>
              </a:rPr>
              <a:t>Etkili (</a:t>
            </a:r>
            <a:r>
              <a:rPr lang="tr-TR" sz="2400" dirty="0" err="1" smtClean="0">
                <a:solidFill>
                  <a:srgbClr val="002060"/>
                </a:solidFill>
              </a:rPr>
              <a:t>SCIT’den</a:t>
            </a:r>
            <a:r>
              <a:rPr lang="tr-TR" sz="2400" dirty="0" smtClean="0">
                <a:solidFill>
                  <a:srgbClr val="002060"/>
                </a:solidFill>
              </a:rPr>
              <a:t> daha az?)</a:t>
            </a:r>
          </a:p>
          <a:p>
            <a:r>
              <a:rPr lang="tr-TR" sz="2400" dirty="0" smtClean="0">
                <a:solidFill>
                  <a:srgbClr val="002060"/>
                </a:solidFill>
              </a:rPr>
              <a:t>Güvenli</a:t>
            </a:r>
          </a:p>
          <a:p>
            <a:r>
              <a:rPr lang="tr-TR" sz="2400" dirty="0" smtClean="0">
                <a:solidFill>
                  <a:srgbClr val="002060"/>
                </a:solidFill>
              </a:rPr>
              <a:t>Uygulama kolaylığı</a:t>
            </a:r>
          </a:p>
          <a:p>
            <a:r>
              <a:rPr lang="tr-TR" sz="2400" dirty="0" smtClean="0">
                <a:solidFill>
                  <a:srgbClr val="002060"/>
                </a:solidFill>
              </a:rPr>
              <a:t>Saklama kolaylığı</a:t>
            </a:r>
          </a:p>
          <a:p>
            <a:r>
              <a:rPr lang="tr-TR" sz="2400" dirty="0" smtClean="0">
                <a:solidFill>
                  <a:srgbClr val="002060"/>
                </a:solidFill>
              </a:rPr>
              <a:t>Ekonomik (?)</a:t>
            </a:r>
          </a:p>
          <a:p>
            <a:r>
              <a:rPr lang="tr-TR" sz="2400" dirty="0" smtClean="0">
                <a:solidFill>
                  <a:srgbClr val="002060"/>
                </a:solidFill>
              </a:rPr>
              <a:t>Sosyal olaylar nedeniyle (tatil, taşınma) programda aksama yok</a:t>
            </a:r>
          </a:p>
          <a:p>
            <a:r>
              <a:rPr lang="tr-TR" sz="2400" dirty="0" smtClean="0">
                <a:solidFill>
                  <a:srgbClr val="002060"/>
                </a:solidFill>
              </a:rPr>
              <a:t>Hasta tercihi</a:t>
            </a:r>
          </a:p>
          <a:p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1357290" y="5786454"/>
            <a:ext cx="65008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Canonica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GW, et al.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Sublingual immunotherapy: World Allergy Organization position paper 2013</a:t>
            </a:r>
            <a:r>
              <a:rPr lang="tr-T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update. World Allergy Organ J 2014;7:6.</a:t>
            </a:r>
            <a:endParaRPr lang="tr-T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12656</TotalTime>
  <Words>19070</Words>
  <Application>Microsoft Office PowerPoint</Application>
  <PresentationFormat>Ekran Gösterisi (4:3)</PresentationFormat>
  <Paragraphs>1491</Paragraphs>
  <Slides>64</Slides>
  <Notes>55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64</vt:i4>
      </vt:variant>
    </vt:vector>
  </HeadingPairs>
  <TitlesOfParts>
    <vt:vector size="65" baseType="lpstr">
      <vt:lpstr>Ofis Teması</vt:lpstr>
      <vt:lpstr>Sublingual İmmünoterapi</vt:lpstr>
      <vt:lpstr>Sunum Planı</vt:lpstr>
      <vt:lpstr>Allerjik Rinitte Farmakoterapi</vt:lpstr>
      <vt:lpstr>İmmünoterapi</vt:lpstr>
      <vt:lpstr>Niçin SLIT</vt:lpstr>
      <vt:lpstr>SLIT Endikasyonları</vt:lpstr>
      <vt:lpstr>SLIT’mı/SCIT’mı ?</vt:lpstr>
      <vt:lpstr>SLIT İmmunoloji</vt:lpstr>
      <vt:lpstr>Sublingual Yol ile Tolerans İndüksiyonu</vt:lpstr>
      <vt:lpstr>SLIT İmmün Değişiklikler</vt:lpstr>
      <vt:lpstr>SLIT İmmün Değişiklikler</vt:lpstr>
      <vt:lpstr>Klinik Etki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SLIT ve Astım</vt:lpstr>
      <vt:lpstr>PowerPoint Sunusu</vt:lpstr>
      <vt:lpstr>SLIT ve Astım</vt:lpstr>
      <vt:lpstr>SCIT/SLIT  Direkt Karşılaştırma</vt:lpstr>
      <vt:lpstr>PowerPoint Sunusu</vt:lpstr>
      <vt:lpstr>PowerPoint Sunusu</vt:lpstr>
      <vt:lpstr>PowerPoint Sunusu</vt:lpstr>
      <vt:lpstr>PowerPoint Sunusu</vt:lpstr>
      <vt:lpstr>SLIT Uygulama Yaşı</vt:lpstr>
      <vt:lpstr>PowerPoint Sunusu</vt:lpstr>
      <vt:lpstr>PowerPoint Sunusu</vt:lpstr>
      <vt:lpstr>SLIT Optimal Süre</vt:lpstr>
      <vt:lpstr>PowerPoint Sunusu</vt:lpstr>
      <vt:lpstr>PowerPoint Sunusu</vt:lpstr>
      <vt:lpstr>SLIT  İstenmeyen Reaksiyonlar</vt:lpstr>
      <vt:lpstr>SLIT  İstenmeyen Reaksiyonlar</vt:lpstr>
      <vt:lpstr>SLIT İstenmeyen Reaksiyonlar</vt:lpstr>
      <vt:lpstr>PowerPoint Sunusu</vt:lpstr>
      <vt:lpstr>SLIT İstenmeyen Reaksiyonlar </vt:lpstr>
      <vt:lpstr>Risk Etkenleri</vt:lpstr>
      <vt:lpstr>SLIT İstenmeyen Reaksiyonlar</vt:lpstr>
      <vt:lpstr>Adrenalin Kullanımı</vt:lpstr>
      <vt:lpstr>PowerPoint Sunusu</vt:lpstr>
      <vt:lpstr>Adrenalin kullanımı</vt:lpstr>
      <vt:lpstr>SLIT Güvenliği</vt:lpstr>
      <vt:lpstr>Kontrendikasyonlar</vt:lpstr>
      <vt:lpstr>SLIT’ın Astım Gelişimine Etkisi </vt:lpstr>
      <vt:lpstr>SLIT’ın Astım Gelişimine Etkisi </vt:lpstr>
      <vt:lpstr>SLIT’ın Astım Gelişimine Etkisi </vt:lpstr>
      <vt:lpstr>SLIT Yeni duyanma</vt:lpstr>
      <vt:lpstr>SLIT Uyum</vt:lpstr>
      <vt:lpstr>SLIT Mono/Polisensitize </vt:lpstr>
      <vt:lpstr>PowerPoint Sunusu</vt:lpstr>
      <vt:lpstr>PowerPoint Sunusu</vt:lpstr>
      <vt:lpstr>SLIT Diğer Kullanımlar</vt:lpstr>
      <vt:lpstr>SLIT Atopik Dermatit</vt:lpstr>
      <vt:lpstr>SLIT Besin allerjisi</vt:lpstr>
      <vt:lpstr>SLIT Besin allerjisi</vt:lpstr>
      <vt:lpstr>SLIT Besin allerjisi</vt:lpstr>
      <vt:lpstr>SLIT Besin allerjisi</vt:lpstr>
      <vt:lpstr>PowerPoint Sunusu</vt:lpstr>
      <vt:lpstr>SLIT/SCIT </vt:lpstr>
      <vt:lpstr>Sonuç Olarak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SLIT</dc:title>
  <dc:creator>DELL</dc:creator>
  <cp:lastModifiedBy>PiTeknik</cp:lastModifiedBy>
  <cp:revision>1267</cp:revision>
  <dcterms:created xsi:type="dcterms:W3CDTF">2017-01-18T19:51:32Z</dcterms:created>
  <dcterms:modified xsi:type="dcterms:W3CDTF">2017-04-24T15:15:08Z</dcterms:modified>
</cp:coreProperties>
</file>