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457" r:id="rId3"/>
    <p:sldId id="483" r:id="rId4"/>
    <p:sldId id="460" r:id="rId5"/>
    <p:sldId id="461" r:id="rId6"/>
    <p:sldId id="486" r:id="rId7"/>
    <p:sldId id="464" r:id="rId8"/>
    <p:sldId id="484" r:id="rId9"/>
    <p:sldId id="485" r:id="rId10"/>
    <p:sldId id="463" r:id="rId11"/>
    <p:sldId id="477" r:id="rId12"/>
    <p:sldId id="489" r:id="rId13"/>
    <p:sldId id="490" r:id="rId14"/>
    <p:sldId id="491" r:id="rId15"/>
    <p:sldId id="492" r:id="rId16"/>
    <p:sldId id="493" r:id="rId17"/>
    <p:sldId id="521" r:id="rId18"/>
    <p:sldId id="509" r:id="rId19"/>
    <p:sldId id="510" r:id="rId20"/>
    <p:sldId id="511" r:id="rId21"/>
    <p:sldId id="512" r:id="rId22"/>
    <p:sldId id="513" r:id="rId23"/>
    <p:sldId id="494" r:id="rId24"/>
    <p:sldId id="495" r:id="rId25"/>
    <p:sldId id="496" r:id="rId26"/>
    <p:sldId id="497" r:id="rId27"/>
    <p:sldId id="498" r:id="rId28"/>
    <p:sldId id="499" r:id="rId29"/>
    <p:sldId id="500" r:id="rId30"/>
    <p:sldId id="501" r:id="rId31"/>
    <p:sldId id="502" r:id="rId32"/>
    <p:sldId id="503" r:id="rId33"/>
    <p:sldId id="504" r:id="rId34"/>
    <p:sldId id="505" r:id="rId35"/>
    <p:sldId id="517" r:id="rId36"/>
    <p:sldId id="506" r:id="rId37"/>
    <p:sldId id="507" r:id="rId38"/>
    <p:sldId id="508" r:id="rId39"/>
    <p:sldId id="514" r:id="rId40"/>
    <p:sldId id="516" r:id="rId41"/>
    <p:sldId id="518" r:id="rId42"/>
    <p:sldId id="519" r:id="rId43"/>
    <p:sldId id="520" r:id="rId44"/>
    <p:sldId id="319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76E45-9A10-45D3-9FB5-3CADB3AB338E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A84F5-03C0-484D-BDBA-38FA96819E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103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A84F5-03C0-484D-BDBA-38FA96819EE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4311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A84F5-03C0-484D-BDBA-38FA96819EE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9344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6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319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85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357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963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82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755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02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121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816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4584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91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602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0785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4576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902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0"/>
                <a:lumOff val="10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D7EB0-EFFE-419C-932A-5177910A0F42}" type="datetimeFigureOut">
              <a:rPr lang="tr-TR" smtClean="0"/>
              <a:t>25.4.2016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822D76B-13C8-4E85-916A-5FCB7A6A97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07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238023" y="1111250"/>
            <a:ext cx="8915399" cy="181483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tr-TR" sz="4000" b="1" dirty="0" err="1" smtClean="0">
                <a:solidFill>
                  <a:schemeClr val="bg1"/>
                </a:solidFill>
              </a:rPr>
              <a:t>Biyobelirteçlerin</a:t>
            </a:r>
            <a:r>
              <a:rPr lang="tr-TR" sz="4000" b="1" dirty="0" smtClean="0">
                <a:solidFill>
                  <a:schemeClr val="bg1"/>
                </a:solidFill>
              </a:rPr>
              <a:t> </a:t>
            </a:r>
            <a:r>
              <a:rPr lang="tr-TR" sz="4000" b="1" dirty="0">
                <a:solidFill>
                  <a:schemeClr val="bg1"/>
                </a:solidFill>
              </a:rPr>
              <a:t>bireysel astım tedavisinde kullanılması 	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937659" y="4777379"/>
            <a:ext cx="8510885" cy="1601650"/>
          </a:xfrm>
        </p:spPr>
        <p:txBody>
          <a:bodyPr>
            <a:noAutofit/>
          </a:bodyPr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DR ÜMİT MURAT ŞAHİNER</a:t>
            </a:r>
          </a:p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HACETEPE ÜNİVERSİTESİ TIP FAKÜLTESİ</a:t>
            </a:r>
          </a:p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 ÇOCUK ALLERJİ BİLİM DALI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9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51798" y="1482291"/>
            <a:ext cx="9752814" cy="4943560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chemeClr val="tx1"/>
                </a:solidFill>
              </a:rPr>
              <a:t>GİRİŞ</a:t>
            </a:r>
          </a:p>
          <a:p>
            <a:r>
              <a:rPr lang="tr-TR" sz="2000" b="1" dirty="0" smtClean="0"/>
              <a:t>BİYOBELİRTEÇ KAYNAKLARI (Avantaj ve dezavantajlar) ?</a:t>
            </a:r>
          </a:p>
          <a:p>
            <a:r>
              <a:rPr lang="tr-TR" sz="2000" b="1" dirty="0" smtClean="0"/>
              <a:t>İNFLAMATUVAR ASTIM FENOTİPLERİ</a:t>
            </a:r>
          </a:p>
          <a:p>
            <a:r>
              <a:rPr lang="tr-TR" sz="2000" b="1" dirty="0" err="1" smtClean="0"/>
              <a:t>IgE</a:t>
            </a:r>
            <a:endParaRPr lang="tr-TR" sz="2000" b="1" dirty="0" smtClean="0"/>
          </a:p>
          <a:p>
            <a:r>
              <a:rPr lang="tr-TR" sz="2000" b="1" dirty="0" smtClean="0"/>
              <a:t>EOZİNOFİL </a:t>
            </a:r>
            <a:r>
              <a:rPr lang="tr-TR" sz="2000" b="1" dirty="0"/>
              <a:t>ve EOZİNOFİL İLİŞKİLİ PROTEİNLER</a:t>
            </a:r>
          </a:p>
          <a:p>
            <a:r>
              <a:rPr lang="tr-TR" sz="2000" b="1" dirty="0" smtClean="0"/>
              <a:t>EKSHALE NO VE NO OKSİDASYON ÜRÜNLERİ</a:t>
            </a:r>
          </a:p>
          <a:p>
            <a:r>
              <a:rPr lang="tr-TR" sz="2000" b="1" dirty="0" smtClean="0"/>
              <a:t>EBC (Yoğunlaştırılmış nefes havasında) BİYOBELİRTEÇLER</a:t>
            </a:r>
          </a:p>
          <a:p>
            <a:r>
              <a:rPr lang="tr-TR" sz="2000" b="1" dirty="0"/>
              <a:t>PERİOSTİN</a:t>
            </a:r>
          </a:p>
          <a:p>
            <a:r>
              <a:rPr lang="tr-TR" sz="2000" b="1" dirty="0" smtClean="0"/>
              <a:t>ARAŞİDONİK ASİD METABOLİZMASI ÜRÜNLERİ</a:t>
            </a:r>
          </a:p>
          <a:p>
            <a:r>
              <a:rPr lang="tr-TR" sz="2000" b="1" dirty="0" smtClean="0"/>
              <a:t>SONUÇ</a:t>
            </a:r>
          </a:p>
          <a:p>
            <a:endParaRPr lang="tr-TR" sz="2000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2592925" y="148622"/>
            <a:ext cx="8911687" cy="797676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PLANI</a:t>
            </a:r>
            <a:endParaRPr lang="tr-T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580" y="348219"/>
            <a:ext cx="7649737" cy="637478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3148056" y="3792974"/>
            <a:ext cx="2303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000" b="1" dirty="0"/>
              <a:t>“</a:t>
            </a:r>
            <a:r>
              <a:rPr lang="tr-TR" sz="2000" b="1" dirty="0" err="1"/>
              <a:t>one</a:t>
            </a:r>
            <a:r>
              <a:rPr lang="tr-TR" sz="2000" b="1" dirty="0"/>
              <a:t>-size-</a:t>
            </a:r>
            <a:r>
              <a:rPr lang="tr-TR" sz="2000" b="1" dirty="0" err="1"/>
              <a:t>fits</a:t>
            </a:r>
            <a:r>
              <a:rPr lang="tr-TR" sz="2000" b="1" dirty="0"/>
              <a:t>-</a:t>
            </a:r>
            <a:r>
              <a:rPr lang="tr-TR" sz="2000" b="1" dirty="0" err="1"/>
              <a:t>all</a:t>
            </a:r>
            <a:r>
              <a:rPr lang="tr-TR" sz="2000" b="1" dirty="0"/>
              <a:t>”</a:t>
            </a:r>
          </a:p>
        </p:txBody>
      </p:sp>
      <p:sp>
        <p:nvSpPr>
          <p:cNvPr id="2" name="Dikdörtgen 1"/>
          <p:cNvSpPr/>
          <p:nvPr/>
        </p:nvSpPr>
        <p:spPr>
          <a:xfrm>
            <a:off x="8863893" y="6488668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http://apps.webofknowledge.com</a:t>
            </a:r>
          </a:p>
        </p:txBody>
      </p:sp>
    </p:spTree>
    <p:extLst>
      <p:ext uri="{BB962C8B-B14F-4D97-AF65-F5344CB8AC3E}">
        <p14:creationId xmlns:p14="http://schemas.microsoft.com/office/powerpoint/2010/main" val="114559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32832" y="1248937"/>
            <a:ext cx="10464800" cy="48631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Bir ilaçtan en fazla fayda görecek hasta grubunu tanımlamak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İlaç geliştirebilmek,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Hastalık seyrini ve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prognozunu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öngörebilmek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Tedaviyi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monitorize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edebilmek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Klinik sonucu belirlemek 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Advers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olayları gözlemek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Hastalık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patogenezindeki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yeni biyolojik yolakları tanımlamak ve yeni tedavi seçenekleri  oluşturmak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8196468" y="6455215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Cazzola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M.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1723131" y="586180"/>
            <a:ext cx="10125567" cy="101958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BİYOBELİRTEÇLERE </a:t>
            </a:r>
            <a:r>
              <a:rPr lang="tr-T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NEDEN İHTİYACIMIZ VAR? </a:t>
            </a:r>
            <a: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472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71351" y="635399"/>
            <a:ext cx="8911687" cy="877312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İDEAL BİR BİYOBELİRTEÇ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64357" y="1332443"/>
            <a:ext cx="9754834" cy="48758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Hastalık ve iyilik durumunu yüksek duyarlılık,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spesifite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negatif ve pozitif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prediktif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değerlerle ayırt edebilmeli,</a:t>
            </a:r>
          </a:p>
          <a:p>
            <a:pPr>
              <a:lnSpc>
                <a:spcPct val="150000"/>
              </a:lnSpc>
            </a:pP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Prognoz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ve klinik gidiş hakkında bilgi vermeli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Ölçülen düzeyi hastalık süreci ile değişmeli ve başarılı tedavi ile normale dönmeli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Uygun ve tekrarlanabilir olmalı,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Gün içi ve günler arası varyasyonu düşük olmalı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Kolay örnek alınabilmeli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Ucuz olmalı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7231830" y="6479043"/>
            <a:ext cx="5074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Fitzpatrick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8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350" y="56280"/>
            <a:ext cx="6913756" cy="641369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7008808" y="6479043"/>
            <a:ext cx="5184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Vijverberg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SJH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Biologics:Target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0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42153" y="57987"/>
            <a:ext cx="8911687" cy="128089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Biyobelirteç</a:t>
            </a:r>
            <a:r>
              <a:rPr lang="tr-TR" b="1" dirty="0" smtClean="0">
                <a:solidFill>
                  <a:srgbClr val="FF0000"/>
                </a:solidFill>
              </a:rPr>
              <a:t> Kaynakları:</a:t>
            </a:r>
            <a:endParaRPr lang="tr-TR" dirty="0"/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446395"/>
              </p:ext>
            </p:extLst>
          </p:nvPr>
        </p:nvGraphicFramePr>
        <p:xfrm>
          <a:off x="1567745" y="701363"/>
          <a:ext cx="10430968" cy="5786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2245"/>
                <a:gridCol w="3479180"/>
                <a:gridCol w="3579543"/>
              </a:tblGrid>
              <a:tr h="331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KAYNAK</a:t>
                      </a:r>
                      <a:endParaRPr lang="tr-TR" sz="16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AVANTAJ</a:t>
                      </a:r>
                      <a:endParaRPr lang="tr-TR" sz="160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DEZAVANTAJ</a:t>
                      </a:r>
                      <a:endParaRPr lang="tr-TR" sz="160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593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Solunum havası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değil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hasta eforu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Toplaması kolay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Aşırı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dilue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Ölçümü 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zor olabilir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Etkileyen faktörler var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 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değerler?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Tekrarlanabilirlik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havayollarını yansıtmayabilir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1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İdrar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değil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hasta eforu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Toplaması kolay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Havayollarını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yansıtmayabilir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Aşırı 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dilüe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Ölçümü zor olabilir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Normal değerler? 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Tekrarlanabilirlik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1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değil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hasta eforu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Toplaması kolay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Ağrılı olabilir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Havayollarını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yansıtmayabilir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199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İndükte</a:t>
                      </a: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balgam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değil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Çocuklarda toplanması zor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Tıbbi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kontrendikasyonları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var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Daha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çok üst havayollarını yansıtır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47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Bronkoalveolar</a:t>
                      </a: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lavaj sıvısı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Havayolu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epitel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tabakası sıvısını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yansıtır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Toplanması zor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Etik sorunlar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Dilue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olabilir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1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Bronş biyopsisi</a:t>
                      </a:r>
                      <a:endParaRPr lang="tr-TR" sz="18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tr-TR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Havayolu mukozasını yansıtır</a:t>
                      </a:r>
                      <a:endParaRPr lang="tr-TR" sz="16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İnvaziv</a:t>
                      </a:r>
                      <a:r>
                        <a:rPr lang="tr-TR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Toplanması zor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Etik sorunlar</a:t>
                      </a:r>
                      <a:r>
                        <a:rPr lang="tr-T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600" dirty="0">
                        <a:solidFill>
                          <a:srgbClr val="2F5496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Dikdörtgen 7"/>
          <p:cNvSpPr/>
          <p:nvPr/>
        </p:nvSpPr>
        <p:spPr>
          <a:xfrm>
            <a:off x="7220679" y="6479043"/>
            <a:ext cx="5074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Fitzpatrick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770" y="3922325"/>
            <a:ext cx="2206653" cy="258998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475660" y="3691054"/>
            <a:ext cx="2981218" cy="249156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0406" y="3472870"/>
            <a:ext cx="2549950" cy="2386361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541" y="112193"/>
            <a:ext cx="9679259" cy="3726025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7098018" y="6479043"/>
            <a:ext cx="5164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Traister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RS&amp;Wenzel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2012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5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8001262" y="6488668"/>
            <a:ext cx="4138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Parulekar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Opin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308" y="-1"/>
            <a:ext cx="9857678" cy="649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13990" y="624110"/>
            <a:ext cx="8911687" cy="79829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IgE</a:t>
            </a:r>
            <a:r>
              <a:rPr lang="tr-TR" b="1" dirty="0" smtClean="0">
                <a:solidFill>
                  <a:srgbClr val="FF0000"/>
                </a:solidFill>
              </a:rPr>
              <a:t>: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08677" y="1326995"/>
            <a:ext cx="10223128" cy="45545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182 hafif orta astım hastası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2.5 yıl izlem</a:t>
            </a:r>
          </a:p>
          <a:p>
            <a:pPr>
              <a:lnSpc>
                <a:spcPct val="150000"/>
              </a:lnSpc>
            </a:pP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Steroide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cevap olarak PC20 değerlerinde artışı öngörecek tek ve en önemli bağımsız risk faktörü total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olarak bulunmuş.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Başlangıç total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değeri arttıkça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steroide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cevap olarak PC20 değerleri de artmış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465999" y="6445590"/>
            <a:ext cx="4683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Kerstjens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Med.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4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6933" y="1593525"/>
            <a:ext cx="10419645" cy="45494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562 hafif orta astım hastası, 17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aş 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düzeyleri astım şiddeti ile ilişkili ve FEV1% ile ters ilişkili bulunmuş.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için 200 IU/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değeri astımlıları %93 duyarlılık ve %91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spesifite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ile kontrol grubundan ayırmış.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9165773" y="6456024"/>
            <a:ext cx="3014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Obaidi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AH J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2008</a:t>
            </a:r>
            <a:endParaRPr lang="tr-T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1813990" y="624110"/>
            <a:ext cx="8911687" cy="798290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IgE</a:t>
            </a:r>
            <a:r>
              <a:rPr lang="tr-TR" b="1" dirty="0" smtClean="0">
                <a:solidFill>
                  <a:srgbClr val="FF0000"/>
                </a:solidFill>
              </a:rPr>
              <a:t>: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94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4831" y="1241504"/>
            <a:ext cx="10066105" cy="3777622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atopik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astımlı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 hafta 10 mg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montelukast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veya 200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flutikazon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propionat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736276" y="624110"/>
            <a:ext cx="8911687" cy="742677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EOZİNOFİL: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b="21465"/>
          <a:stretch/>
        </p:blipFill>
        <p:spPr>
          <a:xfrm>
            <a:off x="5921298" y="2372209"/>
            <a:ext cx="6119115" cy="372750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/>
          <a:srcRect b="21903"/>
          <a:stretch/>
        </p:blipFill>
        <p:spPr>
          <a:xfrm>
            <a:off x="337719" y="2453265"/>
            <a:ext cx="5706720" cy="3590694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8623824" y="6497714"/>
            <a:ext cx="3593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Overbeek</a:t>
            </a:r>
            <a:r>
              <a:rPr lang="tr-TR" b="1" i="1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tr-TR" b="1" i="1" dirty="0" err="1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2004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7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46411" y="1282390"/>
            <a:ext cx="8216532" cy="1616927"/>
          </a:xfrm>
        </p:spPr>
        <p:txBody>
          <a:bodyPr>
            <a:normAutofit fontScale="92500" lnSpcReduction="20000"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25 hafif astım hastası,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 hafta 500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mcg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flutikazon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propionate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tedavisi</a:t>
            </a:r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0, 2, 4 ve 6. haftalarda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indükte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balgamda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eozinofil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PC20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 FENO 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1736276" y="624110"/>
            <a:ext cx="8911687" cy="742677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EOZİNOFİL: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9175537" y="6444733"/>
            <a:ext cx="3003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Rensen 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tr-TR" b="1" i="1" dirty="0" err="1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Thorax</a:t>
            </a:r>
            <a:r>
              <a:rPr lang="tr-TR" b="1" i="1" dirty="0" smtClean="0">
                <a:solidFill>
                  <a:srgbClr val="13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1999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66" y="3125972"/>
            <a:ext cx="7241111" cy="3557551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299" y="943401"/>
            <a:ext cx="3756075" cy="400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 txBox="1">
            <a:spLocks/>
          </p:cNvSpPr>
          <p:nvPr/>
        </p:nvSpPr>
        <p:spPr>
          <a:xfrm>
            <a:off x="1736276" y="104344"/>
            <a:ext cx="8911687" cy="7426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b="1" dirty="0" smtClean="0">
                <a:solidFill>
                  <a:srgbClr val="FF0000"/>
                </a:solidFill>
              </a:rPr>
              <a:t>EOZİNOFİL: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9043640" y="6478186"/>
            <a:ext cx="5596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Ortega HG N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/>
              <a:t> </a:t>
            </a:r>
            <a:r>
              <a:rPr lang="tr-TR" b="1" i="1" dirty="0"/>
              <a:t>2014 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153" y="789270"/>
            <a:ext cx="8199461" cy="2189000"/>
          </a:xfrm>
          <a:prstGeom prst="rect">
            <a:avLst/>
          </a:prstGeom>
        </p:spPr>
      </p:pic>
      <p:grpSp>
        <p:nvGrpSpPr>
          <p:cNvPr id="14" name="Grup 13"/>
          <p:cNvGrpSpPr/>
          <p:nvPr/>
        </p:nvGrpSpPr>
        <p:grpSpPr>
          <a:xfrm>
            <a:off x="2483318" y="3195587"/>
            <a:ext cx="6343048" cy="3503595"/>
            <a:chOff x="3104136" y="3690276"/>
            <a:chExt cx="5116088" cy="2508036"/>
          </a:xfrm>
        </p:grpSpPr>
        <p:pic>
          <p:nvPicPr>
            <p:cNvPr id="12" name="Resim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4136" y="3690276"/>
              <a:ext cx="5098201" cy="1402500"/>
            </a:xfrm>
            <a:prstGeom prst="rect">
              <a:avLst/>
            </a:prstGeom>
          </p:spPr>
        </p:pic>
        <p:pic>
          <p:nvPicPr>
            <p:cNvPr id="13" name="Resim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43998" y="5087312"/>
              <a:ext cx="5076226" cy="111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3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36276" y="624110"/>
            <a:ext cx="8911687" cy="7426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b="1" dirty="0" smtClean="0">
                <a:solidFill>
                  <a:srgbClr val="FF0000"/>
                </a:solidFill>
              </a:rPr>
              <a:t>EOZİNOFİL: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61" y="2739764"/>
            <a:ext cx="4650790" cy="356098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433" y="2833709"/>
            <a:ext cx="4248587" cy="353532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9043640" y="6478186"/>
            <a:ext cx="5596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Ortega HG N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/>
              <a:t> </a:t>
            </a:r>
            <a:r>
              <a:rPr lang="tr-TR" b="1" i="1" dirty="0"/>
              <a:t>2014 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idx="1"/>
          </p:nvPr>
        </p:nvSpPr>
        <p:spPr>
          <a:xfrm>
            <a:off x="1183923" y="1334702"/>
            <a:ext cx="8915400" cy="3777622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Hastaların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eozinofil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sayıları ortalama 295/mm3</a:t>
            </a:r>
          </a:p>
          <a:p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Eozinofil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&gt;500 olanlarda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grup analizi klinik etkinlikte belirgin artış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88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74" y="2894136"/>
            <a:ext cx="6720603" cy="37954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527" y="302177"/>
            <a:ext cx="7673989" cy="94050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145407" y="1305342"/>
            <a:ext cx="98466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dvPS9788"/>
              </a:rPr>
              <a:t>EXTRA </a:t>
            </a:r>
            <a:r>
              <a:rPr lang="tr-TR" dirty="0" smtClean="0">
                <a:latin typeface="AdvPS9788"/>
              </a:rPr>
              <a:t>çalışması, </a:t>
            </a:r>
            <a:r>
              <a:rPr lang="en-US" dirty="0" smtClean="0">
                <a:latin typeface="AdvPS9788"/>
              </a:rPr>
              <a:t>12–75 y</a:t>
            </a:r>
            <a:r>
              <a:rPr lang="tr-TR" dirty="0" smtClean="0">
                <a:latin typeface="AdvPS9788"/>
              </a:rPr>
              <a:t>aş, 850 hasta</a:t>
            </a:r>
          </a:p>
          <a:p>
            <a:r>
              <a:rPr lang="tr-TR" dirty="0" smtClean="0">
                <a:latin typeface="AdvPS9788"/>
              </a:rPr>
              <a:t>Ağır </a:t>
            </a:r>
            <a:r>
              <a:rPr lang="tr-TR" dirty="0" err="1" smtClean="0">
                <a:latin typeface="AdvPS9788"/>
              </a:rPr>
              <a:t>persistan</a:t>
            </a:r>
            <a:r>
              <a:rPr lang="tr-TR" dirty="0" smtClean="0">
                <a:latin typeface="AdvPS9788"/>
              </a:rPr>
              <a:t> astım </a:t>
            </a:r>
          </a:p>
          <a:p>
            <a:r>
              <a:rPr lang="en-US" dirty="0" smtClean="0">
                <a:latin typeface="AdvPS9788"/>
              </a:rPr>
              <a:t>F</a:t>
            </a:r>
            <a:r>
              <a:rPr lang="en-US" sz="800" dirty="0" smtClean="0">
                <a:latin typeface="AdvPS9788"/>
              </a:rPr>
              <a:t>ENO</a:t>
            </a:r>
            <a:r>
              <a:rPr lang="en-US" dirty="0" smtClean="0">
                <a:latin typeface="AdvPS9788"/>
              </a:rPr>
              <a:t>,</a:t>
            </a:r>
            <a:r>
              <a:rPr lang="tr-TR" dirty="0" smtClean="0">
                <a:latin typeface="AdvPS9788"/>
              </a:rPr>
              <a:t> kanda </a:t>
            </a:r>
            <a:r>
              <a:rPr lang="tr-TR" dirty="0" err="1" smtClean="0">
                <a:latin typeface="AdvPS9788"/>
              </a:rPr>
              <a:t>eozinofil</a:t>
            </a:r>
            <a:r>
              <a:rPr lang="tr-TR" dirty="0" smtClean="0">
                <a:latin typeface="AdvPS9788"/>
              </a:rPr>
              <a:t> sayısı, serum</a:t>
            </a:r>
            <a:r>
              <a:rPr lang="en-US" dirty="0" smtClean="0">
                <a:latin typeface="AdvPS9788"/>
              </a:rPr>
              <a:t> </a:t>
            </a:r>
            <a:r>
              <a:rPr lang="en-US" dirty="0" err="1">
                <a:latin typeface="AdvPS9788"/>
              </a:rPr>
              <a:t>periostin</a:t>
            </a:r>
            <a:r>
              <a:rPr lang="en-US" dirty="0">
                <a:latin typeface="AdvPS9788"/>
              </a:rPr>
              <a:t> </a:t>
            </a:r>
            <a:r>
              <a:rPr lang="tr-TR" dirty="0" smtClean="0">
                <a:latin typeface="AdvPS9788"/>
              </a:rPr>
              <a:t>düzeyi</a:t>
            </a:r>
            <a:endParaRPr lang="en-US" dirty="0">
              <a:latin typeface="AdvPS9788"/>
            </a:endParaRPr>
          </a:p>
          <a:p>
            <a:r>
              <a:rPr lang="tr-TR" dirty="0" smtClean="0">
                <a:latin typeface="AdvPS9788"/>
              </a:rPr>
              <a:t>Hastalar düşük ve yüksek </a:t>
            </a:r>
            <a:r>
              <a:rPr lang="tr-TR" dirty="0" err="1" smtClean="0">
                <a:latin typeface="AdvPS9788"/>
              </a:rPr>
              <a:t>biyobelirteç</a:t>
            </a:r>
            <a:r>
              <a:rPr lang="tr-TR" dirty="0" smtClean="0">
                <a:latin typeface="AdvPS9788"/>
              </a:rPr>
              <a:t> alt gruplarına bölünmüş </a:t>
            </a:r>
          </a:p>
          <a:p>
            <a:r>
              <a:rPr lang="tr-TR" dirty="0" err="1" smtClean="0">
                <a:latin typeface="AdvPS9788"/>
              </a:rPr>
              <a:t>Primer</a:t>
            </a:r>
            <a:r>
              <a:rPr lang="tr-TR" dirty="0" smtClean="0">
                <a:latin typeface="AdvPS9788"/>
              </a:rPr>
              <a:t> sonuç 48 </a:t>
            </a:r>
            <a:r>
              <a:rPr lang="tr-TR" dirty="0" err="1" smtClean="0">
                <a:latin typeface="AdvPS9788"/>
              </a:rPr>
              <a:t>hf</a:t>
            </a:r>
            <a:r>
              <a:rPr lang="tr-TR" dirty="0" smtClean="0">
                <a:latin typeface="AdvPS9788"/>
              </a:rPr>
              <a:t> tedavi sırasında atak sıklığı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8720395" y="6444730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Med. 2013 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69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898" y="402927"/>
            <a:ext cx="8107074" cy="590866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8720395" y="6444730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Med. 2013 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0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01190" y="624110"/>
            <a:ext cx="8911687" cy="903607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Eozinofilik </a:t>
            </a:r>
            <a:r>
              <a:rPr lang="tr-TR" b="1" dirty="0" err="1" smtClean="0">
                <a:solidFill>
                  <a:srgbClr val="FF0000"/>
                </a:solidFill>
              </a:rPr>
              <a:t>Katyonik</a:t>
            </a:r>
            <a:r>
              <a:rPr lang="tr-TR" b="1" dirty="0" smtClean="0">
                <a:solidFill>
                  <a:srgbClr val="FF0000"/>
                </a:solidFill>
              </a:rPr>
              <a:t> protein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b="30762"/>
          <a:stretch/>
        </p:blipFill>
        <p:spPr>
          <a:xfrm>
            <a:off x="2311896" y="1336364"/>
            <a:ext cx="6832103" cy="178597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860" y="3402810"/>
            <a:ext cx="6084466" cy="317641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8956180" y="6478183"/>
            <a:ext cx="3253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AdvPSA88B"/>
              </a:rPr>
              <a:t>J </a:t>
            </a:r>
            <a:r>
              <a:rPr lang="de-DE" b="1" i="1" dirty="0" err="1">
                <a:latin typeface="AdvPSA88B"/>
              </a:rPr>
              <a:t>Allergy</a:t>
            </a:r>
            <a:r>
              <a:rPr lang="de-DE" b="1" i="1" dirty="0">
                <a:latin typeface="AdvPSA88B"/>
              </a:rPr>
              <a:t> </a:t>
            </a:r>
            <a:r>
              <a:rPr lang="de-DE" b="1" i="1" dirty="0" err="1">
                <a:latin typeface="AdvPSA88B"/>
              </a:rPr>
              <a:t>Clin</a:t>
            </a:r>
            <a:r>
              <a:rPr lang="de-DE" b="1" i="1" dirty="0">
                <a:latin typeface="AdvPSA88B"/>
              </a:rPr>
              <a:t> </a:t>
            </a:r>
            <a:r>
              <a:rPr lang="de-DE" b="1" i="1" dirty="0" err="1">
                <a:latin typeface="AdvPSA88B"/>
              </a:rPr>
              <a:t>Immunol</a:t>
            </a:r>
            <a:r>
              <a:rPr lang="de-DE" b="1" i="1" dirty="0">
                <a:latin typeface="AdvPSA88B"/>
              </a:rPr>
              <a:t> 2005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31960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145" y="925551"/>
            <a:ext cx="10069551" cy="55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1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518" y="414098"/>
            <a:ext cx="8332141" cy="5585258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8956180" y="6478183"/>
            <a:ext cx="3253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AdvPSA88B"/>
              </a:rPr>
              <a:t>J </a:t>
            </a:r>
            <a:r>
              <a:rPr lang="de-DE" b="1" i="1" dirty="0" err="1">
                <a:latin typeface="AdvPSA88B"/>
              </a:rPr>
              <a:t>Allergy</a:t>
            </a:r>
            <a:r>
              <a:rPr lang="de-DE" b="1" i="1" dirty="0">
                <a:latin typeface="AdvPSA88B"/>
              </a:rPr>
              <a:t> </a:t>
            </a:r>
            <a:r>
              <a:rPr lang="de-DE" b="1" i="1" dirty="0" err="1">
                <a:latin typeface="AdvPSA88B"/>
              </a:rPr>
              <a:t>Clin</a:t>
            </a:r>
            <a:r>
              <a:rPr lang="de-DE" b="1" i="1" dirty="0">
                <a:latin typeface="AdvPSA88B"/>
              </a:rPr>
              <a:t> </a:t>
            </a:r>
            <a:r>
              <a:rPr lang="de-DE" b="1" i="1" dirty="0" err="1">
                <a:latin typeface="AdvPSA88B"/>
              </a:rPr>
              <a:t>Immunol</a:t>
            </a:r>
            <a:r>
              <a:rPr lang="de-DE" b="1" i="1" dirty="0">
                <a:latin typeface="AdvPSA88B"/>
              </a:rPr>
              <a:t> 2005</a:t>
            </a:r>
            <a:endParaRPr lang="tr-TR" b="1" i="1" dirty="0"/>
          </a:p>
        </p:txBody>
      </p:sp>
      <p:sp>
        <p:nvSpPr>
          <p:cNvPr id="2" name="Oval 1"/>
          <p:cNvSpPr/>
          <p:nvPr/>
        </p:nvSpPr>
        <p:spPr>
          <a:xfrm>
            <a:off x="3272589" y="2955073"/>
            <a:ext cx="5428649" cy="747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146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89676" y="579505"/>
            <a:ext cx="8911687" cy="780944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Bromotirozin</a:t>
            </a:r>
            <a:r>
              <a:rPr lang="tr-TR" b="1" dirty="0" smtClean="0">
                <a:solidFill>
                  <a:srgbClr val="FF0000"/>
                </a:solidFill>
              </a:rPr>
              <a:t>: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72" y="2528352"/>
            <a:ext cx="4620067" cy="366057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108" y="2757774"/>
            <a:ext cx="5381108" cy="343115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337" y="1121217"/>
            <a:ext cx="7625326" cy="129250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10609857" y="6467033"/>
            <a:ext cx="155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Pediatr 2011</a:t>
            </a:r>
          </a:p>
        </p:txBody>
      </p:sp>
    </p:spTree>
    <p:extLst>
      <p:ext uri="{BB962C8B-B14F-4D97-AF65-F5344CB8AC3E}">
        <p14:creationId xmlns:p14="http://schemas.microsoft.com/office/powerpoint/2010/main" val="407227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/>
          <p:cNvGrpSpPr/>
          <p:nvPr/>
        </p:nvGrpSpPr>
        <p:grpSpPr>
          <a:xfrm>
            <a:off x="3713356" y="1148573"/>
            <a:ext cx="4939990" cy="5708839"/>
            <a:chOff x="3713356" y="825190"/>
            <a:chExt cx="4939990" cy="5708839"/>
          </a:xfrm>
        </p:grpSpPr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13718" y="825190"/>
              <a:ext cx="4839628" cy="5708839"/>
            </a:xfrm>
            <a:prstGeom prst="rect">
              <a:avLst/>
            </a:prstGeom>
          </p:spPr>
        </p:pic>
        <p:sp>
          <p:nvSpPr>
            <p:cNvPr id="6" name="Yuvarlatılmış Dikdörtgen 5"/>
            <p:cNvSpPr/>
            <p:nvPr/>
          </p:nvSpPr>
          <p:spPr>
            <a:xfrm>
              <a:off x="3713356" y="3590693"/>
              <a:ext cx="3300761" cy="2319453"/>
            </a:xfrm>
            <a:prstGeom prst="round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7" name="Dikdörtgen 6"/>
          <p:cNvSpPr/>
          <p:nvPr/>
        </p:nvSpPr>
        <p:spPr>
          <a:xfrm>
            <a:off x="10609857" y="6467033"/>
            <a:ext cx="1556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Pediatr 2011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337" y="144965"/>
            <a:ext cx="7625326" cy="9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1736276" y="624110"/>
            <a:ext cx="8911687" cy="7426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b="1" dirty="0" err="1" smtClean="0">
                <a:solidFill>
                  <a:srgbClr val="FF0000"/>
                </a:solidFill>
              </a:rPr>
              <a:t>Ekshale</a:t>
            </a:r>
            <a:r>
              <a:rPr lang="tr-TR" b="1" dirty="0" smtClean="0">
                <a:solidFill>
                  <a:srgbClr val="FF0000"/>
                </a:solidFill>
              </a:rPr>
              <a:t> nitrik oksit (</a:t>
            </a:r>
            <a:r>
              <a:rPr lang="tr-TR" b="1" dirty="0" err="1" smtClean="0">
                <a:solidFill>
                  <a:srgbClr val="FF0000"/>
                </a:solidFill>
              </a:rPr>
              <a:t>FeNO</a:t>
            </a:r>
            <a:r>
              <a:rPr lang="tr-TR" b="1" dirty="0" smtClean="0">
                <a:solidFill>
                  <a:srgbClr val="FF0000"/>
                </a:solidFill>
              </a:rPr>
              <a:t>):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707" y="1366787"/>
            <a:ext cx="6753653" cy="5468728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7231830" y="6479043"/>
            <a:ext cx="50747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Fitzpatrick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Asthma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3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78029" y="1549667"/>
            <a:ext cx="10770670" cy="4803007"/>
          </a:xfrm>
        </p:spPr>
        <p:txBody>
          <a:bodyPr>
            <a:normAutofit/>
          </a:bodyPr>
          <a:lstStyle/>
          <a:p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Eozinofilik havayolu </a:t>
            </a:r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inflamasyonunu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göstermesi amacı ile kullanılabilir</a:t>
            </a:r>
          </a:p>
          <a:p>
            <a:pPr marL="0" indent="0">
              <a:buNone/>
            </a:pPr>
            <a:r>
              <a:rPr lang="tr-T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Dweik 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RA.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official ATS clinical practice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guideline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Med. 2011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Astım tanısında ve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steroid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başlama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endikasyonunda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FeNO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kullanımına ait kanıt düzeyi yetersiz</a:t>
            </a:r>
          </a:p>
          <a:p>
            <a:pPr marL="0" indent="0">
              <a:buNone/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</a:t>
            </a:r>
            <a:r>
              <a:rPr lang="tr-TR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GINA 2015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Çocuklarda astım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monitorizasyonunda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 çocuk ve erişkinlerde ağır astım tedavisini değerlendirmede rutin kullanımı önerilmiyor.</a:t>
            </a:r>
          </a:p>
          <a:p>
            <a:pPr marL="0" indent="0">
              <a:buNone/>
            </a:pP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KF et al . 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ERS/ATS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evaluation and treatment of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																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asthma.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 2014</a:t>
            </a:r>
            <a:endParaRPr lang="tr-TR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736276" y="624110"/>
            <a:ext cx="8911687" cy="7426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b="1" dirty="0" err="1" smtClean="0">
                <a:solidFill>
                  <a:srgbClr val="FF0000"/>
                </a:solidFill>
              </a:rPr>
              <a:t>Ekshale</a:t>
            </a:r>
            <a:r>
              <a:rPr lang="tr-TR" b="1" dirty="0" smtClean="0">
                <a:solidFill>
                  <a:srgbClr val="FF0000"/>
                </a:solidFill>
              </a:rPr>
              <a:t> nitrik oksit (</a:t>
            </a:r>
            <a:r>
              <a:rPr lang="tr-TR" b="1" dirty="0" err="1" smtClean="0">
                <a:solidFill>
                  <a:srgbClr val="FF0000"/>
                </a:solidFill>
              </a:rPr>
              <a:t>FeNO</a:t>
            </a:r>
            <a:r>
              <a:rPr lang="tr-TR" b="1" dirty="0" smtClean="0">
                <a:solidFill>
                  <a:srgbClr val="FF0000"/>
                </a:solidFill>
              </a:rPr>
              <a:t>):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8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8779" y="1655545"/>
            <a:ext cx="10445833" cy="4716379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Normal değerler:</a:t>
            </a:r>
          </a:p>
          <a:p>
            <a:pPr lvl="1"/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3.5-36.5 (%5-95) ppb      &lt;12 yaş</a:t>
            </a:r>
          </a:p>
          <a:p>
            <a:pPr lvl="1"/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3.5-39 (%5-95)    ppb      12-80 yaş</a:t>
            </a:r>
          </a:p>
          <a:p>
            <a:pPr marL="457200" lvl="1" indent="0">
              <a:buNone/>
            </a:pPr>
            <a:endParaRPr lang="tr-T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tr-T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Erişkinlerde 25-50 ppb</a:t>
            </a:r>
          </a:p>
          <a:p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Çocuklarda 20-35 ppb arası dikkatli değerlendirilmeli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1736276" y="624110"/>
            <a:ext cx="8911687" cy="7426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b="1" dirty="0" err="1" smtClean="0">
                <a:solidFill>
                  <a:srgbClr val="FF0000"/>
                </a:solidFill>
              </a:rPr>
              <a:t>Ekshale</a:t>
            </a:r>
            <a:r>
              <a:rPr lang="tr-TR" b="1" dirty="0" smtClean="0">
                <a:solidFill>
                  <a:srgbClr val="FF0000"/>
                </a:solidFill>
              </a:rPr>
              <a:t> nitrik oksit (</a:t>
            </a:r>
            <a:r>
              <a:rPr lang="tr-TR" b="1" dirty="0" err="1" smtClean="0">
                <a:solidFill>
                  <a:srgbClr val="FF0000"/>
                </a:solidFill>
              </a:rPr>
              <a:t>FeNO</a:t>
            </a:r>
            <a:r>
              <a:rPr lang="tr-TR" b="1" dirty="0" smtClean="0">
                <a:solidFill>
                  <a:srgbClr val="FF0000"/>
                </a:solidFill>
              </a:rPr>
              <a:t>):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9974215" y="3225697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KC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Chest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2013  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718678" y="647467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Dweik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Med. 2011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006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92" y="346509"/>
            <a:ext cx="8076037" cy="1703672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1443791" y="2640599"/>
            <a:ext cx="97888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12,408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hasta, 6-80 yaş 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 kan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eozinofil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değerleri ölçülmüş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Son bir yılda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vizingi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olanlar ve astımı olanlar değerlendirilmiş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ım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atakları ve astım ilişkili acil başvuruları değerlendirilmiş. </a:t>
            </a: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9117148" y="6443622"/>
            <a:ext cx="3029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66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92" y="346509"/>
            <a:ext cx="8076037" cy="127053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49" y="1736406"/>
            <a:ext cx="11139853" cy="2924804"/>
          </a:xfrm>
          <a:prstGeom prst="rect">
            <a:avLst/>
          </a:prstGeom>
        </p:spPr>
      </p:pic>
      <p:cxnSp>
        <p:nvCxnSpPr>
          <p:cNvPr id="8" name="Düz Bağlayıcı 7"/>
          <p:cNvCxnSpPr/>
          <p:nvPr/>
        </p:nvCxnSpPr>
        <p:spPr>
          <a:xfrm flipV="1">
            <a:off x="356135" y="3399456"/>
            <a:ext cx="10560909" cy="374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flipV="1">
            <a:off x="374723" y="3178098"/>
            <a:ext cx="10798799" cy="320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>
            <a:off x="9117148" y="6443622"/>
            <a:ext cx="3029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8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87" y="1929162"/>
            <a:ext cx="10416579" cy="4148254"/>
          </a:xfrm>
          <a:prstGeom prst="rect">
            <a:avLst/>
          </a:prstGeom>
        </p:spPr>
      </p:pic>
      <p:cxnSp>
        <p:nvCxnSpPr>
          <p:cNvPr id="7" name="Düz Bağlayıcı 6"/>
          <p:cNvCxnSpPr/>
          <p:nvPr/>
        </p:nvCxnSpPr>
        <p:spPr>
          <a:xfrm flipV="1">
            <a:off x="1182029" y="3531390"/>
            <a:ext cx="9741782" cy="37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 flipV="1">
            <a:off x="1245221" y="3694941"/>
            <a:ext cx="9741782" cy="37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92" y="346509"/>
            <a:ext cx="8076037" cy="1270535"/>
          </a:xfrm>
          <a:prstGeom prst="rect">
            <a:avLst/>
          </a:prstGeom>
        </p:spPr>
      </p:pic>
      <p:sp>
        <p:nvSpPr>
          <p:cNvPr id="11" name="Dikdörtgen 10"/>
          <p:cNvSpPr/>
          <p:nvPr/>
        </p:nvSpPr>
        <p:spPr>
          <a:xfrm>
            <a:off x="9117148" y="6443622"/>
            <a:ext cx="3029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4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478" y="41345"/>
            <a:ext cx="6869151" cy="6303885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7723245" y="6443622"/>
            <a:ext cx="4457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Malinovschi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07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2865862"/>
            <a:ext cx="7400748" cy="3045359"/>
          </a:xfrm>
        </p:spPr>
        <p:txBody>
          <a:bodyPr>
            <a:normAutofit/>
          </a:bodyPr>
          <a:lstStyle/>
          <a:p>
            <a:r>
              <a:rPr lang="tr-TR" sz="2400" dirty="0" smtClean="0"/>
              <a:t>18-50 yaş arası erişkin astım hastaları, </a:t>
            </a:r>
          </a:p>
          <a:p>
            <a:r>
              <a:rPr lang="tr-TR" sz="2400" dirty="0" smtClean="0"/>
              <a:t>Tüm hastalar IKS kullanıyor</a:t>
            </a:r>
          </a:p>
          <a:p>
            <a:r>
              <a:rPr lang="tr-TR" sz="2400" dirty="0" smtClean="0"/>
              <a:t>3 er </a:t>
            </a:r>
            <a:r>
              <a:rPr lang="tr-TR" sz="2400" dirty="0" smtClean="0"/>
              <a:t>aylık dönemlerde tedavi değiştiriliyor</a:t>
            </a:r>
            <a:endParaRPr lang="tr-TR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883" y="445707"/>
            <a:ext cx="7952077" cy="201871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9220289" y="6488668"/>
            <a:ext cx="29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88" y="1427356"/>
            <a:ext cx="10906378" cy="3858321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9220289" y="6488668"/>
            <a:ext cx="29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3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33" y="1516490"/>
            <a:ext cx="6161044" cy="36242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724" y="1721744"/>
            <a:ext cx="5905300" cy="3229397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9220289" y="6488668"/>
            <a:ext cx="29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06" y="208361"/>
            <a:ext cx="5832087" cy="6404347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9220289" y="6488668"/>
            <a:ext cx="29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7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314" y="345688"/>
            <a:ext cx="6806918" cy="1785441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10786970" y="645588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</a:rPr>
              <a:t>JAMA. 2012</a:t>
            </a:r>
            <a:endParaRPr lang="tr-TR" b="1" i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776" y="2389066"/>
            <a:ext cx="7922321" cy="425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5921" y="421980"/>
            <a:ext cx="10212404" cy="105068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EBC (Yoğunlaştırılmış nefes havasında) BİYOBELİRTEÇLER</a:t>
            </a:r>
            <a:r>
              <a:rPr lang="tr-TR" b="1" dirty="0"/>
              <a:t/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87669" y="1963554"/>
            <a:ext cx="10549273" cy="38212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Uçucu ve sıvı fazda maddelerden oluşur. Hücresel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komponent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içermez.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Havayolunu örten sıvıdaki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biyokimsayal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değişklikleri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yansıttığı düşünülüyor.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EBC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en çok standardize edilmiş parametre. Balgam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eozinofili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ile negatif korelasyonu var. BU nedenle ataklarda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düşer ve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streoid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tedavisi ile yükselir.</a:t>
            </a:r>
          </a:p>
          <a:p>
            <a:pPr>
              <a:lnSpc>
                <a:spcPct val="150000"/>
              </a:lnSpc>
            </a:pPr>
            <a:r>
              <a:rPr lang="tr-TR" sz="22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dışında hidrojen peroksit, </a:t>
            </a:r>
            <a:r>
              <a:rPr lang="tr-T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lökotrienler</a:t>
            </a: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ve 8-isoprostane da ölçülebilir</a:t>
            </a:r>
          </a:p>
          <a:p>
            <a:pPr>
              <a:lnSpc>
                <a:spcPct val="150000"/>
              </a:lnSpc>
            </a:pPr>
            <a:r>
              <a:rPr lang="tr-T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Klinik önem??!  </a:t>
            </a:r>
            <a:endParaRPr lang="tr-T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841381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Vaughan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Kostikas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 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2002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Hunt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JF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Med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Horvath I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1998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9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693" y="490654"/>
            <a:ext cx="8831766" cy="216291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9255506" y="6451198"/>
            <a:ext cx="340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2006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1273368" y="2847276"/>
            <a:ext cx="8915400" cy="37776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196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çocuk (hafif astım)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çocuk orta/ağır astım ve 2 kontrol grubu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187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68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çocuk)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Okisdatif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stres göstergesi olarak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malondialdehid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Glutatyon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düzeyleri antioksidan savunma göstergesi olarak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lutat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transfera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(GST) T1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GSTM1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ile105val variant of GSTP1. 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62" y="-10643"/>
            <a:ext cx="3389970" cy="625343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590" y="239454"/>
            <a:ext cx="3434576" cy="59416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016" y="410096"/>
            <a:ext cx="2714702" cy="5421991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9255506" y="6451198"/>
            <a:ext cx="3401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2006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680010" y="62632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GSTP1 </a:t>
            </a:r>
            <a:r>
              <a:rPr lang="en-US" b="1" dirty="0" err="1"/>
              <a:t>val</a:t>
            </a:r>
            <a:r>
              <a:rPr lang="en-US" b="1" dirty="0"/>
              <a:t>/</a:t>
            </a:r>
            <a:r>
              <a:rPr lang="en-US" b="1" dirty="0" err="1"/>
              <a:t>val</a:t>
            </a:r>
            <a:r>
              <a:rPr lang="en-US" b="1" dirty="0"/>
              <a:t> </a:t>
            </a:r>
            <a:r>
              <a:rPr lang="en-US" b="1" dirty="0" err="1"/>
              <a:t>genot</a:t>
            </a:r>
            <a:r>
              <a:rPr lang="tr-TR" b="1" dirty="0"/>
              <a:t>ipi astım şiddeti ile ilişkili bulundu</a:t>
            </a:r>
            <a:r>
              <a:rPr lang="en-US" b="1" dirty="0"/>
              <a:t> (odds ratio, 4.210; 95% CI, 1.581-11.214;</a:t>
            </a:r>
            <a:r>
              <a:rPr lang="tr-TR" b="1" dirty="0"/>
              <a:t> P =0.004).</a:t>
            </a:r>
          </a:p>
        </p:txBody>
      </p:sp>
    </p:spTree>
    <p:extLst>
      <p:ext uri="{BB962C8B-B14F-4D97-AF65-F5344CB8AC3E}">
        <p14:creationId xmlns:p14="http://schemas.microsoft.com/office/powerpoint/2010/main" val="10243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6223" y="624110"/>
            <a:ext cx="8911687" cy="714036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Periostin</a:t>
            </a:r>
            <a:r>
              <a:rPr lang="tr-TR" b="1" dirty="0" smtClean="0">
                <a:solidFill>
                  <a:srgbClr val="FF0000"/>
                </a:solidFill>
              </a:rPr>
              <a:t>: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8283" y="2475571"/>
            <a:ext cx="10746329" cy="39698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Ekstraselüler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matriks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proteini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Havayolu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epitel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hücrelerinden IL-13 uyarısı ile salınır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ELISA ile ölçülebilir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Ço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uklarda önemi ??? </a:t>
            </a:r>
            <a:r>
              <a:rPr lang="tr-T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osteoblastlardan</a:t>
            </a:r>
            <a:r>
              <a:rPr lang="tr-T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da salınır ve kemik büyümesinde önemli </a:t>
            </a:r>
          </a:p>
          <a:p>
            <a:pPr>
              <a:buFont typeface="Wingdings" panose="05000000000000000000" pitchFamily="2" charset="2"/>
              <a:buChar char="ü"/>
            </a:pPr>
            <a:endParaRPr 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8001262" y="6488668"/>
            <a:ext cx="4138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Parulekar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Opin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Pulm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4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507" y="301083"/>
            <a:ext cx="6243940" cy="113450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8972"/>
            <a:ext cx="4270551" cy="3254179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>
            <a:off x="3732170" y="4337824"/>
            <a:ext cx="981307" cy="490654"/>
          </a:xfrm>
          <a:prstGeom prst="straightConnector1">
            <a:avLst/>
          </a:prstGeom>
          <a:ln w="152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İçerik Yer Tutucusu 8"/>
          <p:cNvSpPr>
            <a:spLocks noGrp="1"/>
          </p:cNvSpPr>
          <p:nvPr>
            <p:ph idx="1"/>
          </p:nvPr>
        </p:nvSpPr>
        <p:spPr>
          <a:xfrm>
            <a:off x="616836" y="4990166"/>
            <a:ext cx="11556380" cy="544360"/>
          </a:xfrm>
        </p:spPr>
        <p:txBody>
          <a:bodyPr>
            <a:normAutofit/>
          </a:bodyPr>
          <a:lstStyle/>
          <a:p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Periostin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≥95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/ml olanlarda &lt;95 e göre delta FEV1 %6.96 düşük, p=0.002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9201505" y="6467032"/>
            <a:ext cx="29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469" y="1842602"/>
            <a:ext cx="7236355" cy="278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9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394930" y="29411"/>
            <a:ext cx="7707847" cy="15235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48" y="1574354"/>
            <a:ext cx="4531367" cy="5305303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5550569" y="2745909"/>
            <a:ext cx="6096000" cy="29492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 smtClean="0">
                <a:latin typeface="OTNEJMScalaSansLF"/>
              </a:rPr>
              <a:t>12 Haftalık </a:t>
            </a:r>
            <a:r>
              <a:rPr lang="tr-TR" dirty="0" err="1" smtClean="0">
                <a:latin typeface="OTNEJMScalaSansLF"/>
              </a:rPr>
              <a:t>lebrikizumab</a:t>
            </a:r>
            <a:r>
              <a:rPr lang="tr-TR" dirty="0" smtClean="0">
                <a:latin typeface="OTNEJMScalaSansLF"/>
              </a:rPr>
              <a:t> tedavisi sonrası </a:t>
            </a:r>
            <a:r>
              <a:rPr lang="en-US" dirty="0" smtClean="0">
                <a:latin typeface="OTNEJMScalaSansLF"/>
              </a:rPr>
              <a:t>FEV</a:t>
            </a:r>
            <a:r>
              <a:rPr lang="en-US" sz="800" dirty="0" smtClean="0">
                <a:latin typeface="OTNEJMScalaSansLFSmallCap"/>
              </a:rPr>
              <a:t>1</a:t>
            </a:r>
            <a:r>
              <a:rPr lang="tr-TR" sz="800" dirty="0">
                <a:latin typeface="OTNEJMScalaSansLFSmallCap"/>
              </a:rPr>
              <a:t> </a:t>
            </a:r>
            <a:r>
              <a:rPr lang="tr-TR" sz="800" dirty="0" smtClean="0">
                <a:latin typeface="OTNEJMScalaSansLFSmallCap"/>
              </a:rPr>
              <a:t>  </a:t>
            </a:r>
            <a:r>
              <a:rPr lang="en-US" sz="800" dirty="0" smtClean="0">
                <a:latin typeface="OTNEJMScalaSansLFSmallCap"/>
              </a:rPr>
              <a:t> </a:t>
            </a:r>
            <a:r>
              <a:rPr lang="tr-TR" dirty="0" smtClean="0">
                <a:latin typeface="OTNEJMScalaSansLF"/>
              </a:rPr>
              <a:t>artış %</a:t>
            </a:r>
            <a:r>
              <a:rPr lang="en-US" dirty="0" smtClean="0">
                <a:latin typeface="OTNEJMScalaSansLF"/>
              </a:rPr>
              <a:t> </a:t>
            </a:r>
            <a:r>
              <a:rPr lang="en-US" dirty="0">
                <a:latin typeface="OTNEJMScalaSansLF"/>
              </a:rPr>
              <a:t>5.5 </a:t>
            </a:r>
            <a:r>
              <a:rPr lang="en-US" dirty="0" smtClean="0">
                <a:latin typeface="OTNEJMScalaSansLF"/>
              </a:rPr>
              <a:t>(95</a:t>
            </a:r>
            <a:r>
              <a:rPr lang="en-US" dirty="0">
                <a:latin typeface="OTNEJMScalaSansLF"/>
              </a:rPr>
              <a:t>% CI, 0.8 to </a:t>
            </a:r>
            <a:r>
              <a:rPr lang="en-US" dirty="0" smtClean="0">
                <a:latin typeface="OTNEJMScalaSansLF"/>
              </a:rPr>
              <a:t>10.2) (9.8±1.9</a:t>
            </a:r>
            <a:r>
              <a:rPr lang="en-US" dirty="0">
                <a:latin typeface="OTNEJMScalaSansLF"/>
              </a:rPr>
              <a:t>% vs. 4.3±1.5%; P = 0.02) (Panel A). </a:t>
            </a:r>
            <a:endParaRPr lang="tr-TR" dirty="0" smtClean="0">
              <a:latin typeface="OTNEJMScalaSansLF"/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latin typeface="OTNEJMScalaSansLF"/>
              </a:rPr>
              <a:t>Yüksek </a:t>
            </a:r>
            <a:r>
              <a:rPr lang="tr-TR" dirty="0" err="1" smtClean="0">
                <a:latin typeface="OTNEJMScalaSansLF"/>
              </a:rPr>
              <a:t>periostin</a:t>
            </a:r>
            <a:r>
              <a:rPr lang="tr-TR" dirty="0" smtClean="0">
                <a:latin typeface="OTNEJMScalaSansLF"/>
              </a:rPr>
              <a:t> grubunda </a:t>
            </a:r>
            <a:r>
              <a:rPr lang="en-US" dirty="0">
                <a:latin typeface="OTNEJMScalaSansLF"/>
              </a:rPr>
              <a:t>FEV</a:t>
            </a:r>
            <a:r>
              <a:rPr lang="en-US" sz="800" dirty="0">
                <a:latin typeface="OTNEJMScalaSansLFSmallCap"/>
              </a:rPr>
              <a:t>1</a:t>
            </a:r>
            <a:r>
              <a:rPr lang="tr-TR" sz="800" dirty="0">
                <a:latin typeface="OTNEJMScalaSansLFSmallCap"/>
              </a:rPr>
              <a:t>   </a:t>
            </a:r>
            <a:r>
              <a:rPr lang="en-US" sz="800" dirty="0">
                <a:latin typeface="OTNEJMScalaSansLFSmallCap"/>
              </a:rPr>
              <a:t> </a:t>
            </a:r>
            <a:r>
              <a:rPr lang="tr-TR" dirty="0">
                <a:latin typeface="OTNEJMScalaSansLF"/>
              </a:rPr>
              <a:t>artış %</a:t>
            </a:r>
            <a:r>
              <a:rPr lang="en-US" dirty="0">
                <a:latin typeface="OTNEJMScalaSansLF"/>
              </a:rPr>
              <a:t> </a:t>
            </a:r>
            <a:r>
              <a:rPr lang="tr-TR" dirty="0" smtClean="0">
                <a:latin typeface="OTNEJMScalaSansLF"/>
              </a:rPr>
              <a:t>8.2</a:t>
            </a:r>
            <a:r>
              <a:rPr lang="en-US" dirty="0" smtClean="0">
                <a:latin typeface="OTNEJMScalaSansLF"/>
              </a:rPr>
              <a:t> </a:t>
            </a:r>
            <a:r>
              <a:rPr lang="en-US" dirty="0">
                <a:latin typeface="OTNEJMScalaSansLF"/>
              </a:rPr>
              <a:t>(95% CI, 1.0 to 15.4) </a:t>
            </a:r>
            <a:r>
              <a:rPr lang="tr-TR" dirty="0" smtClean="0">
                <a:latin typeface="OTNEJMScalaSansLF"/>
              </a:rPr>
              <a:t>(</a:t>
            </a:r>
            <a:r>
              <a:rPr lang="en-US" dirty="0" smtClean="0">
                <a:latin typeface="OTNEJMScalaSansLF"/>
              </a:rPr>
              <a:t>14.0±3.1%</a:t>
            </a:r>
            <a:r>
              <a:rPr lang="tr-TR" dirty="0" smtClean="0">
                <a:latin typeface="OTNEJMScalaSansLF"/>
              </a:rPr>
              <a:t> </a:t>
            </a:r>
            <a:r>
              <a:rPr lang="en-US" dirty="0" smtClean="0">
                <a:latin typeface="OTNEJMScalaSansLF"/>
              </a:rPr>
              <a:t>vs</a:t>
            </a:r>
            <a:r>
              <a:rPr lang="en-US" dirty="0">
                <a:latin typeface="OTNEJMScalaSansLF"/>
              </a:rPr>
              <a:t>. 5.8±2.1%; P = 0.03) (Panel B). </a:t>
            </a:r>
            <a:endParaRPr lang="tr-TR" dirty="0" smtClean="0">
              <a:latin typeface="OTNEJMScalaSansLF"/>
            </a:endParaRPr>
          </a:p>
          <a:p>
            <a:pPr>
              <a:lnSpc>
                <a:spcPct val="150000"/>
              </a:lnSpc>
            </a:pPr>
            <a:r>
              <a:rPr lang="tr-TR" dirty="0" smtClean="0">
                <a:latin typeface="OTNEJMScalaSansLF"/>
              </a:rPr>
              <a:t>Düşük </a:t>
            </a:r>
            <a:r>
              <a:rPr lang="tr-TR" dirty="0" err="1" smtClean="0">
                <a:latin typeface="OTNEJMScalaSansLF"/>
              </a:rPr>
              <a:t>periostin</a:t>
            </a:r>
            <a:r>
              <a:rPr lang="tr-TR" dirty="0" smtClean="0">
                <a:latin typeface="OTNEJMScalaSansLF"/>
              </a:rPr>
              <a:t> grubunda </a:t>
            </a:r>
            <a:r>
              <a:rPr lang="en-US" dirty="0" smtClean="0">
                <a:latin typeface="OTNEJMScalaSansLF"/>
              </a:rPr>
              <a:t>FEV</a:t>
            </a:r>
            <a:r>
              <a:rPr lang="en-US" sz="800" dirty="0" smtClean="0">
                <a:latin typeface="OTNEJMScalaSansLFSmallCap"/>
              </a:rPr>
              <a:t>1 </a:t>
            </a:r>
            <a:r>
              <a:rPr lang="tr-TR" sz="800" dirty="0" smtClean="0">
                <a:latin typeface="OTNEJMScalaSansLFSmallCap"/>
              </a:rPr>
              <a:t> </a:t>
            </a:r>
            <a:r>
              <a:rPr lang="en-US" dirty="0" smtClean="0">
                <a:latin typeface="OTNEJMScalaSansLF"/>
              </a:rPr>
              <a:t>a</a:t>
            </a:r>
            <a:r>
              <a:rPr lang="tr-TR" dirty="0" err="1" smtClean="0">
                <a:latin typeface="OTNEJMScalaSansLF"/>
              </a:rPr>
              <a:t>rtış</a:t>
            </a:r>
            <a:r>
              <a:rPr lang="en-US" dirty="0" smtClean="0">
                <a:latin typeface="OTNEJMScalaSansLF"/>
              </a:rPr>
              <a:t> </a:t>
            </a:r>
            <a:r>
              <a:rPr lang="tr-TR" dirty="0" smtClean="0">
                <a:latin typeface="OTNEJMScalaSansLF"/>
              </a:rPr>
              <a:t>%</a:t>
            </a:r>
            <a:r>
              <a:rPr lang="en-US" dirty="0" smtClean="0">
                <a:latin typeface="OTNEJMScalaSansLF"/>
              </a:rPr>
              <a:t>1.6 (</a:t>
            </a:r>
            <a:r>
              <a:rPr lang="en-US" dirty="0">
                <a:latin typeface="OTNEJMScalaSansLF"/>
              </a:rPr>
              <a:t>95% CI, –4.5 to 7.7) </a:t>
            </a:r>
            <a:r>
              <a:rPr lang="en-US" dirty="0" smtClean="0">
                <a:latin typeface="OTNEJMScalaSansLF"/>
              </a:rPr>
              <a:t>(5.1±2.4</a:t>
            </a:r>
            <a:r>
              <a:rPr lang="en-US" dirty="0">
                <a:latin typeface="OTNEJMScalaSansLF"/>
              </a:rPr>
              <a:t>% vs. 3.5±2.1%; P = 0.61) (Panel C).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10102777" y="6478371"/>
            <a:ext cx="2089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2011</a:t>
            </a:r>
          </a:p>
        </p:txBody>
      </p:sp>
    </p:spTree>
    <p:extLst>
      <p:ext uri="{BB962C8B-B14F-4D97-AF65-F5344CB8AC3E}">
        <p14:creationId xmlns:p14="http://schemas.microsoft.com/office/powerpoint/2010/main" val="234244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9274" y="652987"/>
            <a:ext cx="8911687" cy="627174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ARAŞİDONİK ASİD METABOLİZMASI </a:t>
            </a:r>
            <a:r>
              <a:rPr lang="tr-TR" b="1" dirty="0" smtClean="0">
                <a:solidFill>
                  <a:srgbClr val="FF0000"/>
                </a:solidFill>
              </a:rPr>
              <a:t>ÜRÜNLERİ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643" y="1258087"/>
            <a:ext cx="8299369" cy="5133087"/>
          </a:xfrm>
          <a:prstGeom prst="rect">
            <a:avLst/>
          </a:prstGeom>
        </p:spPr>
      </p:pic>
      <p:cxnSp>
        <p:nvCxnSpPr>
          <p:cNvPr id="6" name="Düz Ok Bağlayıcısı 5"/>
          <p:cNvCxnSpPr/>
          <p:nvPr/>
        </p:nvCxnSpPr>
        <p:spPr>
          <a:xfrm flipV="1">
            <a:off x="758283" y="3349593"/>
            <a:ext cx="1012765" cy="586787"/>
          </a:xfrm>
          <a:prstGeom prst="straightConnector1">
            <a:avLst/>
          </a:prstGeom>
          <a:ln w="177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V="1">
            <a:off x="3218984" y="5509213"/>
            <a:ext cx="1012765" cy="586787"/>
          </a:xfrm>
          <a:prstGeom prst="straightConnector1">
            <a:avLst/>
          </a:prstGeom>
          <a:ln w="177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70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72319" y="379141"/>
            <a:ext cx="10255675" cy="52187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LÖKOTRİEN E4 (LTE4):</a:t>
            </a:r>
          </a:p>
          <a:p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İdrar LTE4 astım atakları ve havayolu tıkanıklığı ile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ilşkili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Çocuklarda yüksek LTE4/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FeNO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oranı astım kontrolü ve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pulmoner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fonksiyonlar açısından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montelukastın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IKS’ten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daha iyi olacağının göstergesi olabilir.</a:t>
            </a:r>
          </a:p>
          <a:p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Bazal LTE4 düzeyi yüksekliği IKS e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-on tedavi olarak LTRA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nın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LABA dan daha etkili olacağını öngörebilir.</a:t>
            </a:r>
          </a:p>
          <a:p>
            <a:pPr marL="0" indent="0">
              <a:buNone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LİPOKSİN A4: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Havayolu tıkanıklığı ile ters orantılı </a:t>
            </a:r>
          </a:p>
          <a:p>
            <a:pPr marL="0" indent="0">
              <a:buNone/>
            </a:pPr>
            <a:r>
              <a:rPr lang="tr-T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Hastalık şiddeti attıkça düzeyi azalıyor. </a:t>
            </a:r>
          </a:p>
          <a:p>
            <a:pPr marL="0" indent="0">
              <a:buNone/>
            </a:pPr>
            <a:r>
              <a:rPr lang="tr-TR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Epoksid</a:t>
            </a:r>
            <a:r>
              <a:rPr lang="tr-T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hidrolaz</a:t>
            </a:r>
            <a:r>
              <a:rPr lang="tr-T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inhibitörleri </a:t>
            </a:r>
            <a:r>
              <a:rPr lang="tr-TR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lipoksin</a:t>
            </a:r>
            <a:r>
              <a:rPr lang="tr-TR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A4 düzeylerini artırır ağır astım için yeni bir tedavi yaklaşımı olabilir.</a:t>
            </a:r>
            <a:endParaRPr lang="tr-TR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7726290" y="2988526"/>
            <a:ext cx="44657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Rabinovitch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</a:t>
            </a:r>
          </a:p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Rabinovitch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de-DE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240749" y="6218660"/>
            <a:ext cx="4568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Bhavsar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PK </a:t>
            </a:r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</a:p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Ono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 J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Respir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73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Resi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27" y="0"/>
            <a:ext cx="9386546" cy="6601522"/>
          </a:xfrm>
          <a:prstGeom prst="rect">
            <a:avLst/>
          </a:prstGeom>
        </p:spPr>
      </p:pic>
      <p:sp>
        <p:nvSpPr>
          <p:cNvPr id="14" name="Dikdörtgen 13"/>
          <p:cNvSpPr/>
          <p:nvPr/>
        </p:nvSpPr>
        <p:spPr>
          <a:xfrm>
            <a:off x="7493619" y="6488668"/>
            <a:ext cx="5326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Darveaux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Allergy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8245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TT00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20" y="0"/>
            <a:ext cx="12013580" cy="672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82349" y="5134134"/>
            <a:ext cx="8911687" cy="1280890"/>
          </a:xfrm>
        </p:spPr>
        <p:txBody>
          <a:bodyPr>
            <a:normAutofit/>
          </a:bodyPr>
          <a:lstStyle/>
          <a:p>
            <a:r>
              <a:rPr lang="tr-TR" sz="4400" dirty="0" smtClean="0">
                <a:solidFill>
                  <a:schemeClr val="bg1"/>
                </a:solidFill>
                <a:latin typeface="Algerian" panose="04020705040A02060702" pitchFamily="82" charset="0"/>
              </a:rPr>
              <a:t>Teşekkürler</a:t>
            </a:r>
            <a:endParaRPr lang="tr-TR" sz="440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27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5628</TotalTime>
  <Words>1279</Words>
  <Application>Microsoft Office PowerPoint</Application>
  <PresentationFormat>Geniş ekran</PresentationFormat>
  <Paragraphs>211</Paragraphs>
  <Slides>44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6" baseType="lpstr">
      <vt:lpstr>AdvPS9788</vt:lpstr>
      <vt:lpstr>AdvPSA88B</vt:lpstr>
      <vt:lpstr>Algerian</vt:lpstr>
      <vt:lpstr>Arial</vt:lpstr>
      <vt:lpstr>Calibri</vt:lpstr>
      <vt:lpstr>Century Gothic</vt:lpstr>
      <vt:lpstr>OTNEJMScalaSansLF</vt:lpstr>
      <vt:lpstr>OTNEJMScalaSansLFSmallCap</vt:lpstr>
      <vt:lpstr>Times New Roman</vt:lpstr>
      <vt:lpstr>Wingdings</vt:lpstr>
      <vt:lpstr>Wingdings 3</vt:lpstr>
      <vt:lpstr>Duman</vt:lpstr>
      <vt:lpstr>Biyobelirteçlerin bireysel astım tedavisinde kullanılması  </vt:lpstr>
      <vt:lpstr>SUNUM PLANI</vt:lpstr>
      <vt:lpstr>PowerPoint Sunusu</vt:lpstr>
      <vt:lpstr>BİYOBELİRTEÇLERE NEDEN İHTİYACIMIZ VAR?  </vt:lpstr>
      <vt:lpstr>İDEAL BİR BİYOBELİRTEÇ</vt:lpstr>
      <vt:lpstr>PowerPoint Sunusu</vt:lpstr>
      <vt:lpstr>Biyobelirteç Kaynakları:</vt:lpstr>
      <vt:lpstr>PowerPoint Sunusu</vt:lpstr>
      <vt:lpstr>PowerPoint Sunusu</vt:lpstr>
      <vt:lpstr>IgE:</vt:lpstr>
      <vt:lpstr>IgE:</vt:lpstr>
      <vt:lpstr>EOZİNOFİL:</vt:lpstr>
      <vt:lpstr>EOZİNOFİL:</vt:lpstr>
      <vt:lpstr>PowerPoint Sunusu</vt:lpstr>
      <vt:lpstr>PowerPoint Sunusu</vt:lpstr>
      <vt:lpstr>PowerPoint Sunusu</vt:lpstr>
      <vt:lpstr>PowerPoint Sunusu</vt:lpstr>
      <vt:lpstr>Eozinofilik Katyonik protein</vt:lpstr>
      <vt:lpstr>PowerPoint Sunusu</vt:lpstr>
      <vt:lpstr>PowerPoint Sunusu</vt:lpstr>
      <vt:lpstr>Bromotirozin: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EBC (Yoğunlaştırılmış nefes havasında) BİYOBELİRTEÇLER </vt:lpstr>
      <vt:lpstr>PowerPoint Sunusu</vt:lpstr>
      <vt:lpstr>PowerPoint Sunusu</vt:lpstr>
      <vt:lpstr>Periostin:</vt:lpstr>
      <vt:lpstr>PowerPoint Sunusu</vt:lpstr>
      <vt:lpstr>PowerPoint Sunusu</vt:lpstr>
      <vt:lpstr>ARAŞİDONİK ASİD METABOLİZMASI ÜRÜNLERİ</vt:lpstr>
      <vt:lpstr>PowerPoint Sunusu</vt:lpstr>
      <vt:lpstr>PowerPoint Sunusu</vt:lpstr>
      <vt:lpstr>Teşekkürler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Fiziksel Ürtikerler</dc:title>
  <dc:creator>Şahiner</dc:creator>
  <cp:lastModifiedBy>Ümit</cp:lastModifiedBy>
  <cp:revision>326</cp:revision>
  <dcterms:created xsi:type="dcterms:W3CDTF">2013-10-30T20:19:46Z</dcterms:created>
  <dcterms:modified xsi:type="dcterms:W3CDTF">2016-04-25T11:59:47Z</dcterms:modified>
</cp:coreProperties>
</file>