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handoutMasterIdLst>
    <p:handoutMasterId r:id="rId55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5" r:id="rId19"/>
    <p:sldId id="276" r:id="rId20"/>
    <p:sldId id="277" r:id="rId21"/>
    <p:sldId id="278" r:id="rId22"/>
    <p:sldId id="311" r:id="rId23"/>
    <p:sldId id="287" r:id="rId24"/>
    <p:sldId id="288" r:id="rId25"/>
    <p:sldId id="289" r:id="rId26"/>
    <p:sldId id="280" r:id="rId27"/>
    <p:sldId id="281" r:id="rId28"/>
    <p:sldId id="283" r:id="rId29"/>
    <p:sldId id="284" r:id="rId30"/>
    <p:sldId id="285" r:id="rId31"/>
    <p:sldId id="286" r:id="rId32"/>
    <p:sldId id="306" r:id="rId33"/>
    <p:sldId id="290" r:id="rId34"/>
    <p:sldId id="291" r:id="rId35"/>
    <p:sldId id="293" r:id="rId36"/>
    <p:sldId id="292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4" r:id="rId47"/>
    <p:sldId id="305" r:id="rId48"/>
    <p:sldId id="307" r:id="rId49"/>
    <p:sldId id="308" r:id="rId50"/>
    <p:sldId id="312" r:id="rId51"/>
    <p:sldId id="309" r:id="rId52"/>
    <p:sldId id="310" r:id="rId5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2C0F91-DDC7-489C-9EDB-676A5E0E1E21}" type="datetimeFigureOut">
              <a:rPr lang="tr-TR" smtClean="0"/>
              <a:pPr/>
              <a:t>23.04.2017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6A2829-A34B-4E3E-9B4F-06B51667314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52157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5257B3-0AA5-4FC7-B75B-0BBF5E42342D}" type="datetimeFigureOut">
              <a:rPr lang="tr-TR" smtClean="0"/>
              <a:pPr/>
              <a:t>23.04.2017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82836-ED42-48D8-9C4D-B1B2953F862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7266905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Açığa çıkan diğer diyet faktörleri örneğin ileri derecede </a:t>
            </a:r>
            <a:r>
              <a:rPr lang="tr-TR" dirty="0" err="1" smtClean="0"/>
              <a:t>glikolize</a:t>
            </a:r>
            <a:r>
              <a:rPr lang="tr-TR" dirty="0" smtClean="0"/>
              <a:t> edilmiş ürünler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A82836-ED42-48D8-9C4D-B1B2953F862F}" type="slidenum">
              <a:rPr lang="tr-TR" smtClean="0"/>
              <a:pPr/>
              <a:t>14</a:t>
            </a:fld>
            <a:endParaRPr lang="tr-T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err="1" smtClean="0"/>
              <a:t>Allerjiden</a:t>
            </a:r>
            <a:r>
              <a:rPr lang="tr-TR" dirty="0" smtClean="0"/>
              <a:t> </a:t>
            </a:r>
            <a:r>
              <a:rPr lang="tr-TR" dirty="0" err="1" smtClean="0"/>
              <a:t>primer</a:t>
            </a:r>
            <a:r>
              <a:rPr lang="tr-TR" dirty="0" smtClean="0"/>
              <a:t> korunma sorunun çözülmesi için erken yaşam çalışmalarına ihtiyaç</a:t>
            </a:r>
            <a:r>
              <a:rPr lang="tr-TR" baseline="0" dirty="0" smtClean="0"/>
              <a:t> vardır. </a:t>
            </a:r>
            <a:r>
              <a:rPr lang="tr-TR" baseline="0" dirty="0" err="1" smtClean="0"/>
              <a:t>Prospektif</a:t>
            </a:r>
            <a:r>
              <a:rPr lang="tr-TR" baseline="0" dirty="0" smtClean="0"/>
              <a:t> olarak, gebelikteki diyet, bebeklik  </a:t>
            </a:r>
            <a:r>
              <a:rPr lang="tr-TR" baseline="0" dirty="0" smtClean="0"/>
              <a:t>dönemini de  </a:t>
            </a:r>
            <a:r>
              <a:rPr lang="tr-TR" baseline="0" dirty="0" smtClean="0"/>
              <a:t>içeren bu dönemlerdeki </a:t>
            </a:r>
            <a:r>
              <a:rPr lang="tr-TR" baseline="0" dirty="0" err="1" smtClean="0"/>
              <a:t>biyobelirteçleri</a:t>
            </a:r>
            <a:r>
              <a:rPr lang="tr-TR" baseline="0" dirty="0" smtClean="0"/>
              <a:t> ortaya koyan çok az sayıda çalışma vardır.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A82836-ED42-48D8-9C4D-B1B2953F862F}" type="slidenum">
              <a:rPr lang="tr-TR" smtClean="0"/>
              <a:pPr/>
              <a:t>15</a:t>
            </a:fld>
            <a:endParaRPr lang="tr-T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A82836-ED42-48D8-9C4D-B1B2953F862F}" type="slidenum">
              <a:rPr lang="tr-TR" smtClean="0"/>
              <a:pPr/>
              <a:t>19</a:t>
            </a:fld>
            <a:endParaRPr lang="tr-T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err="1" smtClean="0"/>
              <a:t>İngltereden</a:t>
            </a:r>
            <a:r>
              <a:rPr lang="tr-TR" dirty="0" smtClean="0"/>
              <a:t> yapılan diğer bir çalışma </a:t>
            </a:r>
            <a:r>
              <a:rPr lang="tr-TR" dirty="0" err="1" smtClean="0"/>
              <a:t>Annals</a:t>
            </a:r>
            <a:r>
              <a:rPr lang="tr-TR" dirty="0" smtClean="0"/>
              <a:t> dergisinde </a:t>
            </a:r>
            <a:r>
              <a:rPr lang="tr-TR" dirty="0" err="1" smtClean="0"/>
              <a:t>letter</a:t>
            </a:r>
            <a:r>
              <a:rPr lang="tr-TR" dirty="0" smtClean="0"/>
              <a:t> olarak yayınlanmış.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A82836-ED42-48D8-9C4D-B1B2953F862F}" type="slidenum">
              <a:rPr lang="tr-TR" smtClean="0"/>
              <a:pPr/>
              <a:t>21</a:t>
            </a:fld>
            <a:endParaRPr lang="tr-T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(Prudent pattern made up of fruits, tomatoes, cabbages, green leafy vegetables,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poultry, and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fish;Western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pattern made up of red meat, processed meat, refined 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used the Alternate Healthy Eating Index, a measure of diet quality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based on modified recommendations from the US Department of Agriculture,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27,28 modified for pregnancy (AHEI-P).29 This index has been previously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shown by our group and others to be associated with lower mortality and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disease risk.28,29 The score is based on a 90-point scale, with each of the following</a:t>
            </a:r>
          </a:p>
          <a:p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9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components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contributing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10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possible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points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each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vegetables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;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fruit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;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ratio of white to red meat; fiber; trans fat; ratio of polyunsaturated to saturated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fatty acids; and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folate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calcium, and iron from foods. To improve interpretability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odds ratios (ORs), we expressed AHEI-P results as per 10 points of</a:t>
            </a:r>
          </a:p>
          <a:p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AHEI-P.</a:t>
            </a: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grains, snacks, sweets, desserts, French fries, and pizza).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A82836-ED42-48D8-9C4D-B1B2953F862F}" type="slidenum">
              <a:rPr lang="tr-TR" smtClean="0"/>
              <a:pPr/>
              <a:t>26</a:t>
            </a:fld>
            <a:endParaRPr lang="tr-T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Türüne bakılmaksızın 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A82836-ED42-48D8-9C4D-B1B2953F862F}" type="slidenum">
              <a:rPr lang="tr-TR" smtClean="0"/>
              <a:pPr/>
              <a:t>33</a:t>
            </a:fld>
            <a:endParaRPr lang="tr-T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err="1" smtClean="0"/>
              <a:t>Ekzema</a:t>
            </a:r>
            <a:r>
              <a:rPr lang="tr-TR" baseline="0" dirty="0" err="1" smtClean="0"/>
              <a:t>yı</a:t>
            </a:r>
            <a:r>
              <a:rPr lang="tr-TR" baseline="0" dirty="0" smtClean="0"/>
              <a:t> önlediği, ama </a:t>
            </a:r>
            <a:r>
              <a:rPr lang="tr-TR" baseline="0" dirty="0" err="1" smtClean="0"/>
              <a:t>allerjik</a:t>
            </a:r>
            <a:r>
              <a:rPr lang="tr-TR" baseline="0" dirty="0" smtClean="0"/>
              <a:t> </a:t>
            </a:r>
            <a:r>
              <a:rPr lang="tr-TR" baseline="0" dirty="0" err="1" smtClean="0"/>
              <a:t>duyarlanmayı</a:t>
            </a:r>
            <a:r>
              <a:rPr lang="tr-TR" baseline="0" dirty="0" smtClean="0"/>
              <a:t> önleyemediğini göstermektedir.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A82836-ED42-48D8-9C4D-B1B2953F862F}" type="slidenum">
              <a:rPr lang="tr-TR" smtClean="0"/>
              <a:pPr/>
              <a:t>34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2536D-560E-4105-AEA8-3E80332DFE58}" type="datetimeFigureOut">
              <a:rPr lang="tr-TR" smtClean="0"/>
              <a:pPr/>
              <a:t>23.04.2017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61DFB-D4B9-467E-A91B-3829BA75FC9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2536D-560E-4105-AEA8-3E80332DFE58}" type="datetimeFigureOut">
              <a:rPr lang="tr-TR" smtClean="0"/>
              <a:pPr/>
              <a:t>23.04.2017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61DFB-D4B9-467E-A91B-3829BA75FC9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2536D-560E-4105-AEA8-3E80332DFE58}" type="datetimeFigureOut">
              <a:rPr lang="tr-TR" smtClean="0"/>
              <a:pPr/>
              <a:t>23.04.2017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61DFB-D4B9-467E-A91B-3829BA75FC9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2536D-560E-4105-AEA8-3E80332DFE58}" type="datetimeFigureOut">
              <a:rPr lang="tr-TR" smtClean="0"/>
              <a:pPr/>
              <a:t>23.04.2017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61DFB-D4B9-467E-A91B-3829BA75FC9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2536D-560E-4105-AEA8-3E80332DFE58}" type="datetimeFigureOut">
              <a:rPr lang="tr-TR" smtClean="0"/>
              <a:pPr/>
              <a:t>23.04.2017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61DFB-D4B9-467E-A91B-3829BA75FC9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2536D-560E-4105-AEA8-3E80332DFE58}" type="datetimeFigureOut">
              <a:rPr lang="tr-TR" smtClean="0"/>
              <a:pPr/>
              <a:t>23.04.2017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61DFB-D4B9-467E-A91B-3829BA75FC9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2536D-560E-4105-AEA8-3E80332DFE58}" type="datetimeFigureOut">
              <a:rPr lang="tr-TR" smtClean="0"/>
              <a:pPr/>
              <a:t>23.04.2017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61DFB-D4B9-467E-A91B-3829BA75FC9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2536D-560E-4105-AEA8-3E80332DFE58}" type="datetimeFigureOut">
              <a:rPr lang="tr-TR" smtClean="0"/>
              <a:pPr/>
              <a:t>23.04.2017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61DFB-D4B9-467E-A91B-3829BA75FC9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2536D-560E-4105-AEA8-3E80332DFE58}" type="datetimeFigureOut">
              <a:rPr lang="tr-TR" smtClean="0"/>
              <a:pPr/>
              <a:t>23.04.2017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61DFB-D4B9-467E-A91B-3829BA75FC9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2536D-560E-4105-AEA8-3E80332DFE58}" type="datetimeFigureOut">
              <a:rPr lang="tr-TR" smtClean="0"/>
              <a:pPr/>
              <a:t>23.04.2017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61DFB-D4B9-467E-A91B-3829BA75FC9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2536D-560E-4105-AEA8-3E80332DFE58}" type="datetimeFigureOut">
              <a:rPr lang="tr-TR" smtClean="0"/>
              <a:pPr/>
              <a:t>23.04.2017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61DFB-D4B9-467E-A91B-3829BA75FC9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C2536D-560E-4105-AEA8-3E80332DFE58}" type="datetimeFigureOut">
              <a:rPr lang="tr-TR" smtClean="0"/>
              <a:pPr/>
              <a:t>23.04.2017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F61DFB-D4B9-467E-A91B-3829BA75FC97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dirty="0" smtClean="0"/>
              <a:t> </a:t>
            </a:r>
            <a:r>
              <a:rPr lang="tr-TR" dirty="0"/>
              <a:t>Gebelikte beslenme bebekte </a:t>
            </a:r>
            <a:r>
              <a:rPr lang="tr-TR" dirty="0" err="1" smtClean="0"/>
              <a:t>allerji</a:t>
            </a:r>
            <a:r>
              <a:rPr lang="tr-TR" dirty="0" smtClean="0"/>
              <a:t> </a:t>
            </a:r>
            <a:r>
              <a:rPr lang="tr-TR" dirty="0"/>
              <a:t>gelişimini önler mi? 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err="1" smtClean="0"/>
              <a:t>Doç.Dr</a:t>
            </a:r>
            <a:r>
              <a:rPr lang="tr-TR" dirty="0" smtClean="0"/>
              <a:t>.Ercan </a:t>
            </a:r>
            <a:r>
              <a:rPr lang="tr-TR" dirty="0" err="1" smtClean="0"/>
              <a:t>Küçükosmanoğlu</a:t>
            </a:r>
            <a:endParaRPr lang="tr-TR" dirty="0" smtClean="0"/>
          </a:p>
          <a:p>
            <a:r>
              <a:rPr lang="tr-TR" dirty="0" smtClean="0"/>
              <a:t>Gaziantep Üniversitesi Tıp Fakültesi Çocuk </a:t>
            </a:r>
            <a:r>
              <a:rPr lang="tr-TR" dirty="0" err="1" smtClean="0"/>
              <a:t>Allerjisi</a:t>
            </a:r>
            <a:r>
              <a:rPr lang="tr-TR" dirty="0" smtClean="0"/>
              <a:t> </a:t>
            </a:r>
            <a:r>
              <a:rPr lang="tr-TR" dirty="0" err="1" smtClean="0"/>
              <a:t>Bilimdalı</a:t>
            </a:r>
            <a:endParaRPr lang="tr-TR" dirty="0"/>
          </a:p>
        </p:txBody>
      </p:sp>
      <p:pic>
        <p:nvPicPr>
          <p:cNvPr id="4" name="3 Resim" descr="gaü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488" y="500042"/>
            <a:ext cx="3028950" cy="1514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/>
          <a:lstStyle/>
          <a:p>
            <a:r>
              <a:rPr lang="tr-TR" dirty="0" err="1" smtClean="0"/>
              <a:t>Allerjik</a:t>
            </a:r>
            <a:r>
              <a:rPr lang="tr-TR" dirty="0" smtClean="0"/>
              <a:t> hastalıkların  ve son yıllarda özellikle besin </a:t>
            </a:r>
            <a:r>
              <a:rPr lang="tr-TR" dirty="0" err="1" smtClean="0"/>
              <a:t>allerjilerinin</a:t>
            </a:r>
            <a:r>
              <a:rPr lang="tr-TR" dirty="0" smtClean="0"/>
              <a:t> artması, </a:t>
            </a:r>
            <a:r>
              <a:rPr lang="tr-TR" dirty="0" err="1" smtClean="0"/>
              <a:t>Allerjistleri</a:t>
            </a:r>
            <a:r>
              <a:rPr lang="tr-TR" dirty="0" smtClean="0"/>
              <a:t> </a:t>
            </a:r>
            <a:r>
              <a:rPr lang="tr-TR" dirty="0" err="1" smtClean="0"/>
              <a:t>primer</a:t>
            </a:r>
            <a:r>
              <a:rPr lang="tr-TR" dirty="0" smtClean="0"/>
              <a:t> korunma ile </a:t>
            </a:r>
            <a:r>
              <a:rPr lang="tr-TR" dirty="0" err="1" smtClean="0"/>
              <a:t>allerjik</a:t>
            </a:r>
            <a:r>
              <a:rPr lang="tr-TR" dirty="0" smtClean="0"/>
              <a:t> hastalıkların ortaya çıkması önlenebilir mi?  sorusunu araştırmaya yöneltmiştir.</a:t>
            </a:r>
            <a:endParaRPr lang="tr-TR" dirty="0"/>
          </a:p>
        </p:txBody>
      </p:sp>
      <p:pic>
        <p:nvPicPr>
          <p:cNvPr id="5" name="4 Resim" descr="graf arta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240" y="3357562"/>
            <a:ext cx="2786082" cy="22288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857232"/>
            <a:ext cx="8472518" cy="5268931"/>
          </a:xfrm>
        </p:spPr>
        <p:txBody>
          <a:bodyPr/>
          <a:lstStyle/>
          <a:p>
            <a:r>
              <a:rPr lang="tr-TR" sz="3600" dirty="0" smtClean="0"/>
              <a:t>Gebelikte yüksek düzeyde </a:t>
            </a:r>
            <a:r>
              <a:rPr lang="tr-TR" sz="3600" dirty="0" err="1" smtClean="0"/>
              <a:t>allerjenik</a:t>
            </a:r>
            <a:r>
              <a:rPr lang="tr-TR" sz="3600" dirty="0" smtClean="0"/>
              <a:t> özelliği olan besinlerden kaçınmasının </a:t>
            </a:r>
            <a:r>
              <a:rPr lang="tr-TR" sz="3600" dirty="0" err="1" smtClean="0"/>
              <a:t>allerjik</a:t>
            </a:r>
            <a:r>
              <a:rPr lang="tr-TR" sz="3600" dirty="0" smtClean="0"/>
              <a:t> hastalıklarının </a:t>
            </a:r>
            <a:r>
              <a:rPr lang="tr-TR" sz="3600" dirty="0" err="1" smtClean="0"/>
              <a:t>insidansını</a:t>
            </a:r>
            <a:r>
              <a:rPr lang="tr-TR" sz="3600" dirty="0" smtClean="0"/>
              <a:t> etkileyip etkilemediği araştırılmıştır</a:t>
            </a:r>
            <a:r>
              <a:rPr lang="tr-TR" dirty="0" smtClean="0"/>
              <a:t>. </a:t>
            </a:r>
            <a:endParaRPr lang="tr-TR" dirty="0"/>
          </a:p>
        </p:txBody>
      </p:sp>
      <p:pic>
        <p:nvPicPr>
          <p:cNvPr id="4" name="3 Resim" descr="geb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108" y="4008806"/>
            <a:ext cx="2928958" cy="19490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/>
          </a:bodyPr>
          <a:lstStyle/>
          <a:p>
            <a:r>
              <a:rPr lang="tr-TR" dirty="0" smtClean="0"/>
              <a:t>Gebelik döneminde </a:t>
            </a:r>
            <a:r>
              <a:rPr lang="tr-TR" dirty="0" err="1" smtClean="0"/>
              <a:t>allerjik</a:t>
            </a:r>
            <a:r>
              <a:rPr lang="tr-TR" dirty="0" smtClean="0"/>
              <a:t> besinlerden kaçınalım diye diyet uygulamak, gebenin yetersiz beslenmesine yol açıp </a:t>
            </a:r>
            <a:r>
              <a:rPr lang="tr-TR" dirty="0" err="1" smtClean="0"/>
              <a:t>maternal</a:t>
            </a:r>
            <a:r>
              <a:rPr lang="tr-TR" dirty="0" smtClean="0"/>
              <a:t> </a:t>
            </a:r>
            <a:r>
              <a:rPr lang="tr-TR" dirty="0" err="1" smtClean="0"/>
              <a:t>malnütrisyona</a:t>
            </a:r>
            <a:r>
              <a:rPr lang="tr-TR" dirty="0" smtClean="0"/>
              <a:t> neden olabilir. </a:t>
            </a:r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pPr>
              <a:buNone/>
            </a:pPr>
            <a:endParaRPr lang="tr-TR" sz="1800" dirty="0" smtClean="0"/>
          </a:p>
          <a:p>
            <a:pPr>
              <a:buNone/>
            </a:pPr>
            <a:endParaRPr lang="tr-TR" sz="1800" dirty="0" smtClean="0"/>
          </a:p>
          <a:p>
            <a:pPr>
              <a:buNone/>
            </a:pPr>
            <a:endParaRPr lang="tr-TR" sz="1200" dirty="0" smtClean="0"/>
          </a:p>
          <a:p>
            <a:pPr>
              <a:buNone/>
            </a:pPr>
            <a:r>
              <a:rPr lang="en-US" sz="1200" dirty="0" smtClean="0"/>
              <a:t>Friedman NJ, </a:t>
            </a:r>
            <a:r>
              <a:rPr lang="en-US" sz="1200" dirty="0" err="1" smtClean="0"/>
              <a:t>Zeiger</a:t>
            </a:r>
            <a:r>
              <a:rPr lang="en-US" sz="1200" dirty="0" smtClean="0"/>
              <a:t> RS. Prevention and Natural History of</a:t>
            </a:r>
            <a:r>
              <a:rPr lang="tr-TR" sz="1200" dirty="0" smtClean="0"/>
              <a:t> </a:t>
            </a:r>
            <a:r>
              <a:rPr lang="en-US" sz="1200" dirty="0" smtClean="0"/>
              <a:t>food Allergy in Pediatric Allergy: Principles and Practice. 2003,</a:t>
            </a:r>
          </a:p>
        </p:txBody>
      </p:sp>
      <p:pic>
        <p:nvPicPr>
          <p:cNvPr id="4" name="3 Resim" descr="gebe allerjik besi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0298" y="3286124"/>
            <a:ext cx="3028950" cy="1514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Fetal</a:t>
            </a:r>
            <a:r>
              <a:rPr lang="tr-TR" dirty="0" smtClean="0"/>
              <a:t> Yaşam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Fetal</a:t>
            </a:r>
            <a:r>
              <a:rPr lang="tr-TR" dirty="0" smtClean="0"/>
              <a:t> </a:t>
            </a:r>
            <a:r>
              <a:rPr lang="tr-TR" dirty="0" err="1" smtClean="0"/>
              <a:t>sitokinler</a:t>
            </a:r>
            <a:r>
              <a:rPr lang="tr-TR" dirty="0" smtClean="0"/>
              <a:t>  </a:t>
            </a:r>
            <a:r>
              <a:rPr lang="tr-TR" dirty="0" err="1" smtClean="0"/>
              <a:t>Th</a:t>
            </a:r>
            <a:r>
              <a:rPr lang="tr-TR" dirty="0" smtClean="0"/>
              <a:t> 2  tipi yanıt verir.</a:t>
            </a:r>
          </a:p>
          <a:p>
            <a:r>
              <a:rPr lang="tr-TR" dirty="0" smtClean="0"/>
              <a:t>Bunun nedeni annenin </a:t>
            </a:r>
            <a:r>
              <a:rPr lang="tr-TR" dirty="0" err="1" smtClean="0"/>
              <a:t>immun</a:t>
            </a:r>
            <a:r>
              <a:rPr lang="tr-TR" dirty="0" smtClean="0"/>
              <a:t> sistemine  karşı fetüsü korumaktır</a:t>
            </a:r>
          </a:p>
          <a:p>
            <a:r>
              <a:rPr lang="tr-TR" dirty="0" err="1" smtClean="0"/>
              <a:t>Fetal</a:t>
            </a:r>
            <a:r>
              <a:rPr lang="tr-TR" dirty="0" smtClean="0"/>
              <a:t> dönemin 11. haftasında </a:t>
            </a:r>
            <a:r>
              <a:rPr lang="tr-TR" dirty="0" err="1" smtClean="0"/>
              <a:t>IgE</a:t>
            </a:r>
            <a:r>
              <a:rPr lang="tr-TR" dirty="0" smtClean="0"/>
              <a:t> üretimi başlar.</a:t>
            </a:r>
            <a:endParaRPr lang="tr-TR" dirty="0"/>
          </a:p>
        </p:txBody>
      </p:sp>
      <p:pic>
        <p:nvPicPr>
          <p:cNvPr id="4" name="3 Resim" descr="fetal yaşa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3174" y="4500570"/>
            <a:ext cx="2638425" cy="1733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/>
          <a:lstStyle/>
          <a:p>
            <a:r>
              <a:rPr lang="tr-TR" dirty="0" smtClean="0"/>
              <a:t>Doğumda </a:t>
            </a:r>
            <a:r>
              <a:rPr lang="tr-TR" dirty="0" err="1" smtClean="0"/>
              <a:t>yenidoğanlar</a:t>
            </a:r>
            <a:r>
              <a:rPr lang="tr-TR" dirty="0" smtClean="0"/>
              <a:t> düşük INF-gamma'ya sahiptir ve Th2 yanıtı, özellikle IL-4 ile bağlantılı </a:t>
            </a:r>
            <a:r>
              <a:rPr lang="tr-TR" dirty="0" err="1" smtClean="0"/>
              <a:t>sitokinleri</a:t>
            </a:r>
            <a:r>
              <a:rPr lang="tr-TR" dirty="0" smtClean="0"/>
              <a:t> üretme eğilimindedir. </a:t>
            </a:r>
          </a:p>
          <a:p>
            <a:endParaRPr lang="tr-TR" dirty="0" smtClean="0"/>
          </a:p>
          <a:p>
            <a:r>
              <a:rPr lang="tr-TR" dirty="0" smtClean="0"/>
              <a:t>O </a:t>
            </a:r>
            <a:r>
              <a:rPr lang="tr-TR" dirty="0" smtClean="0"/>
              <a:t>halde </a:t>
            </a:r>
            <a:r>
              <a:rPr lang="tr-TR" dirty="0" smtClean="0"/>
              <a:t>niçin bebekler </a:t>
            </a:r>
            <a:r>
              <a:rPr lang="tr-TR" dirty="0" err="1" smtClean="0"/>
              <a:t>allerjik</a:t>
            </a:r>
            <a:r>
              <a:rPr lang="tr-TR" dirty="0" smtClean="0"/>
              <a:t> olmuyor?</a:t>
            </a:r>
            <a:endParaRPr lang="tr-TR" dirty="0"/>
          </a:p>
        </p:txBody>
      </p:sp>
      <p:pic>
        <p:nvPicPr>
          <p:cNvPr id="4" name="3 Resim" descr="sağlılı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918" y="3973180"/>
            <a:ext cx="3571900" cy="19751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715040"/>
          </a:xfrm>
        </p:spPr>
        <p:txBody>
          <a:bodyPr/>
          <a:lstStyle/>
          <a:p>
            <a:r>
              <a:rPr lang="tr-TR" dirty="0" smtClean="0"/>
              <a:t> Araştırmalar, annenin bağışıklık sisteminin </a:t>
            </a:r>
            <a:r>
              <a:rPr lang="tr-TR" dirty="0" err="1" smtClean="0"/>
              <a:t>yenidoğanda</a:t>
            </a:r>
            <a:r>
              <a:rPr lang="tr-TR" dirty="0" smtClean="0"/>
              <a:t> ve bebekte </a:t>
            </a:r>
            <a:r>
              <a:rPr lang="tr-TR" dirty="0" err="1" smtClean="0"/>
              <a:t>allerjinin</a:t>
            </a:r>
            <a:r>
              <a:rPr lang="tr-TR" dirty="0" smtClean="0"/>
              <a:t> meydana gelmesinde çok önemli bir rol oynayabileceğini ortaya koyuyor</a:t>
            </a:r>
          </a:p>
          <a:p>
            <a:r>
              <a:rPr lang="tr-TR" dirty="0" err="1" smtClean="0"/>
              <a:t>IgG</a:t>
            </a:r>
            <a:r>
              <a:rPr lang="tr-TR" dirty="0" smtClean="0"/>
              <a:t> plasentayı geçer; </a:t>
            </a:r>
            <a:r>
              <a:rPr lang="tr-TR" dirty="0" err="1" smtClean="0"/>
              <a:t>IgE</a:t>
            </a:r>
            <a:r>
              <a:rPr lang="tr-TR" dirty="0" smtClean="0"/>
              <a:t> geçemez</a:t>
            </a:r>
          </a:p>
          <a:p>
            <a:r>
              <a:rPr lang="tr-TR" dirty="0" smtClean="0"/>
              <a:t>Bazı alt tip </a:t>
            </a:r>
            <a:r>
              <a:rPr lang="tr-TR" dirty="0" err="1" smtClean="0"/>
              <a:t>IgG</a:t>
            </a:r>
            <a:r>
              <a:rPr lang="tr-TR" dirty="0" smtClean="0"/>
              <a:t> (</a:t>
            </a:r>
            <a:r>
              <a:rPr lang="tr-TR" dirty="0" err="1" smtClean="0"/>
              <a:t>IgGl</a:t>
            </a:r>
            <a:r>
              <a:rPr lang="tr-TR" dirty="0" smtClean="0"/>
              <a:t>; IgG3) </a:t>
            </a:r>
            <a:r>
              <a:rPr lang="tr-TR" dirty="0" err="1" smtClean="0"/>
              <a:t>IgE</a:t>
            </a:r>
            <a:r>
              <a:rPr lang="tr-TR" dirty="0" smtClean="0"/>
              <a:t> yanıtını </a:t>
            </a:r>
            <a:r>
              <a:rPr lang="tr-TR" dirty="0" err="1" smtClean="0"/>
              <a:t>inhibe</a:t>
            </a:r>
            <a:r>
              <a:rPr lang="tr-TR" dirty="0" smtClean="0"/>
              <a:t> edebilir.</a:t>
            </a:r>
            <a:endParaRPr lang="tr-TR" dirty="0"/>
          </a:p>
        </p:txBody>
      </p:sp>
      <p:pic>
        <p:nvPicPr>
          <p:cNvPr id="5" name="4 Resim" descr="plasent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1802" y="4572008"/>
            <a:ext cx="2898509" cy="19288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/>
          <a:lstStyle/>
          <a:p>
            <a:r>
              <a:rPr lang="tr-TR" dirty="0" smtClean="0"/>
              <a:t>IgG1 ve IgG3, </a:t>
            </a:r>
            <a:r>
              <a:rPr lang="tr-TR" dirty="0" err="1" smtClean="0"/>
              <a:t>IgG'nin</a:t>
            </a:r>
            <a:r>
              <a:rPr lang="tr-TR" dirty="0" smtClean="0"/>
              <a:t> daha "koruyucu" alt tipleridir</a:t>
            </a:r>
          </a:p>
          <a:p>
            <a:endParaRPr lang="tr-TR" dirty="0" smtClean="0"/>
          </a:p>
          <a:p>
            <a:r>
              <a:rPr lang="tr-TR" dirty="0" err="1" smtClean="0"/>
              <a:t>Allerjik</a:t>
            </a:r>
            <a:r>
              <a:rPr lang="tr-TR" dirty="0" smtClean="0"/>
              <a:t> annelerde IgG1 ve IgG3 normalden düşük olma eğilimindedir</a:t>
            </a:r>
          </a:p>
          <a:p>
            <a:endParaRPr lang="tr-TR" dirty="0" smtClean="0"/>
          </a:p>
          <a:p>
            <a:r>
              <a:rPr lang="tr-TR" dirty="0" err="1" smtClean="0"/>
              <a:t>Allerjik</a:t>
            </a:r>
            <a:r>
              <a:rPr lang="tr-TR" dirty="0" smtClean="0"/>
              <a:t> annelerde </a:t>
            </a:r>
            <a:r>
              <a:rPr lang="tr-TR" dirty="0" err="1" smtClean="0"/>
              <a:t>IgE</a:t>
            </a:r>
            <a:r>
              <a:rPr lang="tr-TR" dirty="0" smtClean="0"/>
              <a:t> ve IgG4 bol miktarda bulunur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/>
          <a:lstStyle/>
          <a:p>
            <a:r>
              <a:rPr lang="tr-TR" dirty="0" err="1" smtClean="0"/>
              <a:t>Allerji</a:t>
            </a:r>
            <a:r>
              <a:rPr lang="tr-TR" dirty="0" smtClean="0"/>
              <a:t> ve astımı olan annelerde, </a:t>
            </a:r>
            <a:r>
              <a:rPr lang="tr-TR" dirty="0" err="1" smtClean="0"/>
              <a:t>fetal</a:t>
            </a:r>
            <a:r>
              <a:rPr lang="tr-TR" dirty="0" smtClean="0"/>
              <a:t> / </a:t>
            </a:r>
            <a:r>
              <a:rPr lang="tr-TR" dirty="0" err="1" smtClean="0"/>
              <a:t>maternal</a:t>
            </a:r>
            <a:r>
              <a:rPr lang="tr-TR" dirty="0" smtClean="0"/>
              <a:t> ara yüzde </a:t>
            </a:r>
            <a:r>
              <a:rPr lang="tr-TR" dirty="0" err="1" smtClean="0"/>
              <a:t>IgE</a:t>
            </a:r>
            <a:r>
              <a:rPr lang="tr-TR" dirty="0" smtClean="0"/>
              <a:t> </a:t>
            </a:r>
            <a:r>
              <a:rPr lang="tr-TR" dirty="0" smtClean="0"/>
              <a:t>yüksektir.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err="1" smtClean="0"/>
              <a:t>Allerjik</a:t>
            </a:r>
            <a:r>
              <a:rPr lang="tr-TR" dirty="0" smtClean="0"/>
              <a:t> annenin fetüsü </a:t>
            </a:r>
            <a:r>
              <a:rPr lang="tr-TR" dirty="0" err="1" smtClean="0"/>
              <a:t>IgE</a:t>
            </a:r>
            <a:r>
              <a:rPr lang="tr-TR" dirty="0" smtClean="0"/>
              <a:t> üretimi ile antijene cevap vermeye </a:t>
            </a:r>
            <a:r>
              <a:rPr lang="tr-TR" dirty="0" smtClean="0"/>
              <a:t>hazırlanabilir.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>
            <a:normAutofit/>
          </a:bodyPr>
          <a:lstStyle/>
          <a:p>
            <a:r>
              <a:rPr lang="tr-TR" dirty="0" smtClean="0"/>
              <a:t>Besin proteinlerinin plasentayı geçtiği gösterilmiştir  ve </a:t>
            </a:r>
            <a:r>
              <a:rPr lang="tr-TR" dirty="0" err="1" smtClean="0"/>
              <a:t>amniyon</a:t>
            </a:r>
            <a:r>
              <a:rPr lang="tr-TR" dirty="0" smtClean="0"/>
              <a:t> sıvısında tespit edilebilir</a:t>
            </a:r>
          </a:p>
          <a:p>
            <a:pPr marL="514350" indent="-514350">
              <a:lnSpc>
                <a:spcPct val="150000"/>
              </a:lnSpc>
              <a:buNone/>
            </a:pPr>
            <a:r>
              <a:rPr lang="tr-TR" sz="2800" b="1" dirty="0" err="1" smtClean="0">
                <a:solidFill>
                  <a:schemeClr val="tx2"/>
                </a:solidFill>
              </a:rPr>
              <a:t>Ovalbumin</a:t>
            </a:r>
            <a:endParaRPr lang="tr-TR" sz="2800" b="1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tr-TR" sz="2800" b="1" dirty="0" smtClean="0">
                <a:solidFill>
                  <a:schemeClr val="tx2"/>
                </a:solidFill>
              </a:rPr>
              <a:t>Alfa-</a:t>
            </a:r>
            <a:r>
              <a:rPr lang="tr-TR" sz="2800" b="1" dirty="0" err="1" smtClean="0">
                <a:solidFill>
                  <a:schemeClr val="tx2"/>
                </a:solidFill>
              </a:rPr>
              <a:t>laktalbümin</a:t>
            </a:r>
            <a:endParaRPr lang="tr-TR" sz="2800" b="1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tr-TR" sz="2800" b="1" dirty="0" smtClean="0">
                <a:solidFill>
                  <a:schemeClr val="tx2"/>
                </a:solidFill>
              </a:rPr>
              <a:t>Beta-</a:t>
            </a:r>
            <a:r>
              <a:rPr lang="tr-TR" sz="2800" b="1" dirty="0" err="1" smtClean="0">
                <a:solidFill>
                  <a:schemeClr val="tx2"/>
                </a:solidFill>
              </a:rPr>
              <a:t>laktoglobulin</a:t>
            </a:r>
            <a:endParaRPr lang="tr-TR" sz="2800" dirty="0" smtClean="0"/>
          </a:p>
          <a:p>
            <a:r>
              <a:rPr lang="tr-TR" dirty="0" err="1" smtClean="0"/>
              <a:t>Fetal</a:t>
            </a:r>
            <a:r>
              <a:rPr lang="tr-TR" dirty="0" smtClean="0"/>
              <a:t> kandaki </a:t>
            </a:r>
            <a:r>
              <a:rPr lang="tr-TR" dirty="0" err="1" smtClean="0"/>
              <a:t>allerjene</a:t>
            </a:r>
            <a:r>
              <a:rPr lang="tr-TR" dirty="0" smtClean="0"/>
              <a:t> özgü T hücreleri gösterilmiştir. </a:t>
            </a:r>
          </a:p>
          <a:p>
            <a:pPr marL="514350" indent="-514350">
              <a:lnSpc>
                <a:spcPct val="150000"/>
              </a:lnSpc>
              <a:buNone/>
            </a:pPr>
            <a:endParaRPr lang="tr-TR" sz="2800" b="1" dirty="0">
              <a:solidFill>
                <a:schemeClr val="tx2"/>
              </a:solidFill>
            </a:endParaRPr>
          </a:p>
        </p:txBody>
      </p:sp>
      <p:pic>
        <p:nvPicPr>
          <p:cNvPr id="4" name="3 Resim" descr="plasent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742" y="2143116"/>
            <a:ext cx="2898509" cy="1928826"/>
          </a:xfrm>
          <a:prstGeom prst="rect">
            <a:avLst/>
          </a:prstGeom>
        </p:spPr>
      </p:pic>
      <p:pic>
        <p:nvPicPr>
          <p:cNvPr id="5" name="4 Resim" descr="plasent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562" y="2143116"/>
            <a:ext cx="2898509" cy="19288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268931"/>
          </a:xfrm>
        </p:spPr>
        <p:txBody>
          <a:bodyPr/>
          <a:lstStyle/>
          <a:p>
            <a:r>
              <a:rPr lang="tr-TR" sz="4000" dirty="0" smtClean="0"/>
              <a:t>Anne diyetinden alınan az miktarda besin antijenlerine karşı karşıya  kalma sırasında , </a:t>
            </a:r>
            <a:r>
              <a:rPr lang="tr-TR" sz="4000" b="1" dirty="0" smtClean="0"/>
              <a:t>"korunan bir ortamda" </a:t>
            </a:r>
            <a:r>
              <a:rPr lang="tr-TR" sz="4000" dirty="0" smtClean="0"/>
              <a:t>IgG1 ve IgG3 aracılığıyla </a:t>
            </a:r>
            <a:r>
              <a:rPr lang="tr-TR" sz="4000" dirty="0" smtClean="0"/>
              <a:t>fetüsün, antijeni </a:t>
            </a:r>
            <a:r>
              <a:rPr lang="tr-TR" sz="4000" dirty="0" err="1" smtClean="0"/>
              <a:t>tolere</a:t>
            </a:r>
            <a:r>
              <a:rPr lang="tr-TR" sz="4000" dirty="0" smtClean="0"/>
              <a:t> edildiği varsayılır</a:t>
            </a:r>
            <a:r>
              <a:rPr lang="tr-TR" dirty="0" smtClean="0"/>
              <a:t>. 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r>
              <a:rPr lang="tr-TR" dirty="0" err="1" smtClean="0"/>
              <a:t>Atopik</a:t>
            </a:r>
            <a:r>
              <a:rPr lang="tr-TR" dirty="0" smtClean="0"/>
              <a:t> annenin bağışıklık </a:t>
            </a:r>
            <a:r>
              <a:rPr lang="tr-TR" dirty="0" smtClean="0"/>
              <a:t>sistemi, in </a:t>
            </a:r>
            <a:r>
              <a:rPr lang="tr-TR" dirty="0" err="1" smtClean="0"/>
              <a:t>utero</a:t>
            </a:r>
            <a:r>
              <a:rPr lang="tr-TR" dirty="0" smtClean="0"/>
              <a:t> olarak fetüsün </a:t>
            </a:r>
            <a:r>
              <a:rPr lang="tr-TR" dirty="0" smtClean="0"/>
              <a:t>antijenlere verdiği </a:t>
            </a:r>
            <a:r>
              <a:rPr lang="tr-TR" dirty="0" smtClean="0"/>
              <a:t>tepkiyi yönlendirebilir.</a:t>
            </a:r>
            <a:endParaRPr lang="tr-TR" dirty="0"/>
          </a:p>
        </p:txBody>
      </p:sp>
      <p:pic>
        <p:nvPicPr>
          <p:cNvPr id="4" name="3 Resim" descr="allerjik grb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04" y="3289530"/>
            <a:ext cx="2568348" cy="25683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Allerjik</a:t>
            </a:r>
            <a:r>
              <a:rPr lang="tr-TR" dirty="0" smtClean="0"/>
              <a:t> anne, </a:t>
            </a:r>
            <a:r>
              <a:rPr lang="tr-TR" dirty="0" err="1" smtClean="0"/>
              <a:t>fetal</a:t>
            </a:r>
            <a:r>
              <a:rPr lang="tr-TR" dirty="0" smtClean="0"/>
              <a:t> </a:t>
            </a:r>
            <a:r>
              <a:rPr lang="tr-TR" dirty="0" err="1" smtClean="0"/>
              <a:t>IgE'yi</a:t>
            </a:r>
            <a:r>
              <a:rPr lang="tr-TR" dirty="0" smtClean="0"/>
              <a:t> </a:t>
            </a:r>
            <a:r>
              <a:rPr lang="tr-TR" dirty="0" err="1" smtClean="0"/>
              <a:t>down-regüle</a:t>
            </a:r>
            <a:r>
              <a:rPr lang="tr-TR" dirty="0" smtClean="0"/>
              <a:t> etmek için yeterli IgG1 ve IgG3 sağlamayabilir</a:t>
            </a:r>
            <a:br>
              <a:rPr lang="tr-TR" dirty="0" smtClean="0"/>
            </a:br>
            <a:endParaRPr lang="tr-TR" dirty="0" smtClean="0"/>
          </a:p>
          <a:p>
            <a:r>
              <a:rPr lang="tr-TR" dirty="0" smtClean="0"/>
              <a:t>Bununla birlikte, spesifik </a:t>
            </a:r>
            <a:r>
              <a:rPr lang="tr-TR" dirty="0" smtClean="0"/>
              <a:t>besin</a:t>
            </a:r>
            <a:r>
              <a:rPr lang="tr-TR" dirty="0" smtClean="0"/>
              <a:t> </a:t>
            </a:r>
            <a:r>
              <a:rPr lang="tr-TR" dirty="0" err="1" smtClean="0"/>
              <a:t>allerjenlerine</a:t>
            </a:r>
            <a:r>
              <a:rPr lang="tr-TR" dirty="0" smtClean="0"/>
              <a:t> </a:t>
            </a:r>
            <a:r>
              <a:rPr lang="tr-TR" dirty="0" smtClean="0"/>
              <a:t>duyarlılığın, </a:t>
            </a:r>
            <a:r>
              <a:rPr lang="tr-TR" dirty="0" smtClean="0"/>
              <a:t>prenatal olarak başlatıldığına dair ikna edici kanıt </a:t>
            </a:r>
            <a:r>
              <a:rPr lang="tr-TR" dirty="0" smtClean="0"/>
              <a:t>bulunmamaktadır.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Grp="1" noChangeAspect="1" noChangeArrowheads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57158" y="483079"/>
            <a:ext cx="8286776" cy="5874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43636" y="6500834"/>
            <a:ext cx="28289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6314" y="6429396"/>
            <a:ext cx="9144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1332" y="1461322"/>
            <a:ext cx="8286534" cy="2896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15075" y="6500834"/>
            <a:ext cx="28289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628" y="6429396"/>
            <a:ext cx="9144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Akdeniz diyeti </a:t>
            </a:r>
            <a:endParaRPr lang="tr-T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1142985"/>
            <a:ext cx="7715304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Metin kutusu"/>
          <p:cNvSpPr txBox="1"/>
          <p:nvPr/>
        </p:nvSpPr>
        <p:spPr>
          <a:xfrm>
            <a:off x="714348" y="2643182"/>
            <a:ext cx="81439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/>
              <a:t>Bu çalışma da gebelik döneminde Akdeniz diyeti uygulamanın , yaşamın ilk yılında </a:t>
            </a:r>
            <a:r>
              <a:rPr lang="tr-TR" sz="2400" dirty="0" err="1" smtClean="0"/>
              <a:t>ekzema</a:t>
            </a:r>
            <a:r>
              <a:rPr lang="tr-TR" sz="2400" dirty="0" smtClean="0"/>
              <a:t> ve hışıltılı solunum riskini etkilemediği ortaya konmuştur. Fakat gebelik döneminde süt ürünleriyle </a:t>
            </a:r>
            <a:r>
              <a:rPr lang="tr-TR" sz="2400" dirty="0" smtClean="0"/>
              <a:t>beslenmenin, </a:t>
            </a:r>
            <a:r>
              <a:rPr lang="tr-TR" sz="2400" dirty="0" smtClean="0"/>
              <a:t>bu riski azaltırken,  yüksek  miktarda etle beslenmesinin bu riski artırdığı ortaya çıkartılmıştır. </a:t>
            </a:r>
            <a:endParaRPr lang="tr-TR" sz="2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6357958"/>
            <a:ext cx="40957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5 Resim" descr="akdeniz diyet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8110" y="4643446"/>
            <a:ext cx="3005860" cy="2000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357166"/>
            <a:ext cx="8724900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6357958"/>
            <a:ext cx="16954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Metin kutusu"/>
          <p:cNvSpPr txBox="1"/>
          <p:nvPr/>
        </p:nvSpPr>
        <p:spPr>
          <a:xfrm>
            <a:off x="785786" y="2357430"/>
            <a:ext cx="8143932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400" dirty="0" smtClean="0"/>
              <a:t>Gebelikte döneminde Akdeniz diyeti  ile beslenmenin astım ve </a:t>
            </a:r>
            <a:r>
              <a:rPr lang="tr-TR" sz="2400" dirty="0" err="1" smtClean="0"/>
              <a:t>atopiyi</a:t>
            </a:r>
            <a:r>
              <a:rPr lang="tr-TR" sz="2400" dirty="0" smtClean="0"/>
              <a:t> önlediği ortaya konmuştur.</a:t>
            </a:r>
            <a:endParaRPr lang="tr-TR" sz="2400" dirty="0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336" y="3857628"/>
            <a:ext cx="3902954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29123" y="3857628"/>
            <a:ext cx="1902037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4" name="13 Düz Bağlayıcı"/>
          <p:cNvCxnSpPr/>
          <p:nvPr/>
        </p:nvCxnSpPr>
        <p:spPr>
          <a:xfrm>
            <a:off x="3929058" y="3857628"/>
            <a:ext cx="264320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15 Metin kutusu"/>
          <p:cNvSpPr txBox="1"/>
          <p:nvPr/>
        </p:nvSpPr>
        <p:spPr>
          <a:xfrm>
            <a:off x="4357686" y="3429000"/>
            <a:ext cx="2071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   OR  (CI :%95)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Sağlıklı Beslenme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smtClean="0"/>
              <a:t>Sağlıklı beslenme modeline uyan dört çalışma da da gebelikte beslenme şekli ile </a:t>
            </a:r>
            <a:r>
              <a:rPr lang="tr-TR" dirty="0" err="1" smtClean="0"/>
              <a:t>allerjik</a:t>
            </a:r>
            <a:r>
              <a:rPr lang="tr-TR" dirty="0" smtClean="0"/>
              <a:t> hastalıkların gelişmesi konusunda bir ilişki bulunmamıştır. Bu çalışmalarda önerilen sağlıklı beslenme meyve, sebze ve </a:t>
            </a:r>
            <a:r>
              <a:rPr lang="tr-TR" dirty="0" err="1" smtClean="0"/>
              <a:t>lifden</a:t>
            </a:r>
            <a:r>
              <a:rPr lang="tr-TR" dirty="0" smtClean="0"/>
              <a:t> zengin orta derecede et alımı, trans yağların az olduğu bir beslenme şeklidir.  </a:t>
            </a:r>
            <a:endParaRPr lang="tr-TR" dirty="0"/>
          </a:p>
        </p:txBody>
      </p:sp>
      <p:sp>
        <p:nvSpPr>
          <p:cNvPr id="5" name="4 İçerik Yer Tutucusu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endParaRPr lang="tr-TR" dirty="0"/>
          </a:p>
        </p:txBody>
      </p:sp>
      <p:pic>
        <p:nvPicPr>
          <p:cNvPr id="4" name="3 Resim" descr="sağlılı beslen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504" y="2285992"/>
            <a:ext cx="3001034" cy="29876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Sağlıklı beslenme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İngiltere de 2008 yılında yapılan çalışma gebelikte beslenme şekilleri, sağlıklı –bilinçli, geleneksel,  işlenmiş ürünlerden zengin beslenen, </a:t>
            </a:r>
            <a:r>
              <a:rPr lang="tr-TR" dirty="0" err="1" smtClean="0"/>
              <a:t>vejeteryan</a:t>
            </a:r>
            <a:r>
              <a:rPr lang="tr-TR" dirty="0" smtClean="0"/>
              <a:t>, karbonhidrattan (şekerlerden) zengin beslenme olarak ayrılmış.  7-9 yaşlar arasında çocuklar </a:t>
            </a:r>
            <a:r>
              <a:rPr lang="tr-TR" dirty="0" err="1" smtClean="0"/>
              <a:t>ekzema</a:t>
            </a:r>
            <a:r>
              <a:rPr lang="tr-TR" dirty="0" smtClean="0"/>
              <a:t>, </a:t>
            </a:r>
            <a:r>
              <a:rPr lang="tr-TR" dirty="0" err="1" smtClean="0"/>
              <a:t>allerjik</a:t>
            </a:r>
            <a:r>
              <a:rPr lang="tr-TR" dirty="0" smtClean="0"/>
              <a:t> </a:t>
            </a:r>
            <a:r>
              <a:rPr lang="tr-TR" dirty="0" err="1" smtClean="0"/>
              <a:t>rinit</a:t>
            </a:r>
            <a:r>
              <a:rPr lang="tr-TR" dirty="0" smtClean="0"/>
              <a:t>  ve astım açısından değerlendirilmişler. Gruplar arasında anlamlı farklılık bulunmamış. </a:t>
            </a:r>
            <a:endParaRPr lang="tr-TR" dirty="0"/>
          </a:p>
        </p:txBody>
      </p:sp>
      <p:sp>
        <p:nvSpPr>
          <p:cNvPr id="4" name="3 Metin kutusu"/>
          <p:cNvSpPr txBox="1"/>
          <p:nvPr/>
        </p:nvSpPr>
        <p:spPr>
          <a:xfrm>
            <a:off x="8858280" y="6572272"/>
            <a:ext cx="285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1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643042" y="2121435"/>
            <a:ext cx="5233214" cy="376838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8150" y="158502"/>
            <a:ext cx="8491568" cy="1451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15206" y="6524625"/>
            <a:ext cx="16478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04337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tr-TR" dirty="0" smtClean="0"/>
              <a:t>Sağlıklı beslenen, gebelikte özellikle balık ve deniz ürünleriyle  beslenen annelerin çocuklarında 3. yılda yapılan değerlendirmede , bu beslenme şeklinin çocuklarda </a:t>
            </a:r>
            <a:r>
              <a:rPr lang="tr-TR" dirty="0" err="1" smtClean="0"/>
              <a:t>atopi</a:t>
            </a:r>
            <a:r>
              <a:rPr lang="tr-TR" dirty="0" smtClean="0"/>
              <a:t> ve </a:t>
            </a:r>
            <a:r>
              <a:rPr lang="tr-TR" dirty="0" err="1" smtClean="0"/>
              <a:t>allerjik</a:t>
            </a:r>
            <a:r>
              <a:rPr lang="tr-TR" dirty="0" smtClean="0"/>
              <a:t> hastalıkların gelişimini etkilemediği gösterilmiştir. </a:t>
            </a:r>
            <a:endParaRPr lang="tr-T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500042"/>
            <a:ext cx="7786742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6314" y="6357958"/>
            <a:ext cx="4124325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86050" y="6286520"/>
            <a:ext cx="20002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Metin kutusu"/>
          <p:cNvSpPr txBox="1"/>
          <p:nvPr/>
        </p:nvSpPr>
        <p:spPr>
          <a:xfrm>
            <a:off x="8858280" y="6572272"/>
            <a:ext cx="285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2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45" y="2102360"/>
            <a:ext cx="8786873" cy="3229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500042"/>
            <a:ext cx="7786742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6578" y="6357958"/>
            <a:ext cx="20002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2" name="11 Metin Yer Tutucusu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7 İçerik Yer Tutucusu"/>
          <p:cNvSpPr>
            <a:spLocks noGrp="1"/>
          </p:cNvSpPr>
          <p:nvPr>
            <p:ph sz="half" idx="2"/>
          </p:nvPr>
        </p:nvSpPr>
        <p:spPr>
          <a:xfrm>
            <a:off x="457200" y="2786058"/>
            <a:ext cx="3971924" cy="3340104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tr-TR" b="1" dirty="0" smtClean="0"/>
              <a:t>Sağlıklı beslenme </a:t>
            </a:r>
          </a:p>
          <a:p>
            <a:r>
              <a:rPr lang="tr-TR" dirty="0" smtClean="0"/>
              <a:t>Yeşil ve sarı sebzeler</a:t>
            </a:r>
          </a:p>
          <a:p>
            <a:r>
              <a:rPr lang="tr-TR" dirty="0" smtClean="0"/>
              <a:t>Deniz ürünleri</a:t>
            </a:r>
          </a:p>
          <a:p>
            <a:r>
              <a:rPr lang="tr-TR" dirty="0" smtClean="0"/>
              <a:t>Bakliyat</a:t>
            </a:r>
          </a:p>
          <a:p>
            <a:r>
              <a:rPr lang="tr-TR" dirty="0" smtClean="0"/>
              <a:t>Balık </a:t>
            </a:r>
            <a:endParaRPr lang="tr-TR" dirty="0"/>
          </a:p>
        </p:txBody>
      </p:sp>
      <p:sp>
        <p:nvSpPr>
          <p:cNvPr id="13" name="12 Metin Yer Tutucusu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" name="9 İçerik Yer Tutucusu"/>
          <p:cNvSpPr>
            <a:spLocks noGrp="1"/>
          </p:cNvSpPr>
          <p:nvPr>
            <p:ph sz="quarter" idx="4"/>
          </p:nvPr>
        </p:nvSpPr>
        <p:spPr>
          <a:xfrm>
            <a:off x="4645025" y="2714620"/>
            <a:ext cx="4141817" cy="3411542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tr-TR" b="1" dirty="0" smtClean="0"/>
              <a:t>Batı tipi Beslenme</a:t>
            </a:r>
          </a:p>
          <a:p>
            <a:r>
              <a:rPr lang="tr-TR" dirty="0" smtClean="0"/>
              <a:t>Yüksek düzeyde bitkisel yağ alımı, </a:t>
            </a:r>
          </a:p>
          <a:p>
            <a:r>
              <a:rPr lang="tr-TR" dirty="0" smtClean="0"/>
              <a:t>tuz içeren çeşniler, </a:t>
            </a:r>
          </a:p>
          <a:p>
            <a:r>
              <a:rPr lang="tr-TR" dirty="0" smtClean="0"/>
              <a:t>sığır eti ve domuz eti, </a:t>
            </a:r>
          </a:p>
          <a:p>
            <a:r>
              <a:rPr lang="tr-TR" dirty="0" smtClean="0"/>
              <a:t>İşlenmiş Et, yumurta, tavuk ve </a:t>
            </a:r>
          </a:p>
          <a:p>
            <a:r>
              <a:rPr lang="tr-TR" dirty="0" smtClean="0"/>
              <a:t>Beyaz sebzeler;</a:t>
            </a:r>
            <a:endParaRPr lang="tr-T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3" y="14390"/>
            <a:ext cx="8715436" cy="2395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Metin kutusu"/>
          <p:cNvSpPr txBox="1"/>
          <p:nvPr/>
        </p:nvSpPr>
        <p:spPr>
          <a:xfrm>
            <a:off x="7286644" y="6572272"/>
            <a:ext cx="1857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       2011</a:t>
            </a:r>
            <a:endParaRPr lang="tr-TR" dirty="0"/>
          </a:p>
        </p:txBody>
      </p:sp>
      <p:sp>
        <p:nvSpPr>
          <p:cNvPr id="9" name="8 Metin kutusu"/>
          <p:cNvSpPr txBox="1"/>
          <p:nvPr/>
        </p:nvSpPr>
        <p:spPr>
          <a:xfrm>
            <a:off x="8786842" y="6500834"/>
            <a:ext cx="357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3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000109"/>
            <a:ext cx="4040188" cy="642942"/>
          </a:xfrm>
        </p:spPr>
        <p:txBody>
          <a:bodyPr/>
          <a:lstStyle/>
          <a:p>
            <a:r>
              <a:rPr lang="tr-TR" dirty="0" smtClean="0"/>
              <a:t>Japon tipi beslenme </a:t>
            </a:r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tr-TR" dirty="0" smtClean="0"/>
              <a:t>Yüksek miktarda pirinç</a:t>
            </a:r>
          </a:p>
          <a:p>
            <a:r>
              <a:rPr lang="tr-TR" dirty="0" err="1" smtClean="0"/>
              <a:t>Miso</a:t>
            </a:r>
            <a:r>
              <a:rPr lang="tr-TR" dirty="0" smtClean="0"/>
              <a:t> çorbası</a:t>
            </a:r>
          </a:p>
          <a:p>
            <a:r>
              <a:rPr lang="tr-TR" dirty="0" smtClean="0"/>
              <a:t>Deniz Ürünleri ve Balık </a:t>
            </a:r>
            <a:endParaRPr lang="tr-TR" dirty="0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1285860"/>
            <a:ext cx="4041775" cy="4840303"/>
          </a:xfrm>
        </p:spPr>
        <p:txBody>
          <a:bodyPr/>
          <a:lstStyle/>
          <a:p>
            <a:r>
              <a:rPr lang="tr-TR" b="1" dirty="0" err="1" smtClean="0"/>
              <a:t>Miso</a:t>
            </a:r>
            <a:r>
              <a:rPr lang="tr-TR" dirty="0" smtClean="0"/>
              <a:t>, fermente edilmiş bir Japon yiyeceği. Geleneksel Japon yemeği </a:t>
            </a:r>
            <a:r>
              <a:rPr lang="tr-TR" b="1" dirty="0" err="1" smtClean="0"/>
              <a:t>miso</a:t>
            </a:r>
            <a:r>
              <a:rPr lang="tr-TR" dirty="0" smtClean="0"/>
              <a:t> çorbasında da (</a:t>
            </a:r>
            <a:r>
              <a:rPr lang="tr-TR" dirty="0" err="1" smtClean="0"/>
              <a:t>misoşiru</a:t>
            </a:r>
            <a:r>
              <a:rPr lang="tr-TR" dirty="0" smtClean="0"/>
              <a:t>) kullanılır. Soya fasulyesi, pirinç veya arpanın, deniz tuzu ve </a:t>
            </a:r>
            <a:r>
              <a:rPr lang="tr-TR" dirty="0" err="1" smtClean="0"/>
              <a:t>ko</a:t>
            </a:r>
            <a:r>
              <a:rPr lang="tr-TR" dirty="0" smtClean="0"/>
              <a:t>-</a:t>
            </a:r>
            <a:r>
              <a:rPr lang="tr-TR" dirty="0" err="1" smtClean="0"/>
              <a:t>ji</a:t>
            </a:r>
            <a:r>
              <a:rPr lang="tr-TR" dirty="0" smtClean="0"/>
              <a:t> adlı mantarla </a:t>
            </a:r>
            <a:r>
              <a:rPr lang="tr-TR" dirty="0" err="1" smtClean="0"/>
              <a:t>fermentasyonu</a:t>
            </a:r>
            <a:r>
              <a:rPr lang="tr-TR" dirty="0" smtClean="0"/>
              <a:t> ile elde edilen bir çeşit hamurdur.</a:t>
            </a:r>
            <a:endParaRPr lang="tr-TR" dirty="0"/>
          </a:p>
        </p:txBody>
      </p:sp>
      <p:sp>
        <p:nvSpPr>
          <p:cNvPr id="2050" name="AutoShape 2" descr="miso çorbası ile ilgili görsel sonucu"/>
          <p:cNvSpPr>
            <a:spLocks noChangeAspect="1" noChangeArrowheads="1"/>
          </p:cNvSpPr>
          <p:nvPr/>
        </p:nvSpPr>
        <p:spPr bwMode="auto">
          <a:xfrm>
            <a:off x="155575" y="-731838"/>
            <a:ext cx="2628900" cy="15240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8" name="7 Resim" descr="mis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042" y="4009054"/>
            <a:ext cx="1848838" cy="18488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İçerik Yer Tutucusu"/>
          <p:cNvSpPr>
            <a:spLocks noGrp="1"/>
          </p:cNvSpPr>
          <p:nvPr>
            <p:ph idx="1"/>
          </p:nvPr>
        </p:nvSpPr>
        <p:spPr>
          <a:xfrm>
            <a:off x="457200" y="1142984"/>
            <a:ext cx="8258204" cy="498317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tr-TR" dirty="0" smtClean="0"/>
              <a:t>763 gebe – çocuk ta yapılan araştırma sonucunda Üç grup içinde Batı tarzı beslenmenin çocuklarda hışıltılı solunum önlediği ortaya konmuştur. Yazarlar bu diyetle alınan alfa </a:t>
            </a:r>
            <a:r>
              <a:rPr lang="tr-TR" dirty="0" err="1" smtClean="0"/>
              <a:t>linolenik</a:t>
            </a:r>
            <a:r>
              <a:rPr lang="tr-TR" dirty="0" smtClean="0"/>
              <a:t> asit ve E vitaminin bu duruma neden olabileceğini belirtmişlerdir. 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57158" y="214290"/>
            <a:ext cx="8572560" cy="1455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4044" y="1714488"/>
            <a:ext cx="8799956" cy="2862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Metin kutusu"/>
          <p:cNvSpPr txBox="1"/>
          <p:nvPr/>
        </p:nvSpPr>
        <p:spPr>
          <a:xfrm>
            <a:off x="642910" y="4643446"/>
            <a:ext cx="77867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/>
              <a:t>Bu çalışmada diyet </a:t>
            </a:r>
            <a:r>
              <a:rPr lang="tr-TR" sz="2400" dirty="0" err="1" smtClean="0"/>
              <a:t>patternleriyle</a:t>
            </a:r>
            <a:r>
              <a:rPr lang="tr-TR" sz="2400" dirty="0" smtClean="0"/>
              <a:t>, </a:t>
            </a:r>
            <a:r>
              <a:rPr lang="tr-TR" sz="2400" dirty="0" smtClean="0"/>
              <a:t>tekrarlayan hışıltılı solunum, astım, </a:t>
            </a:r>
            <a:r>
              <a:rPr lang="tr-TR" sz="2400" dirty="0" err="1" smtClean="0"/>
              <a:t>ekzema</a:t>
            </a:r>
            <a:r>
              <a:rPr lang="tr-TR" sz="2400" dirty="0" smtClean="0"/>
              <a:t> ve solunum yolu enfeksiyonları arasında bir ilişki bulunamamıştır.  </a:t>
            </a:r>
            <a:endParaRPr lang="tr-TR" sz="2400" dirty="0"/>
          </a:p>
        </p:txBody>
      </p:sp>
      <p:sp>
        <p:nvSpPr>
          <p:cNvPr id="7" name="6 Metin kutusu"/>
          <p:cNvSpPr txBox="1"/>
          <p:nvPr/>
        </p:nvSpPr>
        <p:spPr>
          <a:xfrm>
            <a:off x="5929322" y="6286520"/>
            <a:ext cx="2928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JACI 2010 :126 :250-5</a:t>
            </a:r>
            <a:endParaRPr lang="tr-TR" dirty="0"/>
          </a:p>
        </p:txBody>
      </p:sp>
      <p:sp>
        <p:nvSpPr>
          <p:cNvPr id="3" name="Metin kutusu 2"/>
          <p:cNvSpPr txBox="1"/>
          <p:nvPr/>
        </p:nvSpPr>
        <p:spPr>
          <a:xfrm>
            <a:off x="8898300" y="6518637"/>
            <a:ext cx="285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4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Sebzeler ve meyveler </a:t>
            </a:r>
            <a:endParaRPr lang="tr-TR" dirty="0"/>
          </a:p>
        </p:txBody>
      </p:sp>
      <p:sp>
        <p:nvSpPr>
          <p:cNvPr id="7" name="6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Yapılan araştırmalarda gebelikte alınan  bazı meyve ve sebzeler </a:t>
            </a:r>
            <a:r>
              <a:rPr lang="tr-TR" dirty="0" err="1" smtClean="0"/>
              <a:t>allerjik</a:t>
            </a:r>
            <a:r>
              <a:rPr lang="tr-TR" dirty="0" smtClean="0"/>
              <a:t> hastalıkları azalttığı, bazılarının ise artırdığı ortaya konmuştur.  Özellikle yeşil ve sarı sebzelerin, turunçgillerin çocuklarda </a:t>
            </a:r>
            <a:r>
              <a:rPr lang="tr-TR" dirty="0" err="1" smtClean="0"/>
              <a:t>ekzemayı</a:t>
            </a:r>
            <a:r>
              <a:rPr lang="tr-TR" dirty="0" smtClean="0"/>
              <a:t> azalttığı ortaya konmuştur. </a:t>
            </a:r>
            <a:endParaRPr lang="tr-TR" dirty="0"/>
          </a:p>
        </p:txBody>
      </p:sp>
      <p:pic>
        <p:nvPicPr>
          <p:cNvPr id="4" name="3 Resim" descr="sebze meyv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0430" y="4586790"/>
            <a:ext cx="3000396" cy="19045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endParaRPr lang="tr-TR" dirty="0" smtClean="0"/>
          </a:p>
          <a:p>
            <a:r>
              <a:rPr lang="tr-TR" dirty="0" err="1" smtClean="0"/>
              <a:t>Japonyada</a:t>
            </a:r>
            <a:r>
              <a:rPr lang="tr-TR" dirty="0" smtClean="0"/>
              <a:t> yapılan bu çalışmada gebelikte sarı ve yeşil sebzelerin ve turunçgillerin yenmesinin , </a:t>
            </a:r>
            <a:r>
              <a:rPr lang="tr-TR" dirty="0" smtClean="0"/>
              <a:t>çocuğun yaşamının </a:t>
            </a:r>
            <a:r>
              <a:rPr lang="tr-TR" dirty="0" smtClean="0"/>
              <a:t>ilk 16-24 ayları için, </a:t>
            </a:r>
            <a:r>
              <a:rPr lang="tr-TR" dirty="0" err="1" smtClean="0"/>
              <a:t>ekzemadan</a:t>
            </a:r>
            <a:r>
              <a:rPr lang="tr-TR" dirty="0" smtClean="0"/>
              <a:t> koruduğu hışıltılı solunum üzerine etki etmediği ortaya konmuştur. Bu çalışmada gebelik sırasında  E vitamini </a:t>
            </a:r>
            <a:r>
              <a:rPr lang="tr-TR" dirty="0" smtClean="0"/>
              <a:t>takviyesinin, </a:t>
            </a:r>
            <a:r>
              <a:rPr lang="tr-TR" dirty="0" smtClean="0"/>
              <a:t>bebeklik döneminde hışıltılı solunumdan koruduğu ortaya çıkartılmıştır. </a:t>
            </a:r>
            <a:endParaRPr lang="tr-T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0"/>
            <a:ext cx="7715304" cy="2255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6357958"/>
            <a:ext cx="33242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4294967295"/>
          </p:nvPr>
        </p:nvSpPr>
        <p:spPr>
          <a:xfrm>
            <a:off x="1214438" y="2643182"/>
            <a:ext cx="6929462" cy="3071818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tr-TR" dirty="0" smtClean="0"/>
              <a:t>    Bu Çalışmada gebelik sırasındaki beslenme ile çocukların beş yaşındaki durumları ISAAC anketiyle sorgulanmış. </a:t>
            </a:r>
          </a:p>
          <a:p>
            <a:pPr>
              <a:buNone/>
            </a:pPr>
            <a:r>
              <a:rPr lang="tr-TR" dirty="0" smtClean="0"/>
              <a:t>   Gebelik sırasında az lifli besin yemek hışıltılı solunum riskini </a:t>
            </a:r>
            <a:r>
              <a:rPr lang="tr-TR" dirty="0" smtClean="0">
                <a:solidFill>
                  <a:srgbClr val="C00000"/>
                </a:solidFill>
              </a:rPr>
              <a:t>1,55 kat,</a:t>
            </a:r>
            <a:r>
              <a:rPr lang="tr-TR" dirty="0" smtClean="0"/>
              <a:t> az elma yemenin</a:t>
            </a:r>
            <a:r>
              <a:rPr lang="tr-TR" dirty="0" smtClean="0">
                <a:solidFill>
                  <a:srgbClr val="C00000"/>
                </a:solidFill>
              </a:rPr>
              <a:t> 1,45 </a:t>
            </a:r>
            <a:r>
              <a:rPr lang="tr-TR" dirty="0" smtClean="0"/>
              <a:t>kat ve çok çikolata yemenin</a:t>
            </a:r>
            <a:r>
              <a:rPr lang="tr-TR" dirty="0" smtClean="0">
                <a:solidFill>
                  <a:srgbClr val="C00000"/>
                </a:solidFill>
              </a:rPr>
              <a:t> 1,36 </a:t>
            </a:r>
            <a:r>
              <a:rPr lang="tr-TR" dirty="0" smtClean="0"/>
              <a:t>kat artırdığı gösterilmiştir. </a:t>
            </a:r>
          </a:p>
          <a:p>
            <a:endParaRPr lang="tr-TR" dirty="0" smtClean="0"/>
          </a:p>
          <a:p>
            <a:endParaRPr lang="tr-T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1" y="1"/>
            <a:ext cx="8358246" cy="251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8" y="6357958"/>
            <a:ext cx="28670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4786347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tr-TR" dirty="0" smtClean="0"/>
              <a:t>Aynı çalışmada gebelik sırasında yüksek miktarda meyve ile beslenmenin ve çilek suyu içmenin </a:t>
            </a:r>
            <a:r>
              <a:rPr lang="tr-TR" dirty="0" err="1" smtClean="0"/>
              <a:t>allerjik</a:t>
            </a:r>
            <a:r>
              <a:rPr lang="tr-TR" dirty="0" smtClean="0"/>
              <a:t> </a:t>
            </a:r>
            <a:r>
              <a:rPr lang="tr-TR" dirty="0" err="1" smtClean="0"/>
              <a:t>rinit</a:t>
            </a:r>
            <a:r>
              <a:rPr lang="tr-TR" dirty="0" smtClean="0"/>
              <a:t> riskini</a:t>
            </a:r>
            <a:r>
              <a:rPr lang="tr-TR" dirty="0" smtClean="0">
                <a:solidFill>
                  <a:srgbClr val="C00000"/>
                </a:solidFill>
              </a:rPr>
              <a:t> 1,40 </a:t>
            </a:r>
            <a:r>
              <a:rPr lang="tr-TR" dirty="0" smtClean="0"/>
              <a:t>kat artırdığı ortaya konulmuştur. </a:t>
            </a:r>
            <a:endParaRPr lang="tr-TR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22" y="6215082"/>
            <a:ext cx="28670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ü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357430"/>
            <a:ext cx="8229600" cy="3768733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tr-TR" dirty="0" smtClean="0"/>
          </a:p>
          <a:p>
            <a:r>
              <a:rPr lang="tr-TR" dirty="0" smtClean="0"/>
              <a:t>Bu çalışmada Gebelik döneminde yüksek miktarda turunçgiller ile beslenmenin 5 yaşında iken </a:t>
            </a:r>
            <a:r>
              <a:rPr lang="tr-TR" dirty="0" err="1" smtClean="0"/>
              <a:t>allerjik</a:t>
            </a:r>
            <a:r>
              <a:rPr lang="tr-TR" dirty="0" smtClean="0"/>
              <a:t> </a:t>
            </a:r>
            <a:r>
              <a:rPr lang="tr-TR" dirty="0" err="1" smtClean="0"/>
              <a:t>duyarlanmayı</a:t>
            </a:r>
            <a:r>
              <a:rPr lang="tr-TR" dirty="0" smtClean="0"/>
              <a:t> </a:t>
            </a:r>
            <a:r>
              <a:rPr lang="tr-TR" dirty="0" smtClean="0">
                <a:solidFill>
                  <a:srgbClr val="C00000"/>
                </a:solidFill>
              </a:rPr>
              <a:t>1,14 </a:t>
            </a:r>
            <a:r>
              <a:rPr lang="tr-TR" dirty="0" smtClean="0"/>
              <a:t>kat, genel olarak yüksek miktarda meyve yemenin de </a:t>
            </a:r>
            <a:r>
              <a:rPr lang="tr-TR" dirty="0" smtClean="0">
                <a:solidFill>
                  <a:srgbClr val="C00000"/>
                </a:solidFill>
              </a:rPr>
              <a:t>1,36</a:t>
            </a:r>
            <a:r>
              <a:rPr lang="tr-TR" dirty="0" smtClean="0"/>
              <a:t> kat artırdığı gösterilmiştir</a:t>
            </a:r>
            <a:endParaRPr lang="tr-T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0"/>
            <a:ext cx="8501122" cy="2043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Dikdörtgen"/>
          <p:cNvSpPr/>
          <p:nvPr/>
        </p:nvSpPr>
        <p:spPr>
          <a:xfrm>
            <a:off x="7786710" y="6215082"/>
            <a:ext cx="10445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err="1" smtClean="0"/>
              <a:t>Nwaru</a:t>
            </a:r>
            <a:r>
              <a:rPr lang="tr-TR" dirty="0" smtClean="0"/>
              <a:t> BI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ü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285992"/>
            <a:ext cx="8229600" cy="3840171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tr-TR" dirty="0" smtClean="0"/>
          </a:p>
          <a:p>
            <a:r>
              <a:rPr lang="tr-TR" dirty="0" smtClean="0"/>
              <a:t>Aynı çalışmada D </a:t>
            </a:r>
            <a:r>
              <a:rPr lang="tr-TR" dirty="0" err="1" smtClean="0"/>
              <a:t>vit</a:t>
            </a:r>
            <a:r>
              <a:rPr lang="tr-TR" dirty="0" smtClean="0"/>
              <a:t> takviyesinin ise </a:t>
            </a:r>
            <a:r>
              <a:rPr lang="tr-TR" dirty="0" err="1" smtClean="0"/>
              <a:t>allerjik</a:t>
            </a:r>
            <a:r>
              <a:rPr lang="tr-TR" dirty="0" smtClean="0"/>
              <a:t> </a:t>
            </a:r>
            <a:r>
              <a:rPr lang="tr-TR" dirty="0" err="1" smtClean="0"/>
              <a:t>duyarlanmayı</a:t>
            </a:r>
            <a:r>
              <a:rPr lang="tr-TR" dirty="0" smtClean="0"/>
              <a:t> </a:t>
            </a:r>
            <a:r>
              <a:rPr lang="tr-TR" dirty="0" smtClean="0">
                <a:solidFill>
                  <a:srgbClr val="C00000"/>
                </a:solidFill>
              </a:rPr>
              <a:t>0,56</a:t>
            </a:r>
            <a:r>
              <a:rPr lang="tr-TR" dirty="0" smtClean="0"/>
              <a:t> oranında azalttığı ortaya konmuştur. </a:t>
            </a:r>
            <a:endParaRPr lang="tr-T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0"/>
            <a:ext cx="8501122" cy="2043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Dikdörtgen"/>
          <p:cNvSpPr/>
          <p:nvPr/>
        </p:nvSpPr>
        <p:spPr>
          <a:xfrm>
            <a:off x="7786710" y="6215082"/>
            <a:ext cx="10445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err="1" smtClean="0"/>
              <a:t>Nwaru</a:t>
            </a:r>
            <a:r>
              <a:rPr lang="tr-TR" dirty="0" smtClean="0"/>
              <a:t> BI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Balıkla Beslenme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tr-TR" dirty="0" smtClean="0"/>
              <a:t>Yapılan çalışmalarda gebelikte balıkla beslenmenin,  çocuklarda </a:t>
            </a:r>
            <a:r>
              <a:rPr lang="tr-TR" dirty="0" err="1" smtClean="0"/>
              <a:t>ekzemayı</a:t>
            </a:r>
            <a:r>
              <a:rPr lang="tr-TR" dirty="0" smtClean="0"/>
              <a:t>, hışıltılı solunumu ve </a:t>
            </a:r>
            <a:r>
              <a:rPr lang="tr-TR" dirty="0" err="1" smtClean="0"/>
              <a:t>allerjen</a:t>
            </a:r>
            <a:r>
              <a:rPr lang="tr-TR" dirty="0" smtClean="0"/>
              <a:t> duyarlılığını azalttığı çeşitli çalışmalarla gösterilmiştir. </a:t>
            </a:r>
          </a:p>
          <a:p>
            <a:endParaRPr lang="tr-TR" dirty="0"/>
          </a:p>
        </p:txBody>
      </p:sp>
      <p:pic>
        <p:nvPicPr>
          <p:cNvPr id="4" name="3 Resim" descr="balı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128" y="3625074"/>
            <a:ext cx="2376264" cy="2376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7" y="0"/>
            <a:ext cx="8786843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43702" y="6357958"/>
            <a:ext cx="19050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087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457200" y="2379643"/>
            <a:ext cx="8229600" cy="2835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3" name="12 Düz Bağlayıcı"/>
          <p:cNvCxnSpPr/>
          <p:nvPr/>
        </p:nvCxnSpPr>
        <p:spPr>
          <a:xfrm>
            <a:off x="500034" y="5286388"/>
            <a:ext cx="800105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Düz Bağlayıcı"/>
          <p:cNvCxnSpPr/>
          <p:nvPr/>
        </p:nvCxnSpPr>
        <p:spPr>
          <a:xfrm>
            <a:off x="428596" y="5214950"/>
            <a:ext cx="8143932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Metin kutusu 1"/>
          <p:cNvSpPr txBox="1"/>
          <p:nvPr/>
        </p:nvSpPr>
        <p:spPr>
          <a:xfrm>
            <a:off x="971600" y="5445224"/>
            <a:ext cx="69847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/>
              <a:t>Gebelik döneminde balık yemek, çocukta  doktor tanılı </a:t>
            </a:r>
            <a:r>
              <a:rPr lang="tr-TR" sz="2400" dirty="0" err="1" smtClean="0"/>
              <a:t>ekzemayı</a:t>
            </a:r>
            <a:r>
              <a:rPr lang="tr-TR" sz="2400" dirty="0" smtClean="0"/>
              <a:t> azaltmıştır  </a:t>
            </a:r>
            <a:r>
              <a:rPr lang="tr-TR" sz="2400" dirty="0" smtClean="0">
                <a:solidFill>
                  <a:srgbClr val="C00000"/>
                </a:solidFill>
              </a:rPr>
              <a:t>(OR :0,75 GA.:0,57-0,98). </a:t>
            </a:r>
            <a:endParaRPr lang="tr-TR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500043"/>
            <a:ext cx="4038600" cy="4357717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tr-TR" dirty="0" smtClean="0"/>
              <a:t>Bu çalışmada gebelerin beslenmelerine bakarak, çocuklarda yaşamın ilk iki yılı </a:t>
            </a:r>
            <a:r>
              <a:rPr lang="tr-TR" dirty="0" smtClean="0"/>
              <a:t>içinde </a:t>
            </a:r>
            <a:r>
              <a:rPr lang="tr-TR" dirty="0" err="1" smtClean="0"/>
              <a:t>ekzemayı</a:t>
            </a:r>
            <a:r>
              <a:rPr lang="tr-TR" dirty="0" smtClean="0"/>
              <a:t>,  yüksek </a:t>
            </a:r>
            <a:r>
              <a:rPr lang="tr-TR" dirty="0" smtClean="0"/>
              <a:t>miktarda margarin yenmesinin </a:t>
            </a:r>
            <a:r>
              <a:rPr lang="tr-TR" dirty="0" smtClean="0">
                <a:solidFill>
                  <a:srgbClr val="C00000"/>
                </a:solidFill>
              </a:rPr>
              <a:t>1,49,  </a:t>
            </a:r>
            <a:r>
              <a:rPr lang="tr-TR" dirty="0" smtClean="0"/>
              <a:t>Bitkisel yağların ise  </a:t>
            </a:r>
            <a:r>
              <a:rPr lang="tr-TR" dirty="0" smtClean="0">
                <a:solidFill>
                  <a:srgbClr val="C00000"/>
                </a:solidFill>
              </a:rPr>
              <a:t>1,48 </a:t>
            </a:r>
            <a:r>
              <a:rPr lang="tr-TR" dirty="0" smtClean="0"/>
              <a:t>oranında artırdığı gösterilmiştir.  </a:t>
            </a:r>
          </a:p>
        </p:txBody>
      </p:sp>
      <p:sp>
        <p:nvSpPr>
          <p:cNvPr id="9" name="8 İçerik Yer Tutucusu"/>
          <p:cNvSpPr>
            <a:spLocks noGrp="1"/>
          </p:cNvSpPr>
          <p:nvPr>
            <p:ph sz="half" idx="2"/>
          </p:nvPr>
        </p:nvSpPr>
        <p:spPr>
          <a:xfrm>
            <a:off x="4648200" y="500043"/>
            <a:ext cx="4038600" cy="4357717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tr-TR" dirty="0" smtClean="0"/>
              <a:t>    Yazarlar bu sonuçlardan yola çıkarak </a:t>
            </a:r>
            <a:r>
              <a:rPr lang="tr-TR" dirty="0" err="1" smtClean="0"/>
              <a:t>omega</a:t>
            </a:r>
            <a:r>
              <a:rPr lang="tr-TR" dirty="0" smtClean="0"/>
              <a:t> 6 </a:t>
            </a:r>
            <a:r>
              <a:rPr lang="tr-TR" dirty="0" err="1" smtClean="0"/>
              <a:t>poliansatüre</a:t>
            </a:r>
            <a:r>
              <a:rPr lang="tr-TR" dirty="0" smtClean="0"/>
              <a:t> yağ asidinden zengin besinlerle beslenmenin, </a:t>
            </a:r>
            <a:r>
              <a:rPr lang="tr-TR" dirty="0" err="1" smtClean="0"/>
              <a:t>allerjik</a:t>
            </a:r>
            <a:r>
              <a:rPr lang="tr-TR" dirty="0" smtClean="0"/>
              <a:t> hastalık riskini artırdığı,  </a:t>
            </a:r>
            <a:r>
              <a:rPr lang="tr-TR" dirty="0" err="1" smtClean="0"/>
              <a:t>omega</a:t>
            </a:r>
            <a:r>
              <a:rPr lang="tr-TR" dirty="0" smtClean="0"/>
              <a:t> -3 den zengin besinlerin ise azalttığını belirtmişlerdir.</a:t>
            </a:r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857364"/>
            <a:ext cx="8115328" cy="4268799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tr-TR" dirty="0" smtClean="0"/>
              <a:t>Polonya’da yapılan bu çalışmada haftada  205 gramdan fazla balık yiyen gebe </a:t>
            </a:r>
            <a:r>
              <a:rPr lang="tr-TR" dirty="0" smtClean="0"/>
              <a:t>annelerin, </a:t>
            </a:r>
            <a:r>
              <a:rPr lang="tr-TR" dirty="0" smtClean="0"/>
              <a:t>bebeklerinde </a:t>
            </a:r>
            <a:r>
              <a:rPr lang="tr-TR" dirty="0" err="1" smtClean="0"/>
              <a:t>ekzema</a:t>
            </a:r>
            <a:r>
              <a:rPr lang="tr-TR" dirty="0" smtClean="0"/>
              <a:t> riskinin yüzde 43 oranında azaldığı ortaya konmuştur </a:t>
            </a:r>
            <a:r>
              <a:rPr lang="tr-TR" dirty="0" smtClean="0">
                <a:solidFill>
                  <a:srgbClr val="C00000"/>
                </a:solidFill>
              </a:rPr>
              <a:t>OR: 0,57 (%95 Güven aralığı: 0,35-0,93) </a:t>
            </a:r>
            <a:r>
              <a:rPr lang="tr-TR" dirty="0" smtClean="0"/>
              <a:t>bulunmuştur . </a:t>
            </a:r>
            <a:endParaRPr lang="tr-TR" dirty="0"/>
          </a:p>
        </p:txBody>
      </p:sp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428604"/>
            <a:ext cx="7858180" cy="1226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Metin kutusu"/>
          <p:cNvSpPr txBox="1"/>
          <p:nvPr/>
        </p:nvSpPr>
        <p:spPr>
          <a:xfrm>
            <a:off x="4071934" y="6286520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/>
              <a:t>Int</a:t>
            </a:r>
            <a:r>
              <a:rPr lang="de-DE" dirty="0" smtClean="0"/>
              <a:t> </a:t>
            </a:r>
            <a:r>
              <a:rPr lang="de-DE" dirty="0" err="1" smtClean="0"/>
              <a:t>Arch</a:t>
            </a:r>
            <a:r>
              <a:rPr lang="de-DE" dirty="0" smtClean="0"/>
              <a:t> </a:t>
            </a:r>
            <a:r>
              <a:rPr lang="de-DE" dirty="0" err="1" smtClean="0"/>
              <a:t>Allergy</a:t>
            </a:r>
            <a:r>
              <a:rPr lang="de-DE" dirty="0" smtClean="0"/>
              <a:t> </a:t>
            </a:r>
            <a:r>
              <a:rPr lang="de-DE" dirty="0" err="1" smtClean="0"/>
              <a:t>Immunol</a:t>
            </a:r>
            <a:r>
              <a:rPr lang="de-DE" dirty="0" smtClean="0"/>
              <a:t>.</a:t>
            </a:r>
            <a:r>
              <a:rPr lang="tr-TR" dirty="0" smtClean="0"/>
              <a:t>. </a:t>
            </a:r>
            <a:r>
              <a:rPr lang="de-DE" dirty="0" smtClean="0"/>
              <a:t>2011;155(3):275-81.</a:t>
            </a:r>
            <a:endParaRPr lang="tr-TR" dirty="0"/>
          </a:p>
        </p:txBody>
      </p:sp>
      <p:pic>
        <p:nvPicPr>
          <p:cNvPr id="4710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6215082"/>
            <a:ext cx="244792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Gebelik döneminde </a:t>
            </a:r>
            <a:r>
              <a:rPr lang="tr-TR" dirty="0" err="1" smtClean="0"/>
              <a:t>allerjenik</a:t>
            </a:r>
            <a:r>
              <a:rPr lang="tr-TR" dirty="0" smtClean="0"/>
              <a:t> besinlerden kaçınmak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tr-TR" dirty="0" smtClean="0"/>
              <a:t>Yapılan çalışmaların bazılarında , gebelik döneminde </a:t>
            </a:r>
            <a:r>
              <a:rPr lang="tr-TR" dirty="0" err="1" smtClean="0"/>
              <a:t>allerjenik</a:t>
            </a:r>
            <a:r>
              <a:rPr lang="tr-TR" dirty="0" smtClean="0"/>
              <a:t> besinlerden </a:t>
            </a:r>
            <a:r>
              <a:rPr lang="tr-TR" dirty="0" smtClean="0"/>
              <a:t>kaçınılmasının </a:t>
            </a:r>
            <a:r>
              <a:rPr lang="tr-TR" dirty="0" smtClean="0"/>
              <a:t>, </a:t>
            </a:r>
            <a:r>
              <a:rPr lang="tr-TR" dirty="0" smtClean="0"/>
              <a:t>bazı çocuklarda </a:t>
            </a:r>
            <a:r>
              <a:rPr lang="tr-TR" dirty="0" err="1" smtClean="0"/>
              <a:t>allerji</a:t>
            </a:r>
            <a:r>
              <a:rPr lang="tr-TR" dirty="0" smtClean="0"/>
              <a:t> bulgularını </a:t>
            </a:r>
            <a:r>
              <a:rPr lang="tr-TR" dirty="0" smtClean="0"/>
              <a:t>artırdığı</a:t>
            </a:r>
            <a:r>
              <a:rPr lang="tr-TR" dirty="0" smtClean="0"/>
              <a:t>, bazılarında </a:t>
            </a:r>
            <a:r>
              <a:rPr lang="tr-TR" dirty="0" smtClean="0"/>
              <a:t>değiştirmediği, </a:t>
            </a:r>
            <a:r>
              <a:rPr lang="tr-TR" dirty="0" smtClean="0"/>
              <a:t>bazılarında ise azalttığını ortaya koymuştur. 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endParaRPr lang="tr-TR" dirty="0" smtClean="0"/>
          </a:p>
          <a:p>
            <a:r>
              <a:rPr lang="tr-TR" dirty="0" smtClean="0"/>
              <a:t>Bu çalışmada 23 yerfıstığı </a:t>
            </a:r>
            <a:r>
              <a:rPr lang="tr-TR" dirty="0" err="1" smtClean="0"/>
              <a:t>allerjisi</a:t>
            </a:r>
            <a:r>
              <a:rPr lang="tr-TR" dirty="0" smtClean="0"/>
              <a:t> olan çocuk 16 sağlıklı kontrol ile karşılaştırılmış. Annelerinin gebelik dönemindeki beslenmeleri sorgulanmıştır. </a:t>
            </a:r>
          </a:p>
          <a:p>
            <a:endParaRPr lang="tr-TR" dirty="0"/>
          </a:p>
        </p:txBody>
      </p:sp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357166"/>
            <a:ext cx="7358114" cy="92571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pic>
        <p:nvPicPr>
          <p:cNvPr id="4813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96075" y="6500834"/>
            <a:ext cx="24479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8134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00760" y="6500834"/>
            <a:ext cx="714380" cy="201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71538" y="928670"/>
            <a:ext cx="6396779" cy="289687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8" y="6357958"/>
            <a:ext cx="24479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915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86380" y="6357958"/>
            <a:ext cx="8763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Metin kutusu 1"/>
          <p:cNvSpPr txBox="1"/>
          <p:nvPr/>
        </p:nvSpPr>
        <p:spPr>
          <a:xfrm>
            <a:off x="1115616" y="4149080"/>
            <a:ext cx="6537734" cy="120032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400" dirty="0" smtClean="0"/>
              <a:t>Bu çalışmada gebelikte yer fıstığı ile beslenme miktarının, çocukta yer fıstığıyla </a:t>
            </a:r>
            <a:r>
              <a:rPr lang="tr-TR" sz="2400" dirty="0" err="1" smtClean="0"/>
              <a:t>duyarlanmayı</a:t>
            </a:r>
            <a:r>
              <a:rPr lang="tr-TR" sz="2400" dirty="0" smtClean="0"/>
              <a:t> etkilemediği ortaya konmuştur</a:t>
            </a:r>
            <a:r>
              <a:rPr lang="tr-TR" dirty="0" smtClean="0"/>
              <a:t>. 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endParaRPr lang="tr-TR" dirty="0" smtClean="0"/>
          </a:p>
          <a:p>
            <a:r>
              <a:rPr lang="tr-TR" dirty="0" smtClean="0"/>
              <a:t>Bu çalışmada yaşları 3-15 ay arasındaki 503  , olası süt ya da yumurta </a:t>
            </a:r>
            <a:r>
              <a:rPr lang="tr-TR" dirty="0" err="1" smtClean="0"/>
              <a:t>allerjisi</a:t>
            </a:r>
            <a:r>
              <a:rPr lang="tr-TR" dirty="0" smtClean="0"/>
              <a:t> olan fakat yerfıstığı </a:t>
            </a:r>
            <a:r>
              <a:rPr lang="tr-TR" dirty="0" err="1" smtClean="0"/>
              <a:t>allerjisi</a:t>
            </a:r>
            <a:r>
              <a:rPr lang="tr-TR" dirty="0" smtClean="0"/>
              <a:t> tanısı konmayan çocuk araştırılmış. </a:t>
            </a:r>
          </a:p>
          <a:p>
            <a:r>
              <a:rPr lang="tr-TR" dirty="0" smtClean="0"/>
              <a:t>Gebelik sırasında yerfıstığı tüketimdeki artış ile yerfıstığı spesifik </a:t>
            </a:r>
            <a:r>
              <a:rPr lang="tr-TR" dirty="0" err="1" smtClean="0"/>
              <a:t>IgE</a:t>
            </a:r>
            <a:r>
              <a:rPr lang="tr-TR" dirty="0" smtClean="0"/>
              <a:t> düzeyi arasında anlamlı bir korelasyon bulunmuştur.</a:t>
            </a:r>
            <a:endParaRPr lang="tr-T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214290"/>
            <a:ext cx="7715304" cy="1379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6578" y="628652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2976" y="67888"/>
            <a:ext cx="7715304" cy="6492424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</p:pic>
      <p:cxnSp>
        <p:nvCxnSpPr>
          <p:cNvPr id="3" name="Düz Bağlayıcı 2"/>
          <p:cNvCxnSpPr/>
          <p:nvPr/>
        </p:nvCxnSpPr>
        <p:spPr>
          <a:xfrm flipH="1">
            <a:off x="5148064" y="332656"/>
            <a:ext cx="72008" cy="432048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14290"/>
            <a:ext cx="8401080" cy="128588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2700" b="1" dirty="0" smtClean="0"/>
              <a:t>Development of atopic disease in babies whose mothers were </a:t>
            </a:r>
            <a:r>
              <a:rPr lang="tr-TR" sz="2700" b="1" dirty="0" smtClean="0"/>
              <a:t/>
            </a:r>
            <a:br>
              <a:rPr lang="tr-TR" sz="2700" b="1" dirty="0" smtClean="0"/>
            </a:br>
            <a:r>
              <a:rPr lang="tr-TR" sz="2700" b="1" dirty="0" smtClean="0"/>
              <a:t>r</a:t>
            </a:r>
            <a:r>
              <a:rPr lang="en-US" sz="2700" b="1" dirty="0" err="1" smtClean="0"/>
              <a:t>eceiving</a:t>
            </a:r>
            <a:r>
              <a:rPr lang="en-US" sz="2700" b="1" dirty="0" smtClean="0"/>
              <a:t> exclusion </a:t>
            </a:r>
            <a:r>
              <a:rPr lang="tr-T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r>
              <a:rPr lang="en-US" sz="2700" b="1" dirty="0" smtClean="0"/>
              <a:t>diet during pregnancy--a randomized study</a:t>
            </a:r>
            <a:r>
              <a:rPr lang="tr-TR" sz="2700" b="1" dirty="0" smtClean="0"/>
              <a:t/>
            </a:r>
            <a:br>
              <a:rPr lang="tr-TR" sz="2700" b="1" dirty="0" smtClean="0"/>
            </a:b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Fälth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-Magnusson K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 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Kjellman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NI</a:t>
            </a:r>
            <a:r>
              <a:rPr lang="tr-TR" sz="2700" b="1" dirty="0" smtClean="0"/>
              <a:t> </a:t>
            </a:r>
            <a:r>
              <a:rPr lang="en-US" sz="2200" dirty="0" smtClean="0"/>
              <a:t/>
            </a:r>
            <a:br>
              <a:rPr lang="en-US" sz="2200" dirty="0" smtClean="0"/>
            </a:br>
            <a:endParaRPr lang="tr-TR" sz="22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tr-TR" dirty="0" smtClean="0"/>
              <a:t>Otuz yıl önce İsveç’te yapılan bu çalışmada , 212 gebe kadının yarısı yumurta ve süt ile beslenmekten kaçınmış. Emzirme  döneminde de bu diyet sürmüş. Diyet yapan ve yapmayan kadınların çocukları 18 aylık iken deri testi, spesifik </a:t>
            </a:r>
            <a:r>
              <a:rPr lang="tr-TR" dirty="0" err="1" smtClean="0"/>
              <a:t>IgE</a:t>
            </a:r>
            <a:r>
              <a:rPr lang="tr-TR" dirty="0" smtClean="0"/>
              <a:t> karşılaştırılmış.  Gebelikte süt ve yumurta diyeti yapmanın süt ve yumurta </a:t>
            </a:r>
            <a:r>
              <a:rPr lang="tr-TR" dirty="0" err="1" smtClean="0"/>
              <a:t>allerjisi</a:t>
            </a:r>
            <a:r>
              <a:rPr lang="tr-TR" dirty="0" smtClean="0"/>
              <a:t> gelişiminde etkili olmadığı ortaya çıkartılmış. </a:t>
            </a:r>
            <a:endParaRPr lang="tr-TR" dirty="0"/>
          </a:p>
        </p:txBody>
      </p:sp>
      <p:sp>
        <p:nvSpPr>
          <p:cNvPr id="4" name="3 Metin kutusu"/>
          <p:cNvSpPr txBox="1"/>
          <p:nvPr/>
        </p:nvSpPr>
        <p:spPr>
          <a:xfrm>
            <a:off x="3571868" y="6215082"/>
            <a:ext cx="5214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u="sng" dirty="0" smtClean="0"/>
              <a:t>J </a:t>
            </a:r>
            <a:r>
              <a:rPr lang="tr-TR" u="sng" dirty="0" err="1" smtClean="0"/>
              <a:t>Allergy</a:t>
            </a:r>
            <a:r>
              <a:rPr lang="tr-TR" u="sng" dirty="0" smtClean="0"/>
              <a:t> </a:t>
            </a:r>
            <a:r>
              <a:rPr lang="tr-TR" u="sng" dirty="0" err="1" smtClean="0"/>
              <a:t>Clin</a:t>
            </a:r>
            <a:r>
              <a:rPr lang="tr-TR" u="sng" dirty="0" smtClean="0"/>
              <a:t> </a:t>
            </a:r>
            <a:r>
              <a:rPr lang="tr-TR" u="sng" dirty="0" err="1" smtClean="0"/>
              <a:t>Immunol</a:t>
            </a:r>
            <a:r>
              <a:rPr lang="tr-TR" u="sng" dirty="0" smtClean="0"/>
              <a:t>.</a:t>
            </a:r>
            <a:r>
              <a:rPr lang="tr-TR" dirty="0" smtClean="0"/>
              <a:t> 1987 </a:t>
            </a:r>
            <a:r>
              <a:rPr lang="tr-TR" dirty="0" err="1" smtClean="0"/>
              <a:t>Dec</a:t>
            </a:r>
            <a:r>
              <a:rPr lang="tr-TR" dirty="0" smtClean="0"/>
              <a:t>;80(6):868-75</a:t>
            </a:r>
            <a:endParaRPr lang="tr-TR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357166"/>
            <a:ext cx="7630365" cy="830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9058" y="6357958"/>
            <a:ext cx="244792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6578" y="6357958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İçerik Yer Tutucusu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tr-TR" dirty="0" smtClean="0"/>
              <a:t>ABD’de 1277 gebe- çocuk üzerinde yapılan araştırmada , çocuklar 8 yaşında değerlendirilmiş. Besin </a:t>
            </a:r>
            <a:r>
              <a:rPr lang="tr-TR" dirty="0" err="1" smtClean="0"/>
              <a:t>allerjisi</a:t>
            </a:r>
            <a:r>
              <a:rPr lang="tr-TR" dirty="0" smtClean="0"/>
              <a:t> %5,6 oranında bulunmuş. </a:t>
            </a:r>
          </a:p>
          <a:p>
            <a:r>
              <a:rPr lang="tr-TR" dirty="0" smtClean="0"/>
              <a:t>Gebelik sırasında yüksek miktarda yer fıstığıyla beslenmenin, çocuktaki olası yerfıstığı </a:t>
            </a:r>
            <a:r>
              <a:rPr lang="tr-TR" dirty="0" err="1" smtClean="0"/>
              <a:t>allerjisini</a:t>
            </a:r>
            <a:r>
              <a:rPr lang="tr-TR" dirty="0" smtClean="0"/>
              <a:t> % 47 oranında </a:t>
            </a:r>
            <a:r>
              <a:rPr lang="tr-TR" dirty="0" err="1" smtClean="0"/>
              <a:t>azalltığı</a:t>
            </a:r>
            <a:r>
              <a:rPr lang="tr-TR" dirty="0" smtClean="0"/>
              <a:t> </a:t>
            </a:r>
            <a:r>
              <a:rPr lang="en-US" dirty="0" smtClean="0">
                <a:solidFill>
                  <a:srgbClr val="C00000"/>
                </a:solidFill>
              </a:rPr>
              <a:t>(</a:t>
            </a:r>
            <a:r>
              <a:rPr lang="en-US" sz="2800" dirty="0" smtClean="0">
                <a:solidFill>
                  <a:srgbClr val="C00000"/>
                </a:solidFill>
              </a:rPr>
              <a:t>odds ratio [OR],</a:t>
            </a:r>
            <a:r>
              <a:rPr lang="tr-TR" sz="2800" dirty="0" smtClean="0">
                <a:solidFill>
                  <a:srgbClr val="C00000"/>
                </a:solidFill>
              </a:rPr>
              <a:t>:</a:t>
            </a:r>
            <a:r>
              <a:rPr lang="en-US" sz="2800" dirty="0" smtClean="0">
                <a:solidFill>
                  <a:srgbClr val="C00000"/>
                </a:solidFill>
              </a:rPr>
              <a:t> 0.53</a:t>
            </a:r>
            <a:r>
              <a:rPr lang="tr-TR" sz="2800" dirty="0" smtClean="0">
                <a:solidFill>
                  <a:srgbClr val="C00000"/>
                </a:solidFill>
              </a:rPr>
              <a:t>, %95 GA, 0.30-0.94.)</a:t>
            </a:r>
            <a:r>
              <a:rPr lang="tr-TR" sz="2800" dirty="0" smtClean="0"/>
              <a:t>  </a:t>
            </a:r>
            <a:r>
              <a:rPr lang="tr-TR" dirty="0" smtClean="0"/>
              <a:t>görülmüştür.</a:t>
            </a:r>
            <a:endParaRPr lang="tr-TR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dirty="0" smtClean="0"/>
              <a:t>Aynı çalışmada  gebelik döneminde yüksek miktarda süt ile beslenmenin de astımı azalttığı ortaya konmuş </a:t>
            </a:r>
            <a:r>
              <a:rPr lang="tr-TR" dirty="0" smtClean="0">
                <a:solidFill>
                  <a:schemeClr val="accent2"/>
                </a:solidFill>
              </a:rPr>
              <a:t>.OR: 0,83 (GA %95 :0.69-0.99). </a:t>
            </a:r>
          </a:p>
          <a:p>
            <a:r>
              <a:rPr lang="tr-TR" dirty="0" smtClean="0"/>
              <a:t> </a:t>
            </a:r>
            <a:r>
              <a:rPr lang="tr-TR" dirty="0" err="1" smtClean="0"/>
              <a:t>Allerjik</a:t>
            </a:r>
            <a:r>
              <a:rPr lang="tr-TR" dirty="0" smtClean="0"/>
              <a:t> </a:t>
            </a:r>
            <a:r>
              <a:rPr lang="tr-TR" dirty="0" err="1" smtClean="0"/>
              <a:t>rinit</a:t>
            </a:r>
            <a:r>
              <a:rPr lang="tr-TR" dirty="0" smtClean="0"/>
              <a:t> de azalmış: </a:t>
            </a:r>
            <a:r>
              <a:rPr lang="tr-TR" dirty="0" smtClean="0">
                <a:solidFill>
                  <a:srgbClr val="C00000"/>
                </a:solidFill>
              </a:rPr>
              <a:t>OR:0,85 (GA %95: 0.74-0.97</a:t>
            </a:r>
          </a:p>
          <a:p>
            <a:r>
              <a:rPr lang="tr-TR" dirty="0" smtClean="0"/>
              <a:t>Aynı çalışmada  gebelik döneminde yüksek miktarda buğday  ile beslenmenin de </a:t>
            </a:r>
            <a:r>
              <a:rPr lang="tr-TR" dirty="0" err="1" smtClean="0"/>
              <a:t>atopik</a:t>
            </a:r>
            <a:r>
              <a:rPr lang="tr-TR" dirty="0" smtClean="0"/>
              <a:t>   dermatiti azalttığı ortaya konmuş. </a:t>
            </a:r>
            <a:r>
              <a:rPr lang="tr-TR" dirty="0" smtClean="0">
                <a:solidFill>
                  <a:srgbClr val="C00000"/>
                </a:solidFill>
              </a:rPr>
              <a:t>OR:0,6 (GA %95:%0,46-0,90)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tr-TR" sz="2700" dirty="0" smtClean="0"/>
              <a:t/>
            </a:r>
            <a:br>
              <a:rPr lang="tr-TR" sz="2700" dirty="0" smtClean="0"/>
            </a:br>
            <a:r>
              <a:rPr lang="en-US" sz="2700" dirty="0" smtClean="0"/>
              <a:t>Maternal diet during pregnancy and lactation and cow’s milk allergy in offspring</a:t>
            </a:r>
            <a:r>
              <a:rPr lang="en-US" dirty="0" smtClean="0"/>
              <a:t/>
            </a:r>
            <a:br>
              <a:rPr lang="en-US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tr-TR" dirty="0" smtClean="0"/>
              <a:t>Finlandiya’da 1997-2004 yılları arasında 6288 kadın gebelikte beslenme ve çocuklarda </a:t>
            </a:r>
            <a:r>
              <a:rPr lang="tr-TR" dirty="0" err="1" smtClean="0"/>
              <a:t>allerji</a:t>
            </a:r>
            <a:r>
              <a:rPr lang="tr-TR" dirty="0" smtClean="0"/>
              <a:t> gelişimi yönünden araştırılmış. Gebelik sırasında yüksek miktarda süt tüketiminin  çocuklarda inek sütü </a:t>
            </a:r>
            <a:r>
              <a:rPr lang="tr-TR" dirty="0" err="1" smtClean="0"/>
              <a:t>allerjisi</a:t>
            </a:r>
            <a:r>
              <a:rPr lang="tr-TR" dirty="0" smtClean="0"/>
              <a:t> gelişimini önlediği ortaya konmuştur. </a:t>
            </a:r>
            <a:r>
              <a:rPr lang="tr-TR" dirty="0" smtClean="0">
                <a:solidFill>
                  <a:srgbClr val="C00000"/>
                </a:solidFill>
              </a:rPr>
              <a:t>OR: 0,56 (GA%95 0,37-0,86) </a:t>
            </a:r>
          </a:p>
          <a:p>
            <a:r>
              <a:rPr lang="tr-TR" dirty="0" err="1" smtClean="0"/>
              <a:t>Allerjik</a:t>
            </a:r>
            <a:r>
              <a:rPr lang="tr-TR" dirty="0" smtClean="0"/>
              <a:t> hastalığı olmayan annelerde ise  daha yüksek bir önleme gösterilmiştir. </a:t>
            </a:r>
            <a:r>
              <a:rPr lang="tr-TR" dirty="0" smtClean="0">
                <a:solidFill>
                  <a:srgbClr val="C00000"/>
                </a:solidFill>
              </a:rPr>
              <a:t>OR: 0,30 (GA%95:0,13-0,69) bulunmuştur </a:t>
            </a:r>
            <a:endParaRPr lang="tr-TR" dirty="0">
              <a:solidFill>
                <a:srgbClr val="C00000"/>
              </a:solidFill>
            </a:endParaRPr>
          </a:p>
        </p:txBody>
      </p:sp>
      <p:sp>
        <p:nvSpPr>
          <p:cNvPr id="4" name="3 Metin kutusu"/>
          <p:cNvSpPr txBox="1"/>
          <p:nvPr/>
        </p:nvSpPr>
        <p:spPr>
          <a:xfrm>
            <a:off x="2214546" y="6215082"/>
            <a:ext cx="66437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 smtClean="0"/>
              <a:t>                            </a:t>
            </a:r>
            <a:r>
              <a:rPr lang="tr-TR" sz="1400" dirty="0" err="1" smtClean="0"/>
              <a:t>Tuokkola</a:t>
            </a:r>
            <a:r>
              <a:rPr lang="tr-TR" sz="1400" dirty="0" smtClean="0"/>
              <a:t> J , </a:t>
            </a:r>
            <a:r>
              <a:rPr lang="en-US" sz="1400" i="1" dirty="0" smtClean="0"/>
              <a:t>European Journal of Clinical Nutrition</a:t>
            </a:r>
            <a:r>
              <a:rPr lang="en-US" sz="1400" dirty="0" smtClean="0"/>
              <a:t> </a:t>
            </a:r>
            <a:r>
              <a:rPr lang="en-US" sz="1400" b="1" dirty="0" smtClean="0"/>
              <a:t>70</a:t>
            </a:r>
            <a:r>
              <a:rPr lang="en-US" sz="1400" dirty="0" smtClean="0"/>
              <a:t>, 554-559 (May 2016) </a:t>
            </a:r>
            <a:endParaRPr lang="tr-TR" sz="14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14290"/>
            <a:ext cx="8111177" cy="2871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Metin kutusu"/>
          <p:cNvSpPr txBox="1"/>
          <p:nvPr/>
        </p:nvSpPr>
        <p:spPr>
          <a:xfrm>
            <a:off x="714348" y="3357562"/>
            <a:ext cx="8001056" cy="107721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3200" dirty="0" smtClean="0"/>
              <a:t>Gebelik sırasında yapılan eliminasyon diyetleri anne ve fetüs açısından zararlı olabilir.</a:t>
            </a:r>
            <a:endParaRPr lang="tr-TR" sz="32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" y="214290"/>
            <a:ext cx="8972550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6578" y="6500834"/>
            <a:ext cx="188595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48" y="1785926"/>
            <a:ext cx="7858180" cy="456835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cxnSp>
        <p:nvCxnSpPr>
          <p:cNvPr id="8" name="7 Düz Bağlayıcı"/>
          <p:cNvCxnSpPr/>
          <p:nvPr/>
        </p:nvCxnSpPr>
        <p:spPr>
          <a:xfrm flipV="1">
            <a:off x="1285852" y="3643314"/>
            <a:ext cx="7429552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Düz Bağlayıcı"/>
          <p:cNvCxnSpPr/>
          <p:nvPr/>
        </p:nvCxnSpPr>
        <p:spPr>
          <a:xfrm rot="5400000" flipH="1" flipV="1">
            <a:off x="571472" y="3500438"/>
            <a:ext cx="42862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Düz Bağlayıcı"/>
          <p:cNvCxnSpPr/>
          <p:nvPr/>
        </p:nvCxnSpPr>
        <p:spPr>
          <a:xfrm>
            <a:off x="714348" y="3357562"/>
            <a:ext cx="785818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Düz Bağlayıcı"/>
          <p:cNvCxnSpPr/>
          <p:nvPr/>
        </p:nvCxnSpPr>
        <p:spPr>
          <a:xfrm>
            <a:off x="785786" y="3714752"/>
            <a:ext cx="78581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hakimiyet sara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000125"/>
            <a:ext cx="8382000" cy="485775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İçerik Yer Tutucusu" descr="atam.jpg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2428860" y="857232"/>
            <a:ext cx="4929222" cy="4929222"/>
          </a:xfr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3" y="1358041"/>
            <a:ext cx="8928993" cy="3367103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ismet 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1214422"/>
            <a:ext cx="8799831" cy="4609435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ışıl barla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3774" y="1916832"/>
            <a:ext cx="5552302" cy="2686598"/>
          </a:xfrm>
          <a:prstGeom prst="rect">
            <a:avLst/>
          </a:prstGeom>
        </p:spPr>
      </p:pic>
      <p:sp>
        <p:nvSpPr>
          <p:cNvPr id="3" name="Metin kutusu 2"/>
          <p:cNvSpPr txBox="1"/>
          <p:nvPr/>
        </p:nvSpPr>
        <p:spPr>
          <a:xfrm>
            <a:off x="1547664" y="5085184"/>
            <a:ext cx="63367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>
                <a:solidFill>
                  <a:schemeClr val="tx2"/>
                </a:solidFill>
              </a:rPr>
              <a:t>Öğretmenimizi ,bedence aramızdan ayrılışının ikinci yılında saygıyla anıyorum. </a:t>
            </a:r>
            <a:endParaRPr lang="tr-TR" sz="24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2264</TotalTime>
  <Words>1623</Words>
  <Application>Microsoft Office PowerPoint</Application>
  <PresentationFormat>Ekran Gösterisi (4:3)</PresentationFormat>
  <Paragraphs>142</Paragraphs>
  <Slides>52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52</vt:i4>
      </vt:variant>
    </vt:vector>
  </HeadingPairs>
  <TitlesOfParts>
    <vt:vector size="53" baseType="lpstr">
      <vt:lpstr>Ofis Teması</vt:lpstr>
      <vt:lpstr> Gebelikte beslenme bebekte allerji gelişimini önler mi? </vt:lpstr>
      <vt:lpstr>PowerPoint Sunusu</vt:lpstr>
      <vt:lpstr>PowerPoint Sunusu</vt:lpstr>
      <vt:lpstr>PowerPoint Sunusu</vt:lpstr>
      <vt:lpstr>Fetal Yaşam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Akdeniz diyeti </vt:lpstr>
      <vt:lpstr>PowerPoint Sunusu</vt:lpstr>
      <vt:lpstr>Sağlıklı Beslenme </vt:lpstr>
      <vt:lpstr>Sağlıklı beslenme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Sebzeler ve meyveler </vt:lpstr>
      <vt:lpstr>PowerPoint Sunusu</vt:lpstr>
      <vt:lpstr>PowerPoint Sunusu</vt:lpstr>
      <vt:lpstr>PowerPoint Sunusu</vt:lpstr>
      <vt:lpstr>ü</vt:lpstr>
      <vt:lpstr>ü</vt:lpstr>
      <vt:lpstr> Balıkla Beslenme </vt:lpstr>
      <vt:lpstr>PowerPoint Sunusu</vt:lpstr>
      <vt:lpstr>PowerPoint Sunusu</vt:lpstr>
      <vt:lpstr>PowerPoint Sunusu</vt:lpstr>
      <vt:lpstr>Gebelik döneminde allerjenik besinlerden kaçınmak </vt:lpstr>
      <vt:lpstr>PowerPoint Sunusu</vt:lpstr>
      <vt:lpstr>PowerPoint Sunusu</vt:lpstr>
      <vt:lpstr>PowerPoint Sunusu</vt:lpstr>
      <vt:lpstr>PowerPoint Sunusu</vt:lpstr>
      <vt:lpstr>Development of atopic disease in babies whose mothers were  receiving exclusion .diet during pregnancy--a randomized study  Fälth-Magnusson K, Kjellman NI  </vt:lpstr>
      <vt:lpstr>PowerPoint Sunusu</vt:lpstr>
      <vt:lpstr>PowerPoint Sunusu</vt:lpstr>
      <vt:lpstr> Maternal diet during pregnancy and lactation and cow’s milk allergy in offspring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Gebelikte beslenme bebekte allerji gelişimini önler mi?</dc:title>
  <dc:creator>ERCAN</dc:creator>
  <cp:lastModifiedBy>PiTeknik</cp:lastModifiedBy>
  <cp:revision>150</cp:revision>
  <dcterms:created xsi:type="dcterms:W3CDTF">2017-04-03T11:07:59Z</dcterms:created>
  <dcterms:modified xsi:type="dcterms:W3CDTF">2017-04-23T09:48:35Z</dcterms:modified>
</cp:coreProperties>
</file>