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64"/>
  </p:notesMasterIdLst>
  <p:sldIdLst>
    <p:sldId id="256" r:id="rId2"/>
    <p:sldId id="258" r:id="rId3"/>
    <p:sldId id="320" r:id="rId4"/>
    <p:sldId id="321" r:id="rId5"/>
    <p:sldId id="270" r:id="rId6"/>
    <p:sldId id="273" r:id="rId7"/>
    <p:sldId id="264" r:id="rId8"/>
    <p:sldId id="284" r:id="rId9"/>
    <p:sldId id="285" r:id="rId10"/>
    <p:sldId id="281" r:id="rId11"/>
    <p:sldId id="359" r:id="rId12"/>
    <p:sldId id="360" r:id="rId13"/>
    <p:sldId id="323" r:id="rId14"/>
    <p:sldId id="325" r:id="rId15"/>
    <p:sldId id="357" r:id="rId16"/>
    <p:sldId id="296" r:id="rId17"/>
    <p:sldId id="324" r:id="rId18"/>
    <p:sldId id="345" r:id="rId19"/>
    <p:sldId id="322" r:id="rId20"/>
    <p:sldId id="288" r:id="rId21"/>
    <p:sldId id="326" r:id="rId22"/>
    <p:sldId id="327" r:id="rId23"/>
    <p:sldId id="293" r:id="rId24"/>
    <p:sldId id="290" r:id="rId25"/>
    <p:sldId id="292" r:id="rId26"/>
    <p:sldId id="287" r:id="rId27"/>
    <p:sldId id="274" r:id="rId28"/>
    <p:sldId id="298" r:id="rId29"/>
    <p:sldId id="265" r:id="rId30"/>
    <p:sldId id="275" r:id="rId31"/>
    <p:sldId id="301" r:id="rId32"/>
    <p:sldId id="302" r:id="rId33"/>
    <p:sldId id="340" r:id="rId34"/>
    <p:sldId id="347" r:id="rId35"/>
    <p:sldId id="314" r:id="rId36"/>
    <p:sldId id="313" r:id="rId37"/>
    <p:sldId id="318" r:id="rId38"/>
    <p:sldId id="316" r:id="rId39"/>
    <p:sldId id="334" r:id="rId40"/>
    <p:sldId id="332" r:id="rId41"/>
    <p:sldId id="333" r:id="rId42"/>
    <p:sldId id="330" r:id="rId43"/>
    <p:sldId id="362" r:id="rId44"/>
    <p:sldId id="266" r:id="rId45"/>
    <p:sldId id="328" r:id="rId46"/>
    <p:sldId id="309" r:id="rId47"/>
    <p:sldId id="311" r:id="rId48"/>
    <p:sldId id="306" r:id="rId49"/>
    <p:sldId id="307" r:id="rId50"/>
    <p:sldId id="308" r:id="rId51"/>
    <p:sldId id="260" r:id="rId52"/>
    <p:sldId id="338" r:id="rId53"/>
    <p:sldId id="337" r:id="rId54"/>
    <p:sldId id="280" r:id="rId55"/>
    <p:sldId id="350" r:id="rId56"/>
    <p:sldId id="348" r:id="rId57"/>
    <p:sldId id="319" r:id="rId58"/>
    <p:sldId id="352" r:id="rId59"/>
    <p:sldId id="355" r:id="rId60"/>
    <p:sldId id="353" r:id="rId61"/>
    <p:sldId id="361" r:id="rId62"/>
    <p:sldId id="335" r:id="rId6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Açık Stil 1 - Vurgu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ema Uygulanmış Stil 2 - Vurgu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ema Uygulanmış Stil 2 - Vurgu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Orta Stil 1 - Vurgu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Tema Uygulanmış Stil 1 - Vurgu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62" autoAdjust="0"/>
  </p:normalViewPr>
  <p:slideViewPr>
    <p:cSldViewPr>
      <p:cViewPr>
        <p:scale>
          <a:sx n="70" d="100"/>
          <a:sy n="70" d="100"/>
        </p:scale>
        <p:origin x="-1386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18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3393B-0EAF-4ADD-A874-5B397EBE13BB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09274-098A-40C3-94A0-5FC5267F607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5014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BA güncel tedavi yaklaşımı. Kuruyemiş </a:t>
            </a:r>
            <a:r>
              <a:rPr lang="tr-TR" dirty="0" err="1" smtClean="0"/>
              <a:t>aller</a:t>
            </a:r>
            <a:r>
              <a:rPr lang="tr-TR" dirty="0" smtClean="0"/>
              <a:t>.</a:t>
            </a:r>
            <a:r>
              <a:rPr lang="tr-TR" baseline="0" dirty="0" smtClean="0"/>
              <a:t> İyileşme oranı düşük. %40 /yıl kazara alım.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3048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Besin alerjisi olan</a:t>
            </a:r>
            <a:r>
              <a:rPr lang="tr-TR" baseline="0" dirty="0" smtClean="0"/>
              <a:t> kişiler yılda %40 oranında kazara </a:t>
            </a:r>
            <a:r>
              <a:rPr lang="tr-TR" baseline="0" dirty="0" err="1" smtClean="0"/>
              <a:t>maruziyet</a:t>
            </a:r>
            <a:r>
              <a:rPr lang="tr-TR" baseline="0" dirty="0" smtClean="0"/>
              <a:t>, besin anafilaksisi nedeniyle acil başvurusu ve </a:t>
            </a:r>
            <a:r>
              <a:rPr lang="tr-TR" baseline="0" dirty="0" err="1" smtClean="0"/>
              <a:t>hattta</a:t>
            </a:r>
            <a:r>
              <a:rPr lang="tr-TR" baseline="0" dirty="0" smtClean="0"/>
              <a:t> ölümler görülmektedir.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138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Tolerans eskiden kullanılırdı, şimdi SU tercih</a:t>
            </a:r>
            <a:r>
              <a:rPr lang="tr-TR" baseline="0" dirty="0" smtClean="0"/>
              <a:t> ediliyor. Tolerans </a:t>
            </a:r>
            <a:r>
              <a:rPr lang="tr-TR" baseline="0" dirty="0" err="1" smtClean="0"/>
              <a:t>immün</a:t>
            </a:r>
            <a:r>
              <a:rPr lang="tr-TR" baseline="0" dirty="0" smtClean="0"/>
              <a:t> sistemde mg değişikliklerin sonucudur. Bu kalıcı değişikliklerin oluşması için zaman gerekir. SU: toleransta mg bazı </a:t>
            </a:r>
            <a:r>
              <a:rPr lang="tr-TR" baseline="0" dirty="0" err="1" smtClean="0"/>
              <a:t>immün</a:t>
            </a:r>
            <a:r>
              <a:rPr lang="tr-TR" baseline="0" dirty="0" smtClean="0"/>
              <a:t> sistem değişiklikleri oluşur fakat bu değişiklikleri ne kadar süre ile devam edeceği belli değildir. Kalıcı tolerans ve SU ‘</a:t>
            </a:r>
            <a:r>
              <a:rPr lang="tr-TR" baseline="0" dirty="0" err="1" smtClean="0"/>
              <a:t>ın</a:t>
            </a:r>
            <a:r>
              <a:rPr lang="tr-TR" baseline="0" dirty="0" smtClean="0"/>
              <a:t> altındaki </a:t>
            </a:r>
            <a:r>
              <a:rPr lang="tr-TR" baseline="0" dirty="0" err="1" smtClean="0"/>
              <a:t>immün</a:t>
            </a:r>
            <a:r>
              <a:rPr lang="tr-TR" baseline="0" dirty="0" smtClean="0"/>
              <a:t> mekanizmalar tam olarak anlaşılabilmiş değildir.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7251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Hızlı artış</a:t>
            </a:r>
            <a:r>
              <a:rPr lang="tr-TR" baseline="0" dirty="0" smtClean="0"/>
              <a:t> genelde tek günde 0,1 mg dan başlanarak, 2 ye katlanan dozlarda </a:t>
            </a:r>
            <a:r>
              <a:rPr lang="tr-TR" baseline="0" dirty="0" err="1" smtClean="0"/>
              <a:t>artışile</a:t>
            </a:r>
            <a:r>
              <a:rPr lang="tr-TR" baseline="0" dirty="0" smtClean="0"/>
              <a:t> 10-25 mg </a:t>
            </a:r>
            <a:r>
              <a:rPr lang="tr-TR" baseline="0" dirty="0" err="1" smtClean="0"/>
              <a:t>prt</a:t>
            </a:r>
            <a:r>
              <a:rPr lang="tr-TR" baseline="0" dirty="0" smtClean="0"/>
              <a:t> ne ulaşmak.  Amaç eşik değerin altında kalmak ve  böylece eve gönderecek güvenli bir doza ulaşmak.</a:t>
            </a:r>
          </a:p>
          <a:p>
            <a:r>
              <a:rPr lang="tr-TR" baseline="0" dirty="0" smtClean="0"/>
              <a:t>Doz artışı protokollere göre değişken %25-100 artışlarla, hekim gözetimi altında 1-2 hafta aralarla, hedef doza erişene kadar.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3808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Pajno</a:t>
            </a:r>
            <a:r>
              <a:rPr lang="tr-TR" dirty="0" smtClean="0"/>
              <a:t>:</a:t>
            </a:r>
            <a:r>
              <a:rPr lang="tr-TR" baseline="0" dirty="0" smtClean="0"/>
              <a:t> yan etkiler belirgin 1/3. 15 hastanın 2’si kendi bırakmış, 3’ü </a:t>
            </a:r>
            <a:r>
              <a:rPr lang="tr-TR" baseline="0" dirty="0" err="1" smtClean="0"/>
              <a:t>staff</a:t>
            </a:r>
            <a:r>
              <a:rPr lang="tr-TR" baseline="0" dirty="0" smtClean="0"/>
              <a:t> tar. bıraktırılmış. </a:t>
            </a:r>
            <a:r>
              <a:rPr lang="tr-TR" dirty="0" err="1" smtClean="0"/>
              <a:t>Martorell</a:t>
            </a:r>
            <a:r>
              <a:rPr lang="tr-TR" dirty="0" smtClean="0"/>
              <a:t>: Çok yüksek yan etki; %80; </a:t>
            </a:r>
            <a:r>
              <a:rPr lang="tr-TR" dirty="0" err="1" smtClean="0"/>
              <a:t>ürtiker+AE+öksürük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3770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Burks</a:t>
            </a:r>
            <a:r>
              <a:rPr lang="tr-TR" dirty="0" smtClean="0"/>
              <a:t>: en geniş çalışma.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6167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dirty="0" err="1" smtClean="0"/>
              <a:t>Anagnostou</a:t>
            </a:r>
            <a:r>
              <a:rPr lang="tr-TR" sz="1200" dirty="0" smtClean="0"/>
              <a:t>:</a:t>
            </a:r>
            <a:r>
              <a:rPr lang="tr-TR" sz="1200" baseline="0" dirty="0" smtClean="0"/>
              <a:t> yan etki 31/39 hasta. </a:t>
            </a:r>
            <a:r>
              <a:rPr lang="tr-TR" sz="1200" dirty="0" err="1" smtClean="0"/>
              <a:t>Blumchen</a:t>
            </a:r>
            <a:r>
              <a:rPr lang="tr-TR" sz="1200" dirty="0" smtClean="0"/>
              <a:t>, 2010: 7 gün </a:t>
            </a:r>
            <a:r>
              <a:rPr lang="tr-TR" sz="1200" dirty="0" err="1" smtClean="0"/>
              <a:t>rush</a:t>
            </a:r>
            <a:r>
              <a:rPr lang="tr-TR" sz="1200" dirty="0" smtClean="0"/>
              <a:t>, 8 </a:t>
            </a:r>
            <a:r>
              <a:rPr lang="tr-TR" sz="1200" dirty="0" err="1" smtClean="0"/>
              <a:t>hf</a:t>
            </a:r>
            <a:r>
              <a:rPr lang="tr-TR" sz="1200" dirty="0" smtClean="0"/>
              <a:t> idame. 3900 mg yaklaşık 16 fıstık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354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Wingdings" pitchFamily="2" charset="2"/>
              <a:buNone/>
            </a:pPr>
            <a:r>
              <a:rPr lang="tr-TR" sz="1200" dirty="0" smtClean="0"/>
              <a:t>Epinefrin gerektiren reaksiyonlar en sık «doz artışı» fazında görülür. En ağır reaksiyonlar öngörülemez şekilde daha önce </a:t>
            </a:r>
            <a:r>
              <a:rPr lang="tr-TR" sz="1200" dirty="0" err="1" smtClean="0"/>
              <a:t>tolere</a:t>
            </a:r>
            <a:r>
              <a:rPr lang="tr-TR" sz="1200" dirty="0" smtClean="0"/>
              <a:t> edilen dozda görülür ve bu durum her zaman </a:t>
            </a:r>
            <a:r>
              <a:rPr lang="tr-TR" sz="1200" dirty="0" err="1" smtClean="0"/>
              <a:t>kofaktörlerin</a:t>
            </a:r>
            <a:r>
              <a:rPr lang="tr-TR" sz="1200" dirty="0" smtClean="0"/>
              <a:t> varlığıyla açıklanamaz .</a:t>
            </a:r>
            <a:r>
              <a:rPr lang="tr-TR" dirty="0" smtClean="0"/>
              <a:t>OIT</a:t>
            </a:r>
            <a:r>
              <a:rPr lang="tr-TR" baseline="0" dirty="0" smtClean="0"/>
              <a:t> kesimiyle geri dönüşlü!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3129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OITIGER: </a:t>
            </a:r>
            <a:r>
              <a:rPr lang="tr-TR" dirty="0" err="1" smtClean="0"/>
              <a:t>oıt</a:t>
            </a:r>
            <a:r>
              <a:rPr lang="tr-TR" dirty="0" smtClean="0"/>
              <a:t> </a:t>
            </a:r>
            <a:r>
              <a:rPr lang="tr-TR" dirty="0" err="1" smtClean="0"/>
              <a:t>induced</a:t>
            </a:r>
            <a:r>
              <a:rPr lang="tr-TR" dirty="0" smtClean="0"/>
              <a:t> </a:t>
            </a:r>
            <a:r>
              <a:rPr lang="tr-TR" dirty="0" err="1" smtClean="0"/>
              <a:t>gı</a:t>
            </a:r>
            <a:r>
              <a:rPr lang="tr-TR" dirty="0" smtClean="0"/>
              <a:t> </a:t>
            </a:r>
            <a:r>
              <a:rPr lang="tr-TR" dirty="0" err="1" smtClean="0"/>
              <a:t>eoz</a:t>
            </a:r>
            <a:r>
              <a:rPr lang="tr-TR" dirty="0" smtClean="0"/>
              <a:t> </a:t>
            </a:r>
            <a:r>
              <a:rPr lang="tr-TR" dirty="0" err="1" smtClean="0"/>
              <a:t>responses</a:t>
            </a:r>
            <a:r>
              <a:rPr lang="tr-TR" dirty="0" smtClean="0"/>
              <a:t>. Doz azaltılan/kesilen</a:t>
            </a:r>
            <a:r>
              <a:rPr lang="tr-TR" baseline="0" dirty="0" smtClean="0"/>
              <a:t> </a:t>
            </a:r>
            <a:r>
              <a:rPr lang="tr-TR" dirty="0" smtClean="0"/>
              <a:t>hastalarda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eoz</a:t>
            </a:r>
            <a:r>
              <a:rPr lang="tr-TR" baseline="0" dirty="0" smtClean="0"/>
              <a:t> gerilemiş, 3 hasta hariç </a:t>
            </a:r>
            <a:r>
              <a:rPr lang="tr-TR" baseline="0" dirty="0" err="1" smtClean="0"/>
              <a:t>hepisnde</a:t>
            </a:r>
            <a:r>
              <a:rPr lang="tr-TR" baseline="0" dirty="0" smtClean="0"/>
              <a:t> </a:t>
            </a:r>
            <a:r>
              <a:rPr lang="tr-TR" baseline="0" dirty="0" err="1" smtClean="0"/>
              <a:t>tdv</a:t>
            </a:r>
            <a:r>
              <a:rPr lang="tr-TR" baseline="0" dirty="0" smtClean="0"/>
              <a:t> devam edilmiş. AES, semptomlar için </a:t>
            </a:r>
            <a:r>
              <a:rPr lang="tr-TR" baseline="0" dirty="0" err="1" smtClean="0"/>
              <a:t>klinisyen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iyönlendiren</a:t>
            </a:r>
            <a:r>
              <a:rPr lang="tr-TR" baseline="0" dirty="0" smtClean="0"/>
              <a:t> bir </a:t>
            </a:r>
            <a:r>
              <a:rPr lang="tr-TR" baseline="0" dirty="0" err="1" smtClean="0"/>
              <a:t>biyomarker</a:t>
            </a:r>
            <a:r>
              <a:rPr lang="tr-TR" baseline="0" dirty="0" smtClean="0"/>
              <a:t> olabilir.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844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SR/anafilaksi her fazda</a:t>
            </a:r>
            <a:r>
              <a:rPr lang="tr-TR" baseline="0" dirty="0" smtClean="0"/>
              <a:t> görülebilir.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1810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OIT </a:t>
            </a:r>
            <a:r>
              <a:rPr lang="tr-TR" dirty="0" err="1" smtClean="0"/>
              <a:t>tdv</a:t>
            </a:r>
            <a:r>
              <a:rPr lang="tr-TR" dirty="0" smtClean="0"/>
              <a:t> başarısının öngören belirteçler. OVM &gt;8,8; süt </a:t>
            </a:r>
            <a:r>
              <a:rPr lang="tr-TR" dirty="0" err="1" smtClean="0"/>
              <a:t>spIgE</a:t>
            </a:r>
            <a:r>
              <a:rPr lang="tr-TR" dirty="0" smtClean="0"/>
              <a:t>&gt;50 SPT&gt;9mm,</a:t>
            </a:r>
            <a:r>
              <a:rPr lang="tr-TR" baseline="0" dirty="0" smtClean="0"/>
              <a:t> başlangıçta ağır reaksiyon</a:t>
            </a:r>
            <a:r>
              <a:rPr lang="tr-TR" dirty="0" smtClean="0"/>
              <a:t> &gt;30 mg </a:t>
            </a:r>
            <a:r>
              <a:rPr lang="tr-TR" dirty="0" err="1" smtClean="0"/>
              <a:t>milk</a:t>
            </a:r>
            <a:r>
              <a:rPr lang="tr-TR" dirty="0" smtClean="0"/>
              <a:t> </a:t>
            </a:r>
            <a:r>
              <a:rPr lang="tr-TR" dirty="0" err="1" smtClean="0"/>
              <a:t>rptein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7473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Mast</a:t>
            </a:r>
            <a:r>
              <a:rPr lang="tr-TR" dirty="0" smtClean="0"/>
              <a:t>, </a:t>
            </a:r>
            <a:r>
              <a:rPr lang="tr-TR" dirty="0" err="1" smtClean="0"/>
              <a:t>basophil</a:t>
            </a:r>
            <a:r>
              <a:rPr lang="tr-TR" dirty="0" smtClean="0"/>
              <a:t> ve DC  yanıtını azaltır; DC ile </a:t>
            </a:r>
            <a:r>
              <a:rPr lang="tr-TR" dirty="0" err="1" smtClean="0"/>
              <a:t>Ag</a:t>
            </a:r>
            <a:r>
              <a:rPr lang="tr-TR" dirty="0" smtClean="0"/>
              <a:t> </a:t>
            </a:r>
            <a:r>
              <a:rPr lang="tr-TR" dirty="0" err="1" smtClean="0"/>
              <a:t>prezentasyonunu</a:t>
            </a:r>
            <a:r>
              <a:rPr lang="tr-TR" dirty="0" smtClean="0"/>
              <a:t> azaltır.  Direk B </a:t>
            </a:r>
            <a:r>
              <a:rPr lang="tr-TR" dirty="0" err="1" smtClean="0"/>
              <a:t>cell</a:t>
            </a:r>
            <a:r>
              <a:rPr lang="tr-TR" baseline="0" dirty="0" smtClean="0"/>
              <a:t> üzerine etkiyle </a:t>
            </a:r>
            <a:r>
              <a:rPr lang="tr-TR" baseline="0" dirty="0" err="1" smtClean="0"/>
              <a:t>IgE</a:t>
            </a:r>
            <a:r>
              <a:rPr lang="tr-TR" baseline="0" dirty="0" smtClean="0"/>
              <a:t> üretimi azalır.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0786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err="1" smtClean="0"/>
              <a:t>Epi</a:t>
            </a:r>
            <a:r>
              <a:rPr lang="tr-TR" dirty="0" smtClean="0"/>
              <a:t> gerektiren </a:t>
            </a:r>
            <a:r>
              <a:rPr lang="tr-TR" dirty="0" err="1" smtClean="0"/>
              <a:t>reaks</a:t>
            </a:r>
            <a:r>
              <a:rPr lang="tr-TR" dirty="0" smtClean="0"/>
              <a:t>: %20; </a:t>
            </a:r>
            <a:r>
              <a:rPr lang="tr-TR" baseline="0" dirty="0" smtClean="0"/>
              <a:t>Yan etkiler nedeniyle bırakmak zorunda olan </a:t>
            </a:r>
            <a:r>
              <a:rPr lang="tr-TR" dirty="0" smtClean="0"/>
              <a:t>OIT’ e </a:t>
            </a:r>
            <a:r>
              <a:rPr lang="tr-TR" dirty="0" err="1" smtClean="0"/>
              <a:t>refrakter</a:t>
            </a:r>
            <a:r>
              <a:rPr lang="tr-TR" dirty="0" smtClean="0"/>
              <a:t> hasta grubu:%10-30;.Yüksek </a:t>
            </a:r>
            <a:r>
              <a:rPr lang="tr-TR" dirty="0" err="1" smtClean="0"/>
              <a:t>spIgE:bu</a:t>
            </a:r>
            <a:r>
              <a:rPr lang="tr-TR" dirty="0" smtClean="0"/>
              <a:t> hastalarda doz artış fazı uzun, ulaşılan doz hedef dozun altında kalır.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78278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İlk RDBPC</a:t>
            </a:r>
            <a:r>
              <a:rPr lang="tr-TR" baseline="0" dirty="0" smtClean="0"/>
              <a:t>  </a:t>
            </a:r>
            <a:r>
              <a:rPr lang="tr-TR" baseline="0" dirty="0" err="1" smtClean="0"/>
              <a:t>omalizumab</a:t>
            </a:r>
            <a:r>
              <a:rPr lang="tr-TR" baseline="0" dirty="0" smtClean="0"/>
              <a:t>-FA çok merkezli çalışma</a:t>
            </a:r>
            <a:r>
              <a:rPr lang="tr-TR" dirty="0" smtClean="0"/>
              <a:t>. </a:t>
            </a:r>
            <a:r>
              <a:rPr lang="tr-TR" dirty="0" err="1" smtClean="0"/>
              <a:t>Tdv</a:t>
            </a:r>
            <a:r>
              <a:rPr lang="tr-TR" dirty="0" smtClean="0"/>
              <a:t> etkinliğinde </a:t>
            </a:r>
            <a:r>
              <a:rPr lang="tr-TR" dirty="0" err="1" smtClean="0"/>
              <a:t>desenst</a:t>
            </a:r>
            <a:r>
              <a:rPr lang="tr-TR" dirty="0" smtClean="0"/>
              <a:t>.</a:t>
            </a:r>
            <a:r>
              <a:rPr lang="tr-TR" baseline="0" dirty="0" smtClean="0"/>
              <a:t> edilen hastalarda fark yok. </a:t>
            </a:r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month 28, 24 (88.9%)</a:t>
            </a:r>
            <a:r>
              <a:rPr lang="tr-T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vs</a:t>
            </a:r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 (71.4%)</a:t>
            </a:r>
            <a:r>
              <a:rPr lang="tr-T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(10g </a:t>
            </a:r>
            <a:r>
              <a:rPr lang="tr-TR" sz="120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ofc</a:t>
            </a:r>
            <a:r>
              <a:rPr lang="tr-T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tr-T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-4mo </a:t>
            </a:r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48.1%</a:t>
            </a:r>
            <a:r>
              <a:rPr lang="tr-T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vs</a:t>
            </a:r>
            <a:r>
              <a:rPr lang="en-US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35.7%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81861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PROROTECT </a:t>
            </a:r>
            <a:r>
              <a:rPr lang="tr-TR" dirty="0" err="1" smtClean="0"/>
              <a:t>study</a:t>
            </a:r>
            <a:r>
              <a:rPr lang="tr-TR" dirty="0" smtClean="0"/>
              <a:t>. İlk RDBPC </a:t>
            </a:r>
            <a:r>
              <a:rPr lang="tr-TR" dirty="0" err="1" smtClean="0"/>
              <a:t>peanut-omali</a:t>
            </a:r>
            <a:r>
              <a:rPr lang="tr-TR" dirty="0" smtClean="0"/>
              <a:t> çalışması. 1 günde </a:t>
            </a:r>
            <a:r>
              <a:rPr lang="tr-TR" dirty="0" err="1" smtClean="0"/>
              <a:t>rush</a:t>
            </a:r>
            <a:r>
              <a:rPr lang="tr-TR" dirty="0" smtClean="0"/>
              <a:t> </a:t>
            </a:r>
            <a:r>
              <a:rPr lang="tr-TR" dirty="0" err="1" smtClean="0"/>
              <a:t>desensitizasyon</a:t>
            </a:r>
            <a:r>
              <a:rPr lang="tr-TR" dirty="0" smtClean="0"/>
              <a:t>: 250 mg fıstık</a:t>
            </a:r>
            <a:r>
              <a:rPr lang="tr-TR" baseline="0" dirty="0" smtClean="0"/>
              <a:t> (1 fıstık eşdeğeri). 8 </a:t>
            </a:r>
            <a:r>
              <a:rPr lang="tr-TR" baseline="0" dirty="0" err="1" smtClean="0"/>
              <a:t>hf</a:t>
            </a:r>
            <a:r>
              <a:rPr lang="tr-TR" baseline="0" dirty="0" smtClean="0"/>
              <a:t> içinde 20 fıstık </a:t>
            </a:r>
            <a:r>
              <a:rPr lang="tr-TR" baseline="0" dirty="0" err="1" smtClean="0"/>
              <a:t>ag’nine</a:t>
            </a:r>
            <a:r>
              <a:rPr lang="tr-TR" baseline="0" dirty="0" smtClean="0"/>
              <a:t> ulaşılmış (2000mg).  8 </a:t>
            </a:r>
            <a:r>
              <a:rPr lang="tr-TR" baseline="0" dirty="0" err="1" smtClean="0"/>
              <a:t>hf</a:t>
            </a:r>
            <a:r>
              <a:rPr lang="tr-TR" baseline="0" dirty="0" smtClean="0"/>
              <a:t> içinde 2000mg a ulaşınca </a:t>
            </a:r>
            <a:r>
              <a:rPr lang="tr-TR" baseline="0" dirty="0" err="1" smtClean="0"/>
              <a:t>omali</a:t>
            </a:r>
            <a:r>
              <a:rPr lang="tr-TR" baseline="0" dirty="0" smtClean="0"/>
              <a:t> kesilmiş, 12 </a:t>
            </a:r>
            <a:r>
              <a:rPr lang="tr-TR" baseline="0" dirty="0" err="1" smtClean="0"/>
              <a:t>omali</a:t>
            </a:r>
            <a:r>
              <a:rPr lang="tr-TR" baseline="0" dirty="0" smtClean="0"/>
              <a:t> olmadan 2000mg ile devam edilmiş.  </a:t>
            </a:r>
            <a:r>
              <a:rPr lang="tr-TR" baseline="0" dirty="0" err="1" smtClean="0"/>
              <a:t>Omali</a:t>
            </a:r>
            <a:r>
              <a:rPr lang="tr-TR" baseline="0" dirty="0" smtClean="0"/>
              <a:t> kesildikten 6 </a:t>
            </a:r>
            <a:r>
              <a:rPr lang="tr-TR" baseline="0" dirty="0" err="1" smtClean="0"/>
              <a:t>hf</a:t>
            </a:r>
            <a:r>
              <a:rPr lang="tr-TR" baseline="0" dirty="0" smtClean="0"/>
              <a:t> sonra 2000mg OFC; 12 </a:t>
            </a:r>
            <a:r>
              <a:rPr lang="tr-TR" baseline="0" dirty="0" err="1" smtClean="0"/>
              <a:t>hf</a:t>
            </a:r>
            <a:r>
              <a:rPr lang="tr-TR" baseline="0" dirty="0" smtClean="0"/>
              <a:t> sonra 4000mg OFC.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45685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Omali</a:t>
            </a:r>
            <a:r>
              <a:rPr lang="tr-TR" dirty="0" smtClean="0"/>
              <a:t> grubu daha yüksek doza maruz kalmasına rağmen reaksiyon oranları 2 grup arasında farklı değil.  Grade 1: 16/28 </a:t>
            </a:r>
            <a:r>
              <a:rPr lang="tr-TR" dirty="0" err="1" smtClean="0"/>
              <a:t>vs</a:t>
            </a:r>
            <a:r>
              <a:rPr lang="tr-TR" dirty="0" smtClean="0"/>
              <a:t> 5/8. </a:t>
            </a:r>
            <a:r>
              <a:rPr lang="tr-TR" dirty="0" err="1" smtClean="0"/>
              <a:t>reactions</a:t>
            </a:r>
            <a:r>
              <a:rPr lang="tr-TR" dirty="0" smtClean="0"/>
              <a:t> of OIT </a:t>
            </a:r>
            <a:r>
              <a:rPr lang="tr-TR" dirty="0" err="1" smtClean="0"/>
              <a:t>doses</a:t>
            </a:r>
            <a:r>
              <a:rPr lang="tr-TR" dirty="0" smtClean="0"/>
              <a:t>: &amp;7,8</a:t>
            </a:r>
            <a:r>
              <a:rPr lang="tr-TR" baseline="0" dirty="0" smtClean="0"/>
              <a:t> </a:t>
            </a:r>
            <a:r>
              <a:rPr lang="tr-TR" baseline="0" dirty="0" err="1" smtClean="0"/>
              <a:t>vs</a:t>
            </a:r>
            <a:r>
              <a:rPr lang="tr-TR" baseline="0" dirty="0" smtClean="0"/>
              <a:t> 16,8. , çoğu hafif </a:t>
            </a:r>
            <a:r>
              <a:rPr lang="tr-TR" baseline="0" dirty="0" err="1" smtClean="0"/>
              <a:t>gıs’e</a:t>
            </a:r>
            <a:r>
              <a:rPr lang="tr-TR" baseline="0" dirty="0" smtClean="0"/>
              <a:t> sınırlı. EoE:3. 4000mg OFC sonrası 6 /22 hasta dozu azaltmak zorunda kalmış, sonra tekrar arttırabilmiş.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8246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Rush</a:t>
            </a:r>
            <a:r>
              <a:rPr lang="tr-TR" baseline="0" dirty="0" smtClean="0"/>
              <a:t> fazında daha yüksek doz </a:t>
            </a:r>
            <a:r>
              <a:rPr lang="tr-TR" baseline="0" dirty="0" err="1" smtClean="0"/>
              <a:t>tolere</a:t>
            </a:r>
            <a:r>
              <a:rPr lang="tr-TR" baseline="0" dirty="0" smtClean="0"/>
              <a:t> edilir, daha kısa zamanda daha yüksek doza ulaşılır. </a:t>
            </a:r>
          </a:p>
          <a:p>
            <a:r>
              <a:rPr lang="tr-TR" baseline="0" dirty="0" smtClean="0"/>
              <a:t>Hasta güvenliğini arttırır . SU ‘</a:t>
            </a:r>
            <a:r>
              <a:rPr lang="tr-TR" baseline="0" dirty="0" err="1" smtClean="0"/>
              <a:t>ni</a:t>
            </a:r>
            <a:r>
              <a:rPr lang="tr-TR" baseline="0" dirty="0" smtClean="0"/>
              <a:t> artırabilir ama bunu </a:t>
            </a:r>
            <a:r>
              <a:rPr lang="tr-TR" baseline="0" dirty="0" err="1" smtClean="0"/>
              <a:t>göstermel</a:t>
            </a:r>
            <a:r>
              <a:rPr lang="tr-TR" baseline="0" dirty="0" smtClean="0"/>
              <a:t> için geniş (n&gt;248) çalışmalara ihtiyaç var, </a:t>
            </a:r>
            <a:r>
              <a:rPr lang="tr-TR" baseline="0" dirty="0" err="1" smtClean="0"/>
              <a:t>Sampson</a:t>
            </a:r>
            <a:r>
              <a:rPr lang="tr-TR" baseline="0" dirty="0" smtClean="0"/>
              <a:t> yapmakta. Çalışmalarda </a:t>
            </a:r>
            <a:r>
              <a:rPr lang="tr-TR" baseline="0" dirty="0" err="1" smtClean="0"/>
              <a:t>genelede</a:t>
            </a:r>
            <a:r>
              <a:rPr lang="tr-TR" baseline="0" dirty="0" smtClean="0"/>
              <a:t> </a:t>
            </a:r>
            <a:r>
              <a:rPr lang="tr-TR" baseline="0" dirty="0" err="1" smtClean="0"/>
              <a:t>pre-omalizumab</a:t>
            </a:r>
            <a:r>
              <a:rPr lang="tr-TR" baseline="0" dirty="0" smtClean="0"/>
              <a:t> 8-12 hafta. </a:t>
            </a:r>
            <a:r>
              <a:rPr lang="tr-TR" baseline="0" dirty="0" err="1" smtClean="0"/>
              <a:t>Savage</a:t>
            </a:r>
            <a:r>
              <a:rPr lang="tr-TR" baseline="0" dirty="0" smtClean="0"/>
              <a:t> 8 </a:t>
            </a:r>
            <a:r>
              <a:rPr lang="tr-TR" baseline="0" dirty="0" err="1" smtClean="0"/>
              <a:t>hf</a:t>
            </a:r>
            <a:r>
              <a:rPr lang="tr-TR" baseline="0" dirty="0" smtClean="0"/>
              <a:t> </a:t>
            </a:r>
            <a:r>
              <a:rPr lang="tr-TR" baseline="0" dirty="0" err="1" smtClean="0"/>
              <a:t>pre-tdv</a:t>
            </a:r>
            <a:r>
              <a:rPr lang="tr-TR" baseline="0" dirty="0" smtClean="0"/>
              <a:t> ile </a:t>
            </a:r>
            <a:r>
              <a:rPr lang="tr-TR" baseline="0" dirty="0" err="1" smtClean="0"/>
              <a:t>opt</a:t>
            </a:r>
            <a:r>
              <a:rPr lang="tr-TR" baseline="0" dirty="0" smtClean="0"/>
              <a:t> dozunda 56 kat artış göstermiş, benzer sonucu 6 ay </a:t>
            </a:r>
            <a:r>
              <a:rPr lang="tr-TR" baseline="0" dirty="0" err="1" smtClean="0"/>
              <a:t>tdv</a:t>
            </a:r>
            <a:r>
              <a:rPr lang="tr-TR" baseline="0" dirty="0" smtClean="0"/>
              <a:t> de almış. 8 </a:t>
            </a:r>
            <a:r>
              <a:rPr lang="tr-TR" baseline="0" dirty="0" err="1" smtClean="0"/>
              <a:t>hf</a:t>
            </a:r>
            <a:r>
              <a:rPr lang="tr-TR" baseline="0" dirty="0" smtClean="0"/>
              <a:t> yeterli gibi… </a:t>
            </a:r>
            <a:r>
              <a:rPr lang="tr-TR" baseline="0" dirty="0" err="1" smtClean="0"/>
              <a:t>Tdv</a:t>
            </a:r>
            <a:r>
              <a:rPr lang="tr-TR" baseline="0" dirty="0" smtClean="0"/>
              <a:t> süresi çalışmalarda 16 hafta-2 yıl arasında. Erken kesmek </a:t>
            </a:r>
            <a:r>
              <a:rPr lang="tr-TR" baseline="0" dirty="0" err="1" smtClean="0"/>
              <a:t>breakthough</a:t>
            </a:r>
            <a:r>
              <a:rPr lang="tr-TR" baseline="0" dirty="0" smtClean="0"/>
              <a:t> reaksiyon, uzun vermek maliyet.  Hızlı doz artışı </a:t>
            </a:r>
            <a:r>
              <a:rPr lang="tr-TR" baseline="0" dirty="0" err="1" smtClean="0"/>
              <a:t>EoE</a:t>
            </a:r>
            <a:r>
              <a:rPr lang="tr-TR" baseline="0" dirty="0" smtClean="0"/>
              <a:t> riskinde artış. </a:t>
            </a:r>
            <a:r>
              <a:rPr lang="tr-TR" baseline="0" dirty="0" err="1" smtClean="0"/>
              <a:t>Tdv</a:t>
            </a:r>
            <a:r>
              <a:rPr lang="tr-TR" baseline="0" dirty="0" smtClean="0"/>
              <a:t> kesimi R riskinde artış,. Uygun doz/süre bilinmiyor.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3553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="1" dirty="0" smtClean="0"/>
              <a:t>SU: süre, yaş ile ilişkili</a:t>
            </a:r>
            <a:r>
              <a:rPr lang="tr-TR" dirty="0" smtClean="0"/>
              <a:t>.   Başlangıç DPT küçük olması, </a:t>
            </a:r>
            <a:r>
              <a:rPr lang="tr-TR" dirty="0" err="1" smtClean="0"/>
              <a:t>sp</a:t>
            </a:r>
            <a:r>
              <a:rPr lang="tr-TR" dirty="0" smtClean="0"/>
              <a:t> </a:t>
            </a:r>
            <a:r>
              <a:rPr lang="tr-TR" dirty="0" err="1" smtClean="0"/>
              <a:t>ıgE’nin</a:t>
            </a:r>
            <a:r>
              <a:rPr lang="tr-TR" dirty="0" smtClean="0"/>
              <a:t> düşük olması başarı şansını arttırır. 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35878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100-300mg altına reaksiyon veren hasta grubu, hayatı tehdit eden anafilaksi, </a:t>
            </a:r>
            <a:r>
              <a:rPr lang="tr-TR" dirty="0" err="1" smtClean="0"/>
              <a:t>persistant</a:t>
            </a:r>
            <a:r>
              <a:rPr lang="tr-TR" baseline="0" dirty="0" smtClean="0"/>
              <a:t> </a:t>
            </a:r>
            <a:r>
              <a:rPr lang="tr-TR" baseline="0" dirty="0" err="1" smtClean="0"/>
              <a:t>veye</a:t>
            </a:r>
            <a:r>
              <a:rPr lang="tr-TR" baseline="0" dirty="0" smtClean="0"/>
              <a:t> kontrolsüz astımı olanlar</a:t>
            </a:r>
            <a:r>
              <a:rPr lang="tr-TR" dirty="0" smtClean="0"/>
              <a:t> çalışmalara dahil</a:t>
            </a:r>
            <a:r>
              <a:rPr lang="tr-TR" baseline="0" dirty="0" smtClean="0"/>
              <a:t> edilmemiş. </a:t>
            </a:r>
          </a:p>
          <a:p>
            <a:r>
              <a:rPr lang="tr-TR" baseline="0" dirty="0" err="1" smtClean="0"/>
              <a:t>Milder</a:t>
            </a:r>
            <a:r>
              <a:rPr lang="tr-TR" baseline="0" dirty="0" smtClean="0"/>
              <a:t> </a:t>
            </a:r>
            <a:r>
              <a:rPr lang="tr-TR" baseline="0" dirty="0" err="1" smtClean="0"/>
              <a:t>fenotip</a:t>
            </a:r>
            <a:r>
              <a:rPr lang="tr-TR" baseline="0" dirty="0" smtClean="0"/>
              <a:t> için faydalı, küçük yaş grubunda  </a:t>
            </a:r>
            <a:r>
              <a:rPr lang="tr-TR" baseline="0" dirty="0" err="1" smtClean="0"/>
              <a:t>immün</a:t>
            </a:r>
            <a:r>
              <a:rPr lang="tr-TR" baseline="0" dirty="0" smtClean="0"/>
              <a:t> sistem </a:t>
            </a:r>
            <a:r>
              <a:rPr lang="tr-TR" baseline="0" dirty="0" err="1" smtClean="0"/>
              <a:t>plastisitesi</a:t>
            </a:r>
            <a:r>
              <a:rPr lang="tr-TR" baseline="0" dirty="0" smtClean="0"/>
              <a:t> nedeniyle daha faydalı olabilir.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0582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Mcg</a:t>
            </a:r>
            <a:r>
              <a:rPr lang="tr-TR" baseline="0" dirty="0" smtClean="0"/>
              <a:t> dozdan 1-10 mg doza kadar. </a:t>
            </a:r>
            <a:r>
              <a:rPr lang="tr-TR" baseline="0" dirty="0" err="1" smtClean="0"/>
              <a:t>Allerjen</a:t>
            </a:r>
            <a:r>
              <a:rPr lang="tr-TR" baseline="0" dirty="0" smtClean="0"/>
              <a:t> dozu ve ekstrelerin düşük konsantrasyonu nedeniyle sınırlı. </a:t>
            </a:r>
            <a:r>
              <a:rPr lang="tr-TR" baseline="0" dirty="0" err="1" smtClean="0"/>
              <a:t>Efektör</a:t>
            </a:r>
            <a:r>
              <a:rPr lang="tr-TR" baseline="0" dirty="0" smtClean="0"/>
              <a:t> hücreler nadir, APC (LC) yoğun ve </a:t>
            </a:r>
            <a:r>
              <a:rPr lang="tr-TR" baseline="0" dirty="0" err="1" smtClean="0"/>
              <a:t>Treg</a:t>
            </a:r>
            <a:r>
              <a:rPr lang="tr-TR" baseline="0" dirty="0" smtClean="0"/>
              <a:t> indüksiyonu sağlanabilir mi? </a:t>
            </a:r>
            <a:r>
              <a:rPr lang="tr-TR" baseline="0" dirty="0" err="1" smtClean="0"/>
              <a:t>OIT’teki</a:t>
            </a:r>
            <a:r>
              <a:rPr lang="tr-TR" baseline="0" dirty="0" smtClean="0"/>
              <a:t> İmmünolojik değişikliklerin benzeri daha düşük etkiyle ortaya çıkıyor.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24379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Fleisher</a:t>
            </a:r>
            <a:r>
              <a:rPr lang="tr-TR" dirty="0" smtClean="0"/>
              <a:t>: </a:t>
            </a:r>
            <a:r>
              <a:rPr lang="tr-TR" dirty="0" err="1" smtClean="0"/>
              <a:t>responder</a:t>
            </a:r>
            <a:r>
              <a:rPr lang="tr-TR" dirty="0" smtClean="0"/>
              <a:t>: 5 g(16-18 fıstık) </a:t>
            </a:r>
            <a:r>
              <a:rPr lang="tr-TR" dirty="0" err="1" smtClean="0"/>
              <a:t>peanut</a:t>
            </a:r>
            <a:r>
              <a:rPr lang="tr-TR" dirty="0" smtClean="0"/>
              <a:t> tüketebilen veya 10 kat artış görülebilen.</a:t>
            </a:r>
            <a:r>
              <a:rPr lang="tr-TR" baseline="0" dirty="0" smtClean="0"/>
              <a:t>  </a:t>
            </a:r>
            <a:r>
              <a:rPr lang="tr-TR" baseline="0" dirty="0" err="1" smtClean="0"/>
              <a:t>Burks</a:t>
            </a:r>
            <a:r>
              <a:rPr lang="tr-TR" baseline="0" dirty="0" smtClean="0"/>
              <a:t>: Dozların %98’i </a:t>
            </a:r>
            <a:r>
              <a:rPr lang="tr-TR" baseline="0" dirty="0" err="1" smtClean="0"/>
              <a:t>semptomsuz</a:t>
            </a:r>
            <a:r>
              <a:rPr lang="tr-TR" baseline="0" dirty="0" smtClean="0"/>
              <a:t> </a:t>
            </a:r>
            <a:r>
              <a:rPr lang="tr-TR" baseline="0" dirty="0" err="1" smtClean="0"/>
              <a:t>tolere</a:t>
            </a:r>
            <a:r>
              <a:rPr lang="tr-TR" baseline="0" dirty="0" smtClean="0"/>
              <a:t> edilmiş.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47055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8 g süt protein ile OFC.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5355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OİT: 1</a:t>
            </a:r>
            <a:r>
              <a:rPr lang="tr-TR" baseline="0" dirty="0" smtClean="0"/>
              <a:t> </a:t>
            </a:r>
            <a:r>
              <a:rPr lang="tr-TR" baseline="0" dirty="0" err="1" smtClean="0"/>
              <a:t>EoE</a:t>
            </a:r>
            <a:r>
              <a:rPr lang="tr-TR" baseline="0" dirty="0" smtClean="0"/>
              <a:t>, 1 GIS, 1 </a:t>
            </a:r>
            <a:r>
              <a:rPr lang="tr-TR" baseline="0" dirty="0" err="1" smtClean="0"/>
              <a:t>nonkonplians</a:t>
            </a:r>
            <a:r>
              <a:rPr lang="tr-TR" baseline="0" dirty="0" smtClean="0"/>
              <a:t>, 1 anafilaksi                   SLİT: 1 </a:t>
            </a:r>
            <a:r>
              <a:rPr lang="tr-TR" baseline="0" dirty="0" err="1" smtClean="0"/>
              <a:t>gıs</a:t>
            </a:r>
            <a:endParaRPr lang="tr-TR" baseline="0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90250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Güvenlik arayışları sürmüş…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50705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5 gün </a:t>
            </a:r>
            <a:r>
              <a:rPr lang="tr-TR" dirty="0" err="1" smtClean="0"/>
              <a:t>build-up</a:t>
            </a:r>
            <a:r>
              <a:rPr lang="tr-TR" dirty="0" smtClean="0"/>
              <a:t>; ilk gün OFC</a:t>
            </a:r>
            <a:r>
              <a:rPr lang="tr-TR" baseline="0" dirty="0" smtClean="0"/>
              <a:t> (tanının doğrulanması). 2 gün aynı OFC tekrar; 3 gün toplamda  eşik dozun yarısı 2 saat aralarla 2 kez; eğer semptom olmadıysa 4. gün 2 kat doz eğer semptom olduysa aynı doz tekrar; 5. gün tek seferde </a:t>
            </a:r>
            <a:r>
              <a:rPr lang="tr-TR" baseline="0" dirty="0" err="1" smtClean="0"/>
              <a:t>semptomsuz</a:t>
            </a:r>
            <a:r>
              <a:rPr lang="tr-TR" baseline="0" dirty="0" smtClean="0"/>
              <a:t> tüketebilecek doz tek seferde verilmiş. </a:t>
            </a:r>
          </a:p>
          <a:p>
            <a:r>
              <a:rPr lang="tr-TR" baseline="0" dirty="0" smtClean="0"/>
              <a:t>Makalenin sonucu: düşük doz </a:t>
            </a:r>
            <a:r>
              <a:rPr lang="tr-TR" baseline="0" dirty="0" err="1" smtClean="0"/>
              <a:t>oıt</a:t>
            </a:r>
            <a:r>
              <a:rPr lang="tr-TR" baseline="0" dirty="0" smtClean="0"/>
              <a:t> konvansiyonel metoda göre daha güvenli ve kazara alıma karşı etkili bir </a:t>
            </a:r>
            <a:r>
              <a:rPr lang="tr-TR" baseline="0" dirty="0" err="1" smtClean="0"/>
              <a:t>metod</a:t>
            </a:r>
            <a:r>
              <a:rPr lang="tr-TR" baseline="0" dirty="0" smtClean="0"/>
              <a:t> olabilir. Kontrollü çalışmalara ihtiyaç var. 90C -1,5 </a:t>
            </a:r>
            <a:r>
              <a:rPr lang="tr-TR" baseline="0" dirty="0" err="1" smtClean="0"/>
              <a:t>dak</a:t>
            </a:r>
            <a:r>
              <a:rPr lang="tr-TR" baseline="0" dirty="0" smtClean="0"/>
              <a:t>- 1000w mikrodalga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66734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Yumumrta</a:t>
            </a:r>
            <a:r>
              <a:rPr lang="tr-TR" dirty="0" smtClean="0"/>
              <a:t> </a:t>
            </a:r>
            <a:r>
              <a:rPr lang="tr-TR" dirty="0" err="1" smtClean="0"/>
              <a:t>aerjisi</a:t>
            </a:r>
            <a:r>
              <a:rPr lang="tr-TR" dirty="0" smtClean="0"/>
              <a:t> için yüksek riskli bir </a:t>
            </a:r>
            <a:r>
              <a:rPr lang="tr-TR" dirty="0" err="1" smtClean="0"/>
              <a:t>populasyonda</a:t>
            </a:r>
            <a:r>
              <a:rPr lang="tr-TR" dirty="0" smtClean="0"/>
              <a:t>,</a:t>
            </a:r>
            <a:r>
              <a:rPr lang="tr-TR" baseline="0" dirty="0" smtClean="0"/>
              <a:t> d</a:t>
            </a:r>
            <a:r>
              <a:rPr lang="tr-TR" dirty="0" smtClean="0"/>
              <a:t>üşük doz hem daha güvenli aynı zamanda da etkili.</a:t>
            </a:r>
            <a:r>
              <a:rPr lang="tr-TR" baseline="0" dirty="0" smtClean="0"/>
              <a:t> İmmünolojik değişiklik oluşturuyor. Düşük dozun sürekli alınması daha yüksek doza tolerans oluşturuyor.  Kazara alımlara karşı koruyucu olması açısından önemli. </a:t>
            </a:r>
            <a:r>
              <a:rPr lang="tr-TR" dirty="0" smtClean="0"/>
              <a:t>Etkili en düşük doz bilinmiyor. Düşük doz en az yüksek doz kadar etkili olabilir.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40722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 smtClean="0"/>
              <a:t>Düşük </a:t>
            </a:r>
            <a:r>
              <a:rPr lang="tr-TR" dirty="0" err="1" smtClean="0"/>
              <a:t>spIgE</a:t>
            </a:r>
            <a:r>
              <a:rPr lang="tr-TR" dirty="0" smtClean="0"/>
              <a:t> OIT başarısını artırır.</a:t>
            </a:r>
            <a:r>
              <a:rPr lang="tr-TR" baseline="0" dirty="0" smtClean="0"/>
              <a:t> </a:t>
            </a:r>
            <a:r>
              <a:rPr lang="tr-TR" dirty="0" err="1" smtClean="0"/>
              <a:t>SpIgE</a:t>
            </a:r>
            <a:r>
              <a:rPr lang="tr-TR" dirty="0" smtClean="0"/>
              <a:t>, küçük yaş grubunda daha düşüktür, </a:t>
            </a:r>
            <a:r>
              <a:rPr lang="tr-TR" dirty="0" err="1" smtClean="0"/>
              <a:t>persistan</a:t>
            </a:r>
            <a:r>
              <a:rPr lang="tr-TR" dirty="0" smtClean="0"/>
              <a:t> B. A. Grubunda okul öncesi yaşlarda artış gösterir. Hastaların bir kısmı daha bilinen </a:t>
            </a:r>
            <a:r>
              <a:rPr lang="tr-TR" dirty="0" err="1" smtClean="0"/>
              <a:t>maruziyet</a:t>
            </a:r>
            <a:r>
              <a:rPr lang="tr-TR" dirty="0" smtClean="0"/>
              <a:t> olmadan </a:t>
            </a:r>
            <a:r>
              <a:rPr lang="tr-TR" dirty="0" err="1" smtClean="0"/>
              <a:t>duyarlanmakta</a:t>
            </a:r>
            <a:r>
              <a:rPr lang="tr-TR" baseline="0" dirty="0" smtClean="0"/>
              <a:t> ve </a:t>
            </a:r>
            <a:r>
              <a:rPr lang="tr-TR" baseline="0" dirty="0" err="1" smtClean="0"/>
              <a:t>sp</a:t>
            </a:r>
            <a:r>
              <a:rPr lang="tr-TR" baseline="0" dirty="0" smtClean="0"/>
              <a:t> </a:t>
            </a:r>
            <a:r>
              <a:rPr lang="tr-TR" baseline="0" dirty="0" err="1" smtClean="0"/>
              <a:t>IgE</a:t>
            </a:r>
            <a:r>
              <a:rPr lang="tr-TR" baseline="0" dirty="0" smtClean="0"/>
              <a:t> oluşturmaktadır. Bu grupta T hücre reseptör </a:t>
            </a:r>
            <a:r>
              <a:rPr lang="tr-TR" baseline="0" dirty="0" err="1" smtClean="0"/>
              <a:t>afinitesi</a:t>
            </a:r>
            <a:r>
              <a:rPr lang="tr-TR" baseline="0" dirty="0" smtClean="0"/>
              <a:t> düşüktür ve Th2 transkripsiyon faktörü GATA-3 </a:t>
            </a:r>
            <a:r>
              <a:rPr lang="tr-TR" baseline="0" dirty="0" err="1" smtClean="0"/>
              <a:t>expresyonu</a:t>
            </a:r>
            <a:r>
              <a:rPr lang="tr-TR" baseline="0" dirty="0" smtClean="0"/>
              <a:t> stabil değildir. Bu dönem bir alerjik yanıtın programlanmasında  «gelişimsel </a:t>
            </a:r>
            <a:r>
              <a:rPr lang="tr-TR" baseline="0" dirty="0" err="1" smtClean="0"/>
              <a:t>plastisite</a:t>
            </a:r>
            <a:r>
              <a:rPr lang="tr-TR" baseline="0" dirty="0" smtClean="0"/>
              <a:t> penceresi» tip-2 yanıt </a:t>
            </a:r>
            <a:r>
              <a:rPr lang="tr-TR" baseline="0" dirty="0" err="1" smtClean="0"/>
              <a:t>yönleminin</a:t>
            </a:r>
            <a:r>
              <a:rPr lang="tr-TR" baseline="0" dirty="0" smtClean="0"/>
              <a:t> kırmak için bir fırsat penceresi olabilir.  Tip-2 yöneliminin kırılması için yapılacak IT için en uygun dönem okul öncesi yaş grubu olabilir. 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60987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Fırsat</a:t>
            </a:r>
            <a:r>
              <a:rPr lang="tr-TR" baseline="0" dirty="0" smtClean="0"/>
              <a:t> penceresi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04151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Epi</a:t>
            </a:r>
            <a:r>
              <a:rPr lang="tr-TR" dirty="0" smtClean="0"/>
              <a:t> gerektiren 1 olgu. 29 ay tedavi sonrası %78 hasta beslenmelerine fıstığı ekleyebilmiş. Bu değer</a:t>
            </a:r>
            <a:r>
              <a:rPr lang="tr-TR" baseline="0" dirty="0" smtClean="0"/>
              <a:t> bugüne kadar bildirilen en yüksek değer. 300 mg 3000 mg kadar etkili. Erken tedavi alerji gelişimin bozuyor ve sonuçları iyileştiriyor.  Yan etkilerin çoğu hafif ve </a:t>
            </a:r>
            <a:r>
              <a:rPr lang="tr-TR" baseline="0" dirty="0" err="1" smtClean="0"/>
              <a:t>antihistaminik</a:t>
            </a:r>
            <a:r>
              <a:rPr lang="tr-TR" baseline="0" dirty="0" smtClean="0"/>
              <a:t> le tedavi edilmiş.  Ağır yan etki yok. En sık </a:t>
            </a:r>
            <a:r>
              <a:rPr lang="tr-TR" baseline="0" dirty="0" err="1" smtClean="0"/>
              <a:t>gıs</a:t>
            </a:r>
            <a:r>
              <a:rPr lang="tr-TR" baseline="0" dirty="0" smtClean="0"/>
              <a:t> yan etkileri. 2 hasta bu nedenle </a:t>
            </a:r>
            <a:r>
              <a:rPr lang="tr-TR" baseline="0" dirty="0" err="1" smtClean="0"/>
              <a:t>tdv</a:t>
            </a:r>
            <a:r>
              <a:rPr lang="tr-TR" baseline="0" dirty="0" smtClean="0"/>
              <a:t> </a:t>
            </a:r>
            <a:r>
              <a:rPr lang="tr-TR" baseline="0" dirty="0" err="1" smtClean="0"/>
              <a:t>birakmış</a:t>
            </a:r>
            <a:r>
              <a:rPr lang="tr-TR" baseline="0" dirty="0" smtClean="0"/>
              <a:t>. Bunların biri </a:t>
            </a:r>
            <a:r>
              <a:rPr lang="tr-TR" baseline="0" dirty="0" err="1" smtClean="0"/>
              <a:t>EoE</a:t>
            </a:r>
            <a:r>
              <a:rPr lang="tr-TR" baseline="0" dirty="0" smtClean="0"/>
              <a:t> (</a:t>
            </a:r>
            <a:r>
              <a:rPr lang="tr-TR" baseline="0" dirty="0" err="1" smtClean="0"/>
              <a:t>tdvyi</a:t>
            </a:r>
            <a:r>
              <a:rPr lang="tr-TR" baseline="0" dirty="0" smtClean="0"/>
              <a:t> bırakınca iyileşememiş- önceden </a:t>
            </a:r>
            <a:r>
              <a:rPr lang="tr-TR" baseline="0" dirty="0" err="1" smtClean="0"/>
              <a:t>persistent</a:t>
            </a:r>
            <a:r>
              <a:rPr lang="tr-TR" baseline="0" dirty="0" smtClean="0"/>
              <a:t> GER </a:t>
            </a:r>
            <a:r>
              <a:rPr lang="tr-TR" baseline="0" dirty="0" err="1" smtClean="0"/>
              <a:t>semp</a:t>
            </a:r>
            <a:r>
              <a:rPr lang="tr-TR" baseline="0" dirty="0" smtClean="0"/>
              <a:t> var). Sadece 1 hafta </a:t>
            </a:r>
            <a:r>
              <a:rPr lang="tr-TR" baseline="0" dirty="0" err="1" smtClean="0"/>
              <a:t>epi</a:t>
            </a:r>
            <a:r>
              <a:rPr lang="tr-TR" baseline="0" dirty="0" smtClean="0"/>
              <a:t> kullanmış. </a:t>
            </a:r>
          </a:p>
          <a:p>
            <a:r>
              <a:rPr lang="tr-TR" baseline="0" dirty="0" smtClean="0"/>
              <a:t>Eleştiri: </a:t>
            </a:r>
            <a:r>
              <a:rPr lang="tr-TR" baseline="0" dirty="0" err="1" smtClean="0"/>
              <a:t>spontan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rezolusyon</a:t>
            </a:r>
            <a:r>
              <a:rPr lang="tr-TR" baseline="0" dirty="0" smtClean="0"/>
              <a:t> ihtimali olan hafif hastaları dahil etmişler. Kullanılan doz: 1/13 kadar ve zaman ½. 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21034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SPT</a:t>
            </a:r>
            <a:r>
              <a:rPr lang="tr-TR" baseline="0" dirty="0" smtClean="0"/>
              <a:t> , alerjen </a:t>
            </a:r>
            <a:r>
              <a:rPr lang="tr-TR" baseline="0" dirty="0" err="1" smtClean="0"/>
              <a:t>sp</a:t>
            </a:r>
            <a:r>
              <a:rPr lang="tr-TR" baseline="0" dirty="0" smtClean="0"/>
              <a:t> </a:t>
            </a:r>
            <a:r>
              <a:rPr lang="tr-TR" baseline="0" dirty="0" err="1" smtClean="0"/>
              <a:t>IgE</a:t>
            </a:r>
            <a:r>
              <a:rPr lang="tr-TR" baseline="0" dirty="0" smtClean="0"/>
              <a:t> düşme, al. </a:t>
            </a:r>
            <a:r>
              <a:rPr lang="tr-TR" baseline="0" dirty="0" err="1" smtClean="0"/>
              <a:t>Sp</a:t>
            </a:r>
            <a:r>
              <a:rPr lang="tr-TR" baseline="0" dirty="0" smtClean="0"/>
              <a:t> IgG4 yükselme, </a:t>
            </a:r>
            <a:r>
              <a:rPr lang="tr-TR" baseline="0" dirty="0" err="1" smtClean="0"/>
              <a:t>efektör</a:t>
            </a:r>
            <a:r>
              <a:rPr lang="tr-TR" baseline="0" dirty="0" smtClean="0"/>
              <a:t> CD4+ T lenf yanıtlarında azalma,  </a:t>
            </a:r>
            <a:r>
              <a:rPr lang="tr-TR" baseline="0" dirty="0" err="1" smtClean="0"/>
              <a:t>Treg</a:t>
            </a:r>
            <a:r>
              <a:rPr lang="tr-TR" baseline="0" dirty="0" smtClean="0"/>
              <a:t> indüksiyonu</a:t>
            </a:r>
          </a:p>
          <a:p>
            <a:r>
              <a:rPr lang="tr-TR" baseline="0" dirty="0" smtClean="0"/>
              <a:t>IL-4,13 azalma, bazofil </a:t>
            </a:r>
            <a:r>
              <a:rPr lang="tr-TR" baseline="0" dirty="0" err="1" smtClean="0"/>
              <a:t>akt</a:t>
            </a:r>
            <a:r>
              <a:rPr lang="tr-TR" baseline="0" dirty="0" smtClean="0"/>
              <a:t> azalma, TFN-gama, TNF-alfa, IL-5 artış ile Th2 yanıtında azalma.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3459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Ag</a:t>
            </a:r>
            <a:r>
              <a:rPr lang="tr-TR" dirty="0" smtClean="0"/>
              <a:t> içeren yama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epidermise</a:t>
            </a:r>
            <a:r>
              <a:rPr lang="tr-TR" baseline="0" dirty="0" smtClean="0"/>
              <a:t> uygulanır. Deri LC </a:t>
            </a:r>
            <a:r>
              <a:rPr lang="tr-TR" baseline="0" dirty="0" err="1" smtClean="0"/>
              <a:t>lerini</a:t>
            </a:r>
            <a:r>
              <a:rPr lang="tr-TR" baseline="0" dirty="0" smtClean="0"/>
              <a:t> aktive ederek  </a:t>
            </a:r>
            <a:r>
              <a:rPr lang="tr-TR" baseline="0" dirty="0" err="1" smtClean="0"/>
              <a:t>efektör</a:t>
            </a:r>
            <a:r>
              <a:rPr lang="tr-TR" baseline="0" dirty="0" smtClean="0"/>
              <a:t> hücre yanıtlarını azaltmak amaçlanır. </a:t>
            </a:r>
            <a:r>
              <a:rPr lang="tr-TR" baseline="0" dirty="0" err="1" smtClean="0"/>
              <a:t>Epidermis</a:t>
            </a:r>
            <a:r>
              <a:rPr lang="tr-TR" baseline="0" dirty="0" smtClean="0"/>
              <a:t> </a:t>
            </a:r>
            <a:r>
              <a:rPr lang="tr-TR" baseline="0" dirty="0" err="1" smtClean="0"/>
              <a:t>vaskülarize</a:t>
            </a:r>
            <a:r>
              <a:rPr lang="tr-TR" baseline="0" dirty="0" smtClean="0"/>
              <a:t> olmadığı için sistemik reaksiyon ihtimali düşüktür.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97354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Ag’in</a:t>
            </a:r>
            <a:r>
              <a:rPr lang="tr-TR" dirty="0" smtClean="0"/>
              <a:t> </a:t>
            </a:r>
            <a:r>
              <a:rPr lang="tr-TR" dirty="0" err="1" smtClean="0"/>
              <a:t>epikutan</a:t>
            </a:r>
            <a:r>
              <a:rPr lang="tr-TR" dirty="0" smtClean="0"/>
              <a:t> yol ile verilmesi , fareleri</a:t>
            </a:r>
            <a:r>
              <a:rPr lang="tr-TR" baseline="0" dirty="0" smtClean="0"/>
              <a:t> besin ilişkili </a:t>
            </a:r>
            <a:r>
              <a:rPr lang="tr-TR" baseline="0" dirty="0" err="1" smtClean="0"/>
              <a:t>anfilaksiden</a:t>
            </a:r>
            <a:r>
              <a:rPr lang="tr-TR" baseline="0" dirty="0" smtClean="0"/>
              <a:t> korurken </a:t>
            </a:r>
            <a:r>
              <a:rPr lang="tr-TR" baseline="0" dirty="0" err="1" smtClean="0"/>
              <a:t>GIS’e</a:t>
            </a:r>
            <a:r>
              <a:rPr lang="tr-TR" baseline="0" dirty="0" smtClean="0"/>
              <a:t> sisteme gitme potansiyeli olan özel bir </a:t>
            </a:r>
            <a:r>
              <a:rPr lang="tr-TR" baseline="0" dirty="0" err="1" smtClean="0"/>
              <a:t>Treg</a:t>
            </a:r>
            <a:r>
              <a:rPr lang="tr-TR" baseline="0" dirty="0" smtClean="0"/>
              <a:t> hücre </a:t>
            </a:r>
            <a:r>
              <a:rPr lang="tr-TR" baseline="0" dirty="0" err="1" smtClean="0"/>
              <a:t>populasyonunun</a:t>
            </a:r>
            <a:r>
              <a:rPr lang="tr-TR" baseline="0" dirty="0" smtClean="0"/>
              <a:t> gelişmesini yol açmış. Deri-GIS arasında yeni ve özel bir iletişim varlığını göstermişler.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02639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Etkinlik: kazara alımlara karşı korunma, çok küçük </a:t>
            </a:r>
            <a:r>
              <a:rPr lang="tr-TR" dirty="0" err="1" smtClean="0"/>
              <a:t>hastlarda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25538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Meglio</a:t>
            </a:r>
            <a:r>
              <a:rPr lang="tr-TR" dirty="0" smtClean="0"/>
              <a:t>: 4 yıl sonra klinikte </a:t>
            </a:r>
            <a:r>
              <a:rPr lang="tr-TR" dirty="0" err="1" smtClean="0"/>
              <a:t>ankaetle</a:t>
            </a:r>
            <a:r>
              <a:rPr lang="tr-TR" dirty="0" smtClean="0"/>
              <a:t>  değerlendirme ve kan</a:t>
            </a:r>
            <a:r>
              <a:rPr lang="tr-TR" baseline="0" dirty="0" smtClean="0"/>
              <a:t> alma.</a:t>
            </a:r>
          </a:p>
          <a:p>
            <a:r>
              <a:rPr lang="tr-TR" dirty="0" err="1" smtClean="0"/>
              <a:t>Keet</a:t>
            </a:r>
            <a:r>
              <a:rPr lang="tr-TR" dirty="0" smtClean="0"/>
              <a:t>:</a:t>
            </a:r>
            <a:r>
              <a:rPr lang="tr-TR" baseline="0" dirty="0" smtClean="0"/>
              <a:t> </a:t>
            </a:r>
            <a:r>
              <a:rPr lang="tr-TR" baseline="0" dirty="0" err="1" smtClean="0"/>
              <a:t>desensitize</a:t>
            </a:r>
            <a:r>
              <a:rPr lang="tr-TR" baseline="0" dirty="0" smtClean="0"/>
              <a:t> olan hastaların ancak 1/3’ü 2-5 yıl izlemde süt tüketimini sorunsuz olarak sürdürebilmiş.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39514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82992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%70-80 tolerans. Düzenli olarak diyete katıldığında fırınlanmamış versiyonlara daha hızlı</a:t>
            </a:r>
            <a:r>
              <a:rPr lang="tr-TR" baseline="0" dirty="0" smtClean="0"/>
              <a:t> tolerans gelişimi. </a:t>
            </a:r>
            <a:r>
              <a:rPr lang="tr-TR" baseline="0" dirty="0" err="1" smtClean="0"/>
              <a:t>Denatüre</a:t>
            </a:r>
            <a:r>
              <a:rPr lang="tr-TR" baseline="0" dirty="0" smtClean="0"/>
              <a:t> formu vererek </a:t>
            </a:r>
            <a:r>
              <a:rPr lang="tr-TR" baseline="0" dirty="0" err="1" smtClean="0"/>
              <a:t>undenature</a:t>
            </a:r>
            <a:r>
              <a:rPr lang="tr-TR" baseline="0" dirty="0" smtClean="0"/>
              <a:t> forma tolerans gelişmesini beklemek. Peki ya </a:t>
            </a:r>
            <a:r>
              <a:rPr lang="tr-TR" baseline="0" dirty="0" err="1" smtClean="0"/>
              <a:t>denature</a:t>
            </a:r>
            <a:r>
              <a:rPr lang="tr-TR" baseline="0" dirty="0" smtClean="0"/>
              <a:t> forma toleransı olmayanlara </a:t>
            </a:r>
            <a:r>
              <a:rPr lang="tr-TR" baseline="0" dirty="0" err="1" smtClean="0"/>
              <a:t>denatüre</a:t>
            </a:r>
            <a:r>
              <a:rPr lang="tr-TR" baseline="0" dirty="0" smtClean="0"/>
              <a:t> form ile İT yapılması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10688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Tolerans olan miktarla</a:t>
            </a:r>
            <a:r>
              <a:rPr lang="tr-TR" baseline="0" dirty="0" smtClean="0"/>
              <a:t> başlayıp %50 /ay artışlarla 1,3 g/güne ulaşmışlar.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61111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It</a:t>
            </a:r>
            <a:r>
              <a:rPr lang="tr-TR" dirty="0" smtClean="0"/>
              <a:t> etkileri</a:t>
            </a:r>
            <a:r>
              <a:rPr lang="tr-TR" baseline="0" dirty="0" smtClean="0"/>
              <a:t> </a:t>
            </a:r>
            <a:r>
              <a:rPr lang="tr-TR" baseline="0" dirty="0" err="1" smtClean="0"/>
              <a:t>ag</a:t>
            </a:r>
            <a:r>
              <a:rPr lang="tr-TR" baseline="0" dirty="0" smtClean="0"/>
              <a:t> spesifik değil, </a:t>
            </a:r>
            <a:r>
              <a:rPr lang="tr-TR" baseline="0" dirty="0" err="1" smtClean="0"/>
              <a:t>pathway</a:t>
            </a:r>
            <a:r>
              <a:rPr lang="tr-TR" baseline="0" dirty="0" smtClean="0"/>
              <a:t> </a:t>
            </a:r>
            <a:r>
              <a:rPr lang="tr-TR" baseline="0" dirty="0" err="1" smtClean="0"/>
              <a:t>spesific</a:t>
            </a:r>
            <a:r>
              <a:rPr lang="tr-TR" baseline="0" dirty="0" smtClean="0"/>
              <a:t> </a:t>
            </a:r>
            <a:r>
              <a:rPr lang="tr-TR" baseline="0" dirty="0" err="1" smtClean="0"/>
              <a:t>ag</a:t>
            </a:r>
            <a:r>
              <a:rPr lang="tr-TR" baseline="0" dirty="0" smtClean="0"/>
              <a:t> </a:t>
            </a:r>
            <a:r>
              <a:rPr lang="tr-TR" baseline="0" dirty="0" err="1" smtClean="0"/>
              <a:t>non-spesific</a:t>
            </a:r>
            <a:r>
              <a:rPr lang="tr-TR" baseline="0" dirty="0" smtClean="0"/>
              <a:t> </a:t>
            </a:r>
            <a:r>
              <a:rPr lang="tr-TR" baseline="0" dirty="0" err="1" smtClean="0"/>
              <a:t>immune</a:t>
            </a:r>
            <a:r>
              <a:rPr lang="tr-TR" baseline="0" dirty="0" smtClean="0"/>
              <a:t> </a:t>
            </a:r>
            <a:r>
              <a:rPr lang="tr-TR" baseline="0" dirty="0" err="1" smtClean="0"/>
              <a:t>response</a:t>
            </a:r>
            <a:r>
              <a:rPr lang="tr-TR" baseline="0" dirty="0" smtClean="0"/>
              <a:t>. OI&gt;SLIT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45266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EPIT ve OIT ile </a:t>
            </a:r>
            <a:r>
              <a:rPr lang="tr-TR" dirty="0" err="1" smtClean="0"/>
              <a:t>GIS’e</a:t>
            </a:r>
            <a:r>
              <a:rPr lang="tr-TR" dirty="0" smtClean="0"/>
              <a:t> yönelen</a:t>
            </a:r>
            <a:r>
              <a:rPr lang="tr-TR" baseline="0" dirty="0" smtClean="0"/>
              <a:t> T hücreler daha fazla miktarda oluşur. </a:t>
            </a:r>
            <a:endParaRPr lang="tr-TR" dirty="0" smtClean="0"/>
          </a:p>
          <a:p>
            <a:r>
              <a:rPr lang="tr-TR" dirty="0" smtClean="0"/>
              <a:t>Tolerans</a:t>
            </a:r>
            <a:r>
              <a:rPr lang="tr-TR" baseline="0" dirty="0" smtClean="0"/>
              <a:t> geliştiğinde daha fazla sayıda ve </a:t>
            </a:r>
            <a:r>
              <a:rPr lang="tr-TR" baseline="0" dirty="0" err="1" smtClean="0"/>
              <a:t>süpresif</a:t>
            </a:r>
            <a:r>
              <a:rPr lang="tr-TR" baseline="0" dirty="0" smtClean="0"/>
              <a:t> etkisi fazla Tre gelişimi oluyor.  </a:t>
            </a:r>
            <a:r>
              <a:rPr lang="tr-TR" baseline="0" dirty="0" err="1" smtClean="0"/>
              <a:t>Naive</a:t>
            </a:r>
            <a:r>
              <a:rPr lang="tr-TR" baseline="0" dirty="0" smtClean="0"/>
              <a:t> T </a:t>
            </a:r>
            <a:r>
              <a:rPr lang="tr-TR" baseline="0" dirty="0" err="1" smtClean="0"/>
              <a:t>reg</a:t>
            </a:r>
            <a:r>
              <a:rPr lang="tr-TR" baseline="0" dirty="0" smtClean="0"/>
              <a:t> </a:t>
            </a:r>
            <a:r>
              <a:rPr lang="tr-TR" baseline="0" dirty="0" err="1" smtClean="0"/>
              <a:t>lerin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ln’na</a:t>
            </a:r>
            <a:r>
              <a:rPr lang="tr-TR" baseline="0" dirty="0" smtClean="0"/>
              <a:t> göç etme ve </a:t>
            </a:r>
            <a:r>
              <a:rPr lang="tr-TR" baseline="0" dirty="0" err="1" smtClean="0"/>
              <a:t>proliferasyon</a:t>
            </a:r>
            <a:r>
              <a:rPr lang="tr-TR" baseline="0" dirty="0" smtClean="0"/>
              <a:t> yetenekleri daha fazla. </a:t>
            </a:r>
            <a:r>
              <a:rPr lang="tr-TR" baseline="0" dirty="0" err="1" smtClean="0"/>
              <a:t>Efektörler</a:t>
            </a:r>
            <a:r>
              <a:rPr lang="tr-TR" baseline="0" dirty="0" smtClean="0"/>
              <a:t> daha kolay ölüyor ama daha etkili savaşıyor. Sadece EPIT </a:t>
            </a:r>
            <a:r>
              <a:rPr lang="tr-TR" baseline="0" dirty="0" err="1" smtClean="0"/>
              <a:t>induced</a:t>
            </a:r>
            <a:r>
              <a:rPr lang="tr-TR" baseline="0" dirty="0" smtClean="0"/>
              <a:t> </a:t>
            </a:r>
            <a:r>
              <a:rPr lang="tr-TR" baseline="0" dirty="0" err="1" smtClean="0"/>
              <a:t>mice</a:t>
            </a:r>
            <a:r>
              <a:rPr lang="tr-TR" baseline="0" dirty="0" smtClean="0"/>
              <a:t> , oral </a:t>
            </a:r>
            <a:r>
              <a:rPr lang="tr-TR" baseline="0" dirty="0" err="1" smtClean="0"/>
              <a:t>peanut</a:t>
            </a:r>
            <a:r>
              <a:rPr lang="tr-TR" baseline="0" dirty="0" smtClean="0"/>
              <a:t> ile oluşan </a:t>
            </a:r>
            <a:r>
              <a:rPr lang="tr-TR" baseline="0" dirty="0" err="1" smtClean="0"/>
              <a:t>ösofagus</a:t>
            </a:r>
            <a:r>
              <a:rPr lang="tr-TR" baseline="0" dirty="0" smtClean="0"/>
              <a:t> </a:t>
            </a:r>
            <a:r>
              <a:rPr lang="tr-TR" baseline="0" dirty="0" err="1" smtClean="0"/>
              <a:t>inflamasyonundan</a:t>
            </a:r>
            <a:r>
              <a:rPr lang="tr-TR" baseline="0" dirty="0" smtClean="0"/>
              <a:t> korunmuş.  EPIT farklı </a:t>
            </a:r>
            <a:r>
              <a:rPr lang="tr-TR" baseline="0" dirty="0" err="1" smtClean="0"/>
              <a:t>yolllarda</a:t>
            </a:r>
            <a:r>
              <a:rPr lang="tr-TR" baseline="0" dirty="0" smtClean="0"/>
              <a:t> oluşan </a:t>
            </a:r>
            <a:r>
              <a:rPr lang="tr-TR" baseline="0" dirty="0" err="1" smtClean="0"/>
              <a:t>duyarlanmaların</a:t>
            </a:r>
            <a:r>
              <a:rPr lang="tr-TR" baseline="0" dirty="0" smtClean="0"/>
              <a:t> hepsine etkili deniyor.  Lokal </a:t>
            </a:r>
            <a:r>
              <a:rPr lang="tr-TR" baseline="0" dirty="0" err="1" smtClean="0"/>
              <a:t>desenst</a:t>
            </a:r>
            <a:r>
              <a:rPr lang="tr-TR" baseline="0" dirty="0" smtClean="0"/>
              <a:t>. Ziyade global tolerans. OIT ile </a:t>
            </a:r>
            <a:r>
              <a:rPr lang="tr-TR" baseline="0" dirty="0" err="1" smtClean="0"/>
              <a:t>Treg</a:t>
            </a:r>
            <a:r>
              <a:rPr lang="tr-TR" baseline="0" dirty="0" smtClean="0"/>
              <a:t> gelişimi </a:t>
            </a:r>
            <a:r>
              <a:rPr lang="tr-TR" baseline="0" dirty="0" err="1" smtClean="0"/>
              <a:t>sağlanamdığı</a:t>
            </a:r>
            <a:r>
              <a:rPr lang="tr-TR" baseline="0" dirty="0" smtClean="0"/>
              <a:t> için tolerans gelişimini göremiyoruz 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56744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09274-098A-40C3-94A0-5FC5267F607C}" type="slidenum">
              <a:rPr lang="tr-TR" smtClean="0"/>
              <a:t>61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5144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875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0590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797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769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8060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972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5723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4819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2919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7945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724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23.04.2017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8735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microsoft.com/office/2007/relationships/hdphoto" Target="../media/hdphoto2.wdp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5543"/>
            <a:ext cx="1368152" cy="1279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1363992" y="1844824"/>
            <a:ext cx="6455230" cy="2171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BESİN ALERJİSİNDE </a:t>
            </a:r>
          </a:p>
          <a:p>
            <a:pPr algn="ctr">
              <a:lnSpc>
                <a:spcPct val="150000"/>
              </a:lnSpc>
            </a:pPr>
            <a:r>
              <a:rPr lang="tr-TR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İMMÜNOTERAPİ</a:t>
            </a:r>
            <a:endParaRPr lang="tr-TR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2919019" y="4197722"/>
            <a:ext cx="3571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Özlem Yılmaz</a:t>
            </a:r>
          </a:p>
          <a:p>
            <a:pPr algn="ctr"/>
            <a:r>
              <a:rPr lang="tr-T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Mersin Şehir Hastanesi</a:t>
            </a:r>
            <a:endParaRPr lang="tr-T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588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45232" y="557808"/>
            <a:ext cx="7571184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Sunum Planı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576" y="2060848"/>
            <a:ext cx="7571184" cy="41764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dirty="0" smtClean="0"/>
              <a:t>	</a:t>
            </a:r>
            <a:r>
              <a:rPr lang="tr-TR" sz="2800" dirty="0" smtClean="0"/>
              <a:t>Oral </a:t>
            </a:r>
            <a:r>
              <a:rPr lang="tr-TR" sz="2800" dirty="0" err="1" smtClean="0"/>
              <a:t>immünoterapi</a:t>
            </a:r>
            <a:r>
              <a:rPr lang="tr-TR" sz="2800" dirty="0" smtClean="0"/>
              <a:t> (OIT)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 smtClean="0"/>
              <a:t>	</a:t>
            </a:r>
            <a:r>
              <a:rPr lang="tr-TR" sz="2800" dirty="0" err="1" smtClean="0"/>
              <a:t>Sublingual</a:t>
            </a:r>
            <a:r>
              <a:rPr lang="tr-TR" sz="2800" dirty="0" smtClean="0"/>
              <a:t> </a:t>
            </a:r>
            <a:r>
              <a:rPr lang="tr-TR" sz="2800" dirty="0" err="1" smtClean="0"/>
              <a:t>İmmünoterapi</a:t>
            </a:r>
            <a:r>
              <a:rPr lang="tr-TR" sz="2800" dirty="0" smtClean="0"/>
              <a:t> (SLIT)</a:t>
            </a:r>
            <a:endParaRPr lang="tr-TR" sz="2800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 smtClean="0"/>
              <a:t>	</a:t>
            </a:r>
            <a:r>
              <a:rPr lang="tr-TR" sz="2800" dirty="0" err="1" smtClean="0"/>
              <a:t>Epikutanöz</a:t>
            </a:r>
            <a:r>
              <a:rPr lang="tr-TR" sz="2800" dirty="0" smtClean="0"/>
              <a:t> </a:t>
            </a:r>
            <a:r>
              <a:rPr lang="tr-TR" sz="2800" dirty="0" err="1" smtClean="0"/>
              <a:t>İmmünotepi</a:t>
            </a:r>
            <a:r>
              <a:rPr lang="tr-TR" sz="2800" dirty="0" smtClean="0"/>
              <a:t> (EPIT)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 smtClean="0"/>
              <a:t>	</a:t>
            </a:r>
            <a:r>
              <a:rPr lang="tr-TR" sz="2800" dirty="0"/>
              <a:t>OIT-SLIT-EPIT </a:t>
            </a:r>
            <a:r>
              <a:rPr lang="tr-TR" sz="2800" dirty="0" smtClean="0"/>
              <a:t>karşılaştırma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>
                <a:solidFill>
                  <a:prstClr val="black"/>
                </a:solidFill>
              </a:rPr>
              <a:t>	</a:t>
            </a:r>
            <a:r>
              <a:rPr lang="tr-TR" sz="2800" dirty="0" err="1" smtClean="0">
                <a:solidFill>
                  <a:prstClr val="black"/>
                </a:solidFill>
              </a:rPr>
              <a:t>Modifiye</a:t>
            </a:r>
            <a:r>
              <a:rPr lang="tr-TR" sz="2800" dirty="0" smtClean="0">
                <a:solidFill>
                  <a:prstClr val="black"/>
                </a:solidFill>
              </a:rPr>
              <a:t> </a:t>
            </a:r>
            <a:r>
              <a:rPr lang="tr-TR" sz="2800" dirty="0" err="1">
                <a:solidFill>
                  <a:prstClr val="black"/>
                </a:solidFill>
              </a:rPr>
              <a:t>hipoalerjenik</a:t>
            </a:r>
            <a:r>
              <a:rPr lang="tr-TR" sz="2800" dirty="0">
                <a:solidFill>
                  <a:prstClr val="black"/>
                </a:solidFill>
              </a:rPr>
              <a:t> moleküller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/>
          </a:p>
        </p:txBody>
      </p:sp>
      <p:cxnSp>
        <p:nvCxnSpPr>
          <p:cNvPr id="8" name="Düz Bağlayıcı 7"/>
          <p:cNvCxnSpPr/>
          <p:nvPr/>
        </p:nvCxnSpPr>
        <p:spPr>
          <a:xfrm>
            <a:off x="1098468" y="2492896"/>
            <a:ext cx="0" cy="29523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1089127" y="2515547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1098468" y="3284984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1098468" y="4005064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1098468" y="4725144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13"/>
          <p:cNvCxnSpPr/>
          <p:nvPr/>
        </p:nvCxnSpPr>
        <p:spPr>
          <a:xfrm>
            <a:off x="1089127" y="5445224"/>
            <a:ext cx="4320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01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6" y="2571579"/>
            <a:ext cx="27432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52" y="418307"/>
            <a:ext cx="274320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5" descr="penepin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" y="4437112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4124482" y="1061996"/>
            <a:ext cx="290816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dirty="0" smtClean="0"/>
              <a:t>Alerjenden sakınma</a:t>
            </a:r>
            <a:endParaRPr lang="tr-TR" sz="24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4124482" y="3078933"/>
            <a:ext cx="196399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dirty="0" smtClean="0"/>
              <a:t>Etiket okuma</a:t>
            </a:r>
            <a:endParaRPr lang="tr-TR" sz="2400" dirty="0"/>
          </a:p>
        </p:txBody>
      </p:sp>
      <p:sp>
        <p:nvSpPr>
          <p:cNvPr id="5" name="Metin kutusu 4"/>
          <p:cNvSpPr txBox="1"/>
          <p:nvPr/>
        </p:nvSpPr>
        <p:spPr>
          <a:xfrm>
            <a:off x="4124482" y="5277841"/>
            <a:ext cx="4226081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dirty="0" smtClean="0"/>
              <a:t>Adrenalin </a:t>
            </a:r>
            <a:r>
              <a:rPr lang="tr-TR" sz="2400" dirty="0" err="1" smtClean="0"/>
              <a:t>otoenjektör</a:t>
            </a:r>
            <a:r>
              <a:rPr lang="tr-TR" sz="2400" dirty="0" smtClean="0"/>
              <a:t> reçetesi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27393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403" y="2708920"/>
            <a:ext cx="287179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693" y="620688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693" y="4797152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015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99592" y="845840"/>
            <a:ext cx="7416824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Tanım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899592" y="2749570"/>
            <a:ext cx="7416824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Spesifik alerjenleri artan dozlarda vererek, zamanla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desensitizasyon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ve nihâyetinde tolerans gelişmesini hedefleyen bir tedavi yöntemidir</a:t>
            </a:r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92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611560" y="1191213"/>
            <a:ext cx="7920880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Reaksiyon dozunda (eşik doz) geçici </a:t>
            </a:r>
            <a:r>
              <a:rPr lang="tr-TR" sz="2400" dirty="0">
                <a:latin typeface="Arial" pitchFamily="34" charset="0"/>
                <a:cs typeface="Arial" pitchFamily="34" charset="0"/>
              </a:rPr>
              <a:t>süreyle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oluşturulan artıştır</a:t>
            </a:r>
            <a:endParaRPr lang="tr-TR" sz="24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Desentizasyonun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sürekliliği için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maruziyetin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devamlılığı gereklidir</a:t>
            </a:r>
            <a:endParaRPr lang="tr-TR" sz="2400" dirty="0"/>
          </a:p>
        </p:txBody>
      </p:sp>
      <p:sp>
        <p:nvSpPr>
          <p:cNvPr id="5" name="Metin kutusu 4"/>
          <p:cNvSpPr txBox="1"/>
          <p:nvPr/>
        </p:nvSpPr>
        <p:spPr>
          <a:xfrm>
            <a:off x="611560" y="5211197"/>
            <a:ext cx="7920880" cy="11318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Alerjene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maruziyet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belli bir süre kesildiği halde  klinik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reaktivitede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artış görülmemesidir</a:t>
            </a:r>
          </a:p>
        </p:txBody>
      </p:sp>
      <p:sp>
        <p:nvSpPr>
          <p:cNvPr id="2" name="Metin kutusu 1"/>
          <p:cNvSpPr txBox="1"/>
          <p:nvPr/>
        </p:nvSpPr>
        <p:spPr>
          <a:xfrm>
            <a:off x="611560" y="473476"/>
            <a:ext cx="792088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Desensitizasyon</a:t>
            </a:r>
            <a:endParaRPr lang="tr-T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611560" y="4077072"/>
            <a:ext cx="7920880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Sustained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unresponsiveness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tr-T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Süreğen </a:t>
            </a:r>
            <a:r>
              <a:rPr lang="tr-TR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yanıtsızlık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4801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8215686" y="1700808"/>
            <a:ext cx="688510" cy="4519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/>
          <p:cNvSpPr/>
          <p:nvPr/>
        </p:nvSpPr>
        <p:spPr>
          <a:xfrm>
            <a:off x="251520" y="3212975"/>
            <a:ext cx="3466316" cy="30070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94970" y="188640"/>
            <a:ext cx="6791955" cy="820831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 Protokolü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80" y="1700808"/>
            <a:ext cx="6428105" cy="27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3598967" y="1700808"/>
            <a:ext cx="460851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3707904" y="3356992"/>
            <a:ext cx="4507781" cy="128463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6-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251520" y="1700808"/>
            <a:ext cx="3096344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A</a:t>
            </a:r>
          </a:p>
          <a:p>
            <a:pPr algn="ctr"/>
            <a:r>
              <a:rPr lang="tr-TR" dirty="0" smtClean="0"/>
              <a:t>Do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0" y="4170566"/>
            <a:ext cx="1210588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Bazal OFC</a:t>
            </a:r>
            <a:endParaRPr lang="tr-T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1241531" y="3999310"/>
            <a:ext cx="630168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9" name="Düz Ok Bağlayıcısı 8"/>
          <p:cNvCxnSpPr/>
          <p:nvPr/>
        </p:nvCxnSpPr>
        <p:spPr>
          <a:xfrm>
            <a:off x="1272516" y="4401108"/>
            <a:ext cx="563180" cy="1150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etin kutusu 11"/>
          <p:cNvSpPr txBox="1"/>
          <p:nvPr/>
        </p:nvSpPr>
        <p:spPr>
          <a:xfrm>
            <a:off x="756442" y="5128736"/>
            <a:ext cx="2339358" cy="8925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BAŞLANGIÇ FAZI</a:t>
            </a:r>
          </a:p>
          <a:p>
            <a:pPr algn="ctr"/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Hızlı artış</a:t>
            </a:r>
          </a:p>
          <a:p>
            <a:pPr algn="ctr"/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</a:t>
            </a:r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10-25 mg)</a:t>
            </a:r>
            <a:endParaRPr lang="tr-T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Düz Ok Bağlayıcısı 13"/>
          <p:cNvCxnSpPr>
            <a:stCxn id="12" idx="0"/>
          </p:cNvCxnSpPr>
          <p:nvPr/>
        </p:nvCxnSpPr>
        <p:spPr>
          <a:xfrm flipV="1">
            <a:off x="1926121" y="4546918"/>
            <a:ext cx="0" cy="58181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kutusu 17"/>
          <p:cNvSpPr txBox="1"/>
          <p:nvPr/>
        </p:nvSpPr>
        <p:spPr>
          <a:xfrm>
            <a:off x="893640" y="1887505"/>
            <a:ext cx="2626715" cy="11387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DOZ ARTIŞI</a:t>
            </a:r>
          </a:p>
          <a:p>
            <a:pPr algn="ctr"/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3-9 ay süreyle günübirlik dozlarda 1-2 hafta aralarla artış</a:t>
            </a:r>
            <a:endParaRPr lang="tr-T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Metin kutusu 18"/>
          <p:cNvSpPr txBox="1"/>
          <p:nvPr/>
        </p:nvSpPr>
        <p:spPr>
          <a:xfrm>
            <a:off x="5249218" y="1157843"/>
            <a:ext cx="2113079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İDAME </a:t>
            </a:r>
          </a:p>
          <a:p>
            <a:pPr algn="ctr"/>
            <a:r>
              <a:rPr lang="tr-T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ay-yıl</a:t>
            </a:r>
          </a:p>
          <a:p>
            <a:pPr algn="ctr"/>
            <a:r>
              <a:rPr lang="tr-T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(doz: </a:t>
            </a:r>
            <a:r>
              <a:rPr lang="tr-T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300 </a:t>
            </a:r>
            <a:r>
              <a:rPr lang="tr-T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mg-4000 mg)</a:t>
            </a:r>
            <a:endParaRPr lang="tr-T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Metin kutusu 19"/>
          <p:cNvSpPr txBox="1"/>
          <p:nvPr/>
        </p:nvSpPr>
        <p:spPr>
          <a:xfrm>
            <a:off x="3717836" y="4650415"/>
            <a:ext cx="4526572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Tekrarlayan besin yükleme testleri (5-10 g)</a:t>
            </a:r>
          </a:p>
          <a:p>
            <a:pPr algn="ctr"/>
            <a:endParaRPr lang="tr-T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Birçok çalışmada, geçici </a:t>
            </a:r>
            <a:r>
              <a:rPr lang="tr-T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desensitizasyonu</a:t>
            </a:r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süreğen </a:t>
            </a:r>
            <a:r>
              <a:rPr lang="tr-T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yanıtsızlıktan</a:t>
            </a:r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ayırdetmek</a:t>
            </a:r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için en son basamakta bir besin yükleme testi daha yapılır. </a:t>
            </a:r>
            <a:endParaRPr lang="tr-T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Metin kutusu 20"/>
          <p:cNvSpPr txBox="1"/>
          <p:nvPr/>
        </p:nvSpPr>
        <p:spPr>
          <a:xfrm>
            <a:off x="5436096" y="3414649"/>
            <a:ext cx="869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6-12 ay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Metin kutusu 21"/>
          <p:cNvSpPr txBox="1"/>
          <p:nvPr/>
        </p:nvSpPr>
        <p:spPr>
          <a:xfrm>
            <a:off x="7254285" y="3356992"/>
            <a:ext cx="805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18+ ay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Metin kutusu 22"/>
          <p:cNvSpPr txBox="1"/>
          <p:nvPr/>
        </p:nvSpPr>
        <p:spPr>
          <a:xfrm>
            <a:off x="6762991" y="6423719"/>
            <a:ext cx="2417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Wood</a:t>
            </a:r>
            <a:r>
              <a:rPr lang="tr-TR" sz="1200" dirty="0" smtClean="0">
                <a:solidFill>
                  <a:schemeClr val="bg1"/>
                </a:solidFill>
              </a:rPr>
              <a:t> R, JACI, 2016</a:t>
            </a:r>
          </a:p>
          <a:p>
            <a:r>
              <a:rPr lang="tr-TR" sz="1200" dirty="0" err="1" smtClean="0">
                <a:solidFill>
                  <a:schemeClr val="bg1"/>
                </a:solidFill>
              </a:rPr>
              <a:t>Gernez</a:t>
            </a:r>
            <a:r>
              <a:rPr lang="tr-TR" sz="1200" dirty="0" smtClean="0">
                <a:solidFill>
                  <a:schemeClr val="bg1"/>
                </a:solidFill>
              </a:rPr>
              <a:t> Y, JACI in </a:t>
            </a:r>
            <a:r>
              <a:rPr lang="tr-TR" sz="1200" dirty="0" err="1" smtClean="0">
                <a:solidFill>
                  <a:schemeClr val="bg1"/>
                </a:solidFill>
              </a:rPr>
              <a:t>Practice</a:t>
            </a:r>
            <a:r>
              <a:rPr lang="tr-TR" sz="1200" dirty="0" smtClean="0">
                <a:solidFill>
                  <a:schemeClr val="bg1"/>
                </a:solidFill>
              </a:rPr>
              <a:t>, 2017</a:t>
            </a:r>
          </a:p>
        </p:txBody>
      </p:sp>
      <p:cxnSp>
        <p:nvCxnSpPr>
          <p:cNvPr id="16" name="Düz Bağlayıcı 15"/>
          <p:cNvCxnSpPr/>
          <p:nvPr/>
        </p:nvCxnSpPr>
        <p:spPr>
          <a:xfrm>
            <a:off x="8059954" y="2108314"/>
            <a:ext cx="1557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Düz Bağlayıcı 31"/>
          <p:cNvCxnSpPr/>
          <p:nvPr/>
        </p:nvCxnSpPr>
        <p:spPr>
          <a:xfrm>
            <a:off x="8316416" y="2108314"/>
            <a:ext cx="14401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Düz Bağlayıcı 34"/>
          <p:cNvCxnSpPr/>
          <p:nvPr/>
        </p:nvCxnSpPr>
        <p:spPr>
          <a:xfrm flipH="1">
            <a:off x="8486267" y="2108314"/>
            <a:ext cx="15576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Düz Ok Bağlayıcısı 37"/>
          <p:cNvCxnSpPr/>
          <p:nvPr/>
        </p:nvCxnSpPr>
        <p:spPr>
          <a:xfrm flipV="1">
            <a:off x="8634236" y="2247967"/>
            <a:ext cx="0" cy="110902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Metin kutusu 40"/>
          <p:cNvSpPr txBox="1"/>
          <p:nvPr/>
        </p:nvSpPr>
        <p:spPr>
          <a:xfrm>
            <a:off x="7554062" y="1052847"/>
            <a:ext cx="1306833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Tolerans</a:t>
            </a:r>
          </a:p>
          <a:p>
            <a:pPr algn="ctr"/>
            <a:r>
              <a:rPr lang="tr-T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</a:p>
          <a:p>
            <a:pPr algn="ctr"/>
            <a:r>
              <a:rPr lang="tr-T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2hafta-2 </a:t>
            </a:r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yıl</a:t>
            </a:r>
            <a:endParaRPr lang="tr-TR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8" name="Düz Bağlayıcı 47"/>
          <p:cNvCxnSpPr/>
          <p:nvPr/>
        </p:nvCxnSpPr>
        <p:spPr>
          <a:xfrm>
            <a:off x="8748464" y="2096883"/>
            <a:ext cx="155731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92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2399308"/>
              </p:ext>
            </p:extLst>
          </p:nvPr>
        </p:nvGraphicFramePr>
        <p:xfrm>
          <a:off x="107504" y="2504544"/>
          <a:ext cx="8928992" cy="2951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24136"/>
                <a:gridCol w="1008112"/>
                <a:gridCol w="1116124"/>
                <a:gridCol w="828092"/>
                <a:gridCol w="1404156"/>
                <a:gridCol w="900100"/>
                <a:gridCol w="1512168"/>
                <a:gridCol w="9361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Yazar,</a:t>
                      </a:r>
                      <a:r>
                        <a:rPr lang="tr-TR" sz="1800" baseline="0" dirty="0" smtClean="0"/>
                        <a:t> yıl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err="1" smtClean="0"/>
                        <a:t>Metod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Olgu</a:t>
                      </a:r>
                      <a:endParaRPr lang="tr-TR" sz="1800" baseline="0" dirty="0" smtClean="0"/>
                    </a:p>
                    <a:p>
                      <a:pPr algn="ctr"/>
                      <a:r>
                        <a:rPr lang="tr-TR" sz="1800" baseline="0" dirty="0" smtClean="0"/>
                        <a:t>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Yaş</a:t>
                      </a:r>
                    </a:p>
                    <a:p>
                      <a:pPr algn="ctr"/>
                      <a:r>
                        <a:rPr lang="tr-TR" sz="1800" dirty="0" smtClean="0"/>
                        <a:t>(yıl)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İdame doz</a:t>
                      </a:r>
                    </a:p>
                    <a:p>
                      <a:pPr algn="ctr"/>
                      <a:r>
                        <a:rPr lang="tr-TR" sz="1800" dirty="0" smtClean="0"/>
                        <a:t>(ml)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Süre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err="1" smtClean="0"/>
                        <a:t>Desensiti-zasyon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SU</a:t>
                      </a:r>
                      <a:endParaRPr lang="tr-TR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Meglio</a:t>
                      </a:r>
                      <a:r>
                        <a:rPr lang="tr-TR" sz="1200" dirty="0" smtClean="0"/>
                        <a:t>,</a:t>
                      </a:r>
                      <a:r>
                        <a:rPr lang="tr-TR" sz="1200" baseline="0" dirty="0" smtClean="0"/>
                        <a:t> 2004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Açık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21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6-10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6 ay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%72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Longo</a:t>
                      </a:r>
                      <a:r>
                        <a:rPr lang="tr-TR" sz="1200" dirty="0" smtClean="0"/>
                        <a:t>, 2008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RCT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30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5-17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150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 yıl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%36</a:t>
                      </a:r>
                      <a:r>
                        <a:rPr lang="tr-TR" sz="1200" baseline="0" dirty="0" smtClean="0"/>
                        <a:t>; %54(5-150ml</a:t>
                      </a:r>
                    </a:p>
                    <a:p>
                      <a:r>
                        <a:rPr lang="tr-TR" sz="1200" baseline="0" dirty="0" smtClean="0"/>
                        <a:t>Kontrol:%5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Skripak</a:t>
                      </a:r>
                      <a:r>
                        <a:rPr lang="tr-TR" sz="1200" dirty="0" smtClean="0"/>
                        <a:t>, 2008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RPC*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6-17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500mg~15ml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23 </a:t>
                      </a:r>
                      <a:r>
                        <a:rPr lang="tr-TR" sz="1200" dirty="0" err="1" smtClean="0"/>
                        <a:t>hf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5140 mg~150ml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Pajno</a:t>
                      </a:r>
                      <a:r>
                        <a:rPr lang="tr-TR" sz="1200" dirty="0" smtClean="0"/>
                        <a:t>, 2010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RPC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15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4-10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 yıl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%90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Martorell,2011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RKÇ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30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2-3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 yıl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%90 </a:t>
                      </a:r>
                      <a:r>
                        <a:rPr lang="tr-TR" sz="1200" dirty="0" err="1" smtClean="0"/>
                        <a:t>vs</a:t>
                      </a:r>
                      <a:r>
                        <a:rPr lang="tr-TR" sz="1200" dirty="0" smtClean="0"/>
                        <a:t> %23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Keet</a:t>
                      </a:r>
                      <a:r>
                        <a:rPr lang="tr-TR" sz="1200" dirty="0" smtClean="0"/>
                        <a:t>,</a:t>
                      </a:r>
                      <a:r>
                        <a:rPr lang="tr-TR" sz="1200" baseline="0" dirty="0" smtClean="0"/>
                        <a:t> 2012**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RPC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6-17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1000-2000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60 </a:t>
                      </a:r>
                      <a:r>
                        <a:rPr lang="tr-TR" sz="1200" dirty="0" err="1" smtClean="0"/>
                        <a:t>hf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%70-8g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%40-6hf</a:t>
                      </a:r>
                      <a:endParaRPr lang="tr-TR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845840"/>
            <a:ext cx="8928992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OIT-Süt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107504" y="5642084"/>
            <a:ext cx="200401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1400" dirty="0" smtClean="0"/>
              <a:t>*İlk RPC çalışma</a:t>
            </a:r>
          </a:p>
          <a:p>
            <a:r>
              <a:rPr lang="tr-TR" sz="1400" dirty="0" smtClean="0"/>
              <a:t>**SLIT ile karşılaştırma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4375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989856"/>
            <a:ext cx="8856984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Yumurta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6070133"/>
              </p:ext>
            </p:extLst>
          </p:nvPr>
        </p:nvGraphicFramePr>
        <p:xfrm>
          <a:off x="107504" y="2720568"/>
          <a:ext cx="8856984" cy="2494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17568"/>
                <a:gridCol w="896678"/>
                <a:gridCol w="954106"/>
                <a:gridCol w="792088"/>
                <a:gridCol w="1440160"/>
                <a:gridCol w="792088"/>
                <a:gridCol w="1440160"/>
                <a:gridCol w="12241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Yazar,</a:t>
                      </a:r>
                      <a:r>
                        <a:rPr lang="tr-TR" sz="1800" baseline="0" dirty="0" smtClean="0"/>
                        <a:t> yıl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err="1" smtClean="0"/>
                        <a:t>Metod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Olgu</a:t>
                      </a:r>
                      <a:r>
                        <a:rPr lang="tr-TR" sz="1800" baseline="0" dirty="0" smtClean="0"/>
                        <a:t> sayısı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Yaş</a:t>
                      </a:r>
                    </a:p>
                    <a:p>
                      <a:pPr algn="ctr"/>
                      <a:r>
                        <a:rPr lang="tr-TR" sz="1800" dirty="0" smtClean="0"/>
                        <a:t>(yıl)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İdame doz</a:t>
                      </a:r>
                    </a:p>
                    <a:p>
                      <a:pPr algn="ctr"/>
                      <a:r>
                        <a:rPr lang="tr-TR" sz="1800" dirty="0" smtClean="0"/>
                        <a:t>(mg)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Süre</a:t>
                      </a:r>
                      <a:r>
                        <a:rPr lang="tr-TR" sz="1800" baseline="0" dirty="0" smtClean="0"/>
                        <a:t> (ay)</a:t>
                      </a:r>
                      <a:endParaRPr lang="tr-TR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err="1" smtClean="0"/>
                        <a:t>Desensiti-zasyon</a:t>
                      </a:r>
                      <a:endParaRPr lang="tr-TR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/>
                        <a:t>SU</a:t>
                      </a:r>
                      <a:endParaRPr lang="tr-TR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Buchanan, 2007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Açık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1-16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300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24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%57-8g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Vickery</a:t>
                      </a:r>
                      <a:r>
                        <a:rPr lang="tr-TR" sz="1200" dirty="0" smtClean="0"/>
                        <a:t>,</a:t>
                      </a:r>
                      <a:r>
                        <a:rPr lang="tr-TR" sz="1200" baseline="0" dirty="0" smtClean="0"/>
                        <a:t> 2010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Açık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8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3-13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2400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33 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%100 (6/8)-2,4g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%75(6/8)-1 ay</a:t>
                      </a:r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Burks,2012*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RPC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40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5-11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1600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10</a:t>
                      </a:r>
                      <a:r>
                        <a:rPr lang="tr-TR" sz="1200" baseline="0" dirty="0" smtClean="0"/>
                        <a:t> / </a:t>
                      </a:r>
                      <a:r>
                        <a:rPr lang="tr-TR" sz="1200" dirty="0" smtClean="0"/>
                        <a:t>22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%55 / %75-10g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%28-2ay</a:t>
                      </a:r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Carminiti</a:t>
                      </a:r>
                      <a:r>
                        <a:rPr lang="tr-TR" sz="1200" dirty="0" smtClean="0"/>
                        <a:t>, 2015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DBRPC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4-10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4000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4 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%94(16/17)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%31-3ay</a:t>
                      </a:r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Escudero</a:t>
                      </a:r>
                      <a:r>
                        <a:rPr lang="tr-TR" sz="1200" dirty="0" smtClean="0"/>
                        <a:t>,</a:t>
                      </a:r>
                      <a:r>
                        <a:rPr lang="tr-TR" sz="1200" baseline="0" dirty="0" smtClean="0"/>
                        <a:t> 2015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Açık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30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5-17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4000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3 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%93(28/30)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%37-1</a:t>
                      </a:r>
                      <a:r>
                        <a:rPr lang="tr-TR" sz="1200" baseline="0" dirty="0" smtClean="0"/>
                        <a:t> ay</a:t>
                      </a:r>
                      <a:endParaRPr lang="tr-TR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11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413792"/>
            <a:ext cx="8856984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OIT-Yer Fıstığı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5360470"/>
              </p:ext>
            </p:extLst>
          </p:nvPr>
        </p:nvGraphicFramePr>
        <p:xfrm>
          <a:off x="107504" y="1824320"/>
          <a:ext cx="8856984" cy="386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0160"/>
                <a:gridCol w="936104"/>
                <a:gridCol w="936104"/>
                <a:gridCol w="720080"/>
                <a:gridCol w="1152128"/>
                <a:gridCol w="1008112"/>
                <a:gridCol w="1800200"/>
                <a:gridCol w="8640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Yazar,</a:t>
                      </a:r>
                      <a:r>
                        <a:rPr lang="tr-TR" baseline="0" dirty="0" smtClean="0"/>
                        <a:t> yıl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Metod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Olgu</a:t>
                      </a:r>
                      <a:r>
                        <a:rPr lang="tr-TR" baseline="0" dirty="0" smtClean="0"/>
                        <a:t>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Yaş</a:t>
                      </a:r>
                    </a:p>
                    <a:p>
                      <a:pPr algn="ctr"/>
                      <a:r>
                        <a:rPr lang="tr-TR" dirty="0" smtClean="0"/>
                        <a:t>(yıl)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İdame doz</a:t>
                      </a:r>
                    </a:p>
                    <a:p>
                      <a:pPr algn="ctr"/>
                      <a:r>
                        <a:rPr lang="tr-TR" dirty="0" smtClean="0"/>
                        <a:t>(mg)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Süre</a:t>
                      </a:r>
                    </a:p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Desensiti-zasyon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SU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Jones</a:t>
                      </a:r>
                      <a:r>
                        <a:rPr lang="tr-TR" sz="1200" dirty="0" smtClean="0"/>
                        <a:t>, 2009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Açık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29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1-16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1800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36 ay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%93 -3900mg (16fıstık)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Blumchen</a:t>
                      </a:r>
                      <a:r>
                        <a:rPr lang="tr-TR" sz="1200" dirty="0" smtClean="0"/>
                        <a:t>, 2010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R,</a:t>
                      </a:r>
                      <a:r>
                        <a:rPr lang="tr-TR" sz="1200" baseline="0" dirty="0" smtClean="0"/>
                        <a:t> A</a:t>
                      </a:r>
                      <a:r>
                        <a:rPr lang="tr-TR" sz="1200" dirty="0" smtClean="0"/>
                        <a:t>çık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23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1-16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500 (2 fıstık)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9</a:t>
                      </a:r>
                      <a:r>
                        <a:rPr lang="tr-TR" sz="1200" baseline="0" dirty="0" smtClean="0"/>
                        <a:t> </a:t>
                      </a:r>
                      <a:r>
                        <a:rPr lang="tr-TR" sz="1200" baseline="0" dirty="0" err="1" smtClean="0"/>
                        <a:t>hf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%64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Varshney</a:t>
                      </a:r>
                      <a:r>
                        <a:rPr lang="tr-TR" sz="1200" dirty="0" smtClean="0"/>
                        <a:t>, 2011*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RDBPC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28 (19/9)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1-16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4000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48 </a:t>
                      </a:r>
                      <a:r>
                        <a:rPr lang="tr-TR" sz="1200" dirty="0" err="1" smtClean="0"/>
                        <a:t>hf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%84 (16/19)</a:t>
                      </a:r>
                      <a:r>
                        <a:rPr lang="tr-TR" sz="1200" baseline="0" dirty="0" smtClean="0"/>
                        <a:t>-5000mg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Anagnostou</a:t>
                      </a:r>
                      <a:r>
                        <a:rPr lang="tr-TR" sz="1200" dirty="0" smtClean="0"/>
                        <a:t>,</a:t>
                      </a:r>
                      <a:r>
                        <a:rPr lang="tr-TR" sz="1200" baseline="0" dirty="0" smtClean="0"/>
                        <a:t> 2014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RCC,</a:t>
                      </a:r>
                      <a:r>
                        <a:rPr lang="tr-TR" sz="1200" baseline="0" dirty="0" smtClean="0"/>
                        <a:t> 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85(39/46)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7-16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800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26 </a:t>
                      </a:r>
                      <a:r>
                        <a:rPr lang="tr-TR" sz="1200" dirty="0" err="1" smtClean="0"/>
                        <a:t>hf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%62 (24/39)-1400mg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Narisety</a:t>
                      </a:r>
                      <a:r>
                        <a:rPr lang="tr-TR" sz="1200" dirty="0" smtClean="0"/>
                        <a:t>, 2015**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RPC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16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7-13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2000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12 ay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%63 (7/11)-2000mg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4 </a:t>
                      </a:r>
                      <a:r>
                        <a:rPr lang="tr-TR" sz="1200" dirty="0" err="1" smtClean="0"/>
                        <a:t>hf</a:t>
                      </a:r>
                      <a:endParaRPr lang="tr-TR" sz="1200" dirty="0" smtClean="0"/>
                    </a:p>
                    <a:p>
                      <a:r>
                        <a:rPr lang="tr-TR" sz="1200" dirty="0" smtClean="0"/>
                        <a:t>%27(3/11</a:t>
                      </a:r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Vickery</a:t>
                      </a:r>
                      <a:r>
                        <a:rPr lang="tr-TR" sz="1200" dirty="0" smtClean="0"/>
                        <a:t>, 2014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Açık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24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1-16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400-4000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5 yıla kadar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%100-5000mg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4hf- %50</a:t>
                      </a:r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Vickery</a:t>
                      </a:r>
                      <a:r>
                        <a:rPr lang="tr-TR" sz="1200" dirty="0" smtClean="0"/>
                        <a:t>, 2017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RDB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40</a:t>
                      </a:r>
                      <a:r>
                        <a:rPr lang="tr-TR" sz="1200" baseline="0" dirty="0" smtClean="0"/>
                        <a:t> (20/20)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smtClean="0"/>
                        <a:t>9-36ay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300 </a:t>
                      </a:r>
                      <a:r>
                        <a:rPr lang="tr-TR" sz="1200" dirty="0" err="1" smtClean="0"/>
                        <a:t>vs</a:t>
                      </a:r>
                      <a:r>
                        <a:rPr lang="tr-TR" sz="1200" dirty="0" smtClean="0"/>
                        <a:t> 3000</a:t>
                      </a:r>
                    </a:p>
                    <a:p>
                      <a:pPr algn="l"/>
                      <a:r>
                        <a:rPr lang="tr-TR" sz="1200" dirty="0" smtClean="0"/>
                        <a:t>(DD) </a:t>
                      </a:r>
                      <a:r>
                        <a:rPr lang="tr-TR" sz="1200" dirty="0" err="1" smtClean="0"/>
                        <a:t>vs</a:t>
                      </a:r>
                      <a:r>
                        <a:rPr lang="tr-TR" sz="1200" dirty="0" smtClean="0"/>
                        <a:t> (YD)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3 yıl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200" dirty="0" smtClean="0"/>
                        <a:t>300mg: %85</a:t>
                      </a:r>
                    </a:p>
                    <a:p>
                      <a:pPr algn="l"/>
                      <a:r>
                        <a:rPr lang="tr-TR" sz="1200" dirty="0" smtClean="0"/>
                        <a:t>3000mg:%76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4 </a:t>
                      </a:r>
                      <a:r>
                        <a:rPr lang="tr-TR" sz="1200" dirty="0" err="1" smtClean="0"/>
                        <a:t>hf</a:t>
                      </a:r>
                      <a:r>
                        <a:rPr lang="tr-TR" sz="1200" dirty="0" smtClean="0"/>
                        <a:t>-</a:t>
                      </a:r>
                    </a:p>
                    <a:p>
                      <a:r>
                        <a:rPr lang="tr-TR" sz="1200" dirty="0" smtClean="0"/>
                        <a:t>DD:</a:t>
                      </a:r>
                      <a:r>
                        <a:rPr lang="tr-TR" sz="1200" baseline="0" dirty="0" smtClean="0"/>
                        <a:t> %85 YD:%71</a:t>
                      </a:r>
                      <a:endParaRPr lang="tr-TR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179512" y="6093296"/>
            <a:ext cx="306039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dirty="0" smtClean="0"/>
              <a:t>*</a:t>
            </a:r>
            <a:r>
              <a:rPr lang="tr-TR" sz="1400" dirty="0" smtClean="0"/>
              <a:t>ilk RDBPC yer fıstığı OIT çalışması</a:t>
            </a:r>
          </a:p>
          <a:p>
            <a:r>
              <a:rPr lang="tr-TR" sz="1400" dirty="0" smtClean="0"/>
              <a:t>**SLIT ile ilk karşılaştırma çalışması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58416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Çoklu Besin ile OIT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İçerik Yer Tutucusu 8"/>
          <p:cNvSpPr>
            <a:spLocks noGrp="1"/>
          </p:cNvSpPr>
          <p:nvPr>
            <p:ph sz="half" idx="1"/>
          </p:nvPr>
        </p:nvSpPr>
        <p:spPr>
          <a:xfrm>
            <a:off x="467544" y="1772816"/>
            <a:ext cx="2880320" cy="468052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000" dirty="0" smtClean="0"/>
              <a:t>Yaş </a:t>
            </a:r>
            <a:r>
              <a:rPr lang="tr-TR" sz="2000" dirty="0"/>
              <a:t>= 8 (4-46) </a:t>
            </a:r>
            <a:r>
              <a:rPr lang="tr-TR" sz="2000" dirty="0" smtClean="0"/>
              <a:t>yıl</a:t>
            </a:r>
          </a:p>
          <a:p>
            <a:pPr>
              <a:buFont typeface="Wingdings" pitchFamily="2" charset="2"/>
              <a:buChar char="Ø"/>
            </a:pPr>
            <a:endParaRPr lang="tr-TR" sz="2000" dirty="0"/>
          </a:p>
          <a:p>
            <a:pPr>
              <a:buFont typeface="Wingdings" pitchFamily="2" charset="2"/>
              <a:buChar char="Ø"/>
            </a:pPr>
            <a:r>
              <a:rPr lang="tr-TR" sz="2000" dirty="0" smtClean="0"/>
              <a:t>Yer </a:t>
            </a:r>
            <a:r>
              <a:rPr lang="tr-TR" sz="2000" dirty="0"/>
              <a:t>fıstığı   (n=15)</a:t>
            </a:r>
          </a:p>
          <a:p>
            <a:pPr marL="0" indent="0">
              <a:buNone/>
            </a:pPr>
            <a:r>
              <a:rPr lang="tr-TR" sz="2000" dirty="0"/>
              <a:t>     Çok besin  (n=25)</a:t>
            </a:r>
          </a:p>
          <a:p>
            <a:pPr marL="0" indent="0">
              <a:buNone/>
            </a:pPr>
            <a:r>
              <a:rPr lang="tr-TR" sz="2000" dirty="0"/>
              <a:t>       (2-5 çeşit)</a:t>
            </a:r>
          </a:p>
          <a:p>
            <a:pPr>
              <a:buFont typeface="Wingdings" pitchFamily="2" charset="2"/>
              <a:buChar char="Ø"/>
            </a:pPr>
            <a:endParaRPr lang="tr-TR" sz="2000" dirty="0" smtClean="0"/>
          </a:p>
          <a:p>
            <a:pPr>
              <a:buFont typeface="Wingdings" pitchFamily="2" charset="2"/>
              <a:buChar char="Ø"/>
            </a:pPr>
            <a:r>
              <a:rPr lang="tr-TR" sz="2000" dirty="0" err="1" smtClean="0"/>
              <a:t>maks</a:t>
            </a:r>
            <a:r>
              <a:rPr lang="tr-TR" sz="2000" dirty="0" smtClean="0"/>
              <a:t>: 4000mg </a:t>
            </a:r>
            <a:r>
              <a:rPr lang="tr-TR" sz="2000" dirty="0" err="1" smtClean="0"/>
              <a:t>prt</a:t>
            </a:r>
            <a:endParaRPr lang="tr-TR" sz="2000" dirty="0"/>
          </a:p>
          <a:p>
            <a:pPr>
              <a:buFont typeface="Wingdings" pitchFamily="2" charset="2"/>
              <a:buChar char="Ø"/>
            </a:pPr>
            <a:endParaRPr lang="tr-TR" sz="2000" dirty="0" smtClean="0"/>
          </a:p>
          <a:p>
            <a:pPr>
              <a:buFont typeface="Wingdings" pitchFamily="2" charset="2"/>
              <a:buChar char="Ø"/>
            </a:pPr>
            <a:r>
              <a:rPr lang="tr-TR" sz="2000" dirty="0" smtClean="0"/>
              <a:t>İdame faz: 12 ay</a:t>
            </a:r>
          </a:p>
          <a:p>
            <a:endParaRPr lang="tr-TR" sz="2400" dirty="0" smtClean="0"/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967" y="1772817"/>
            <a:ext cx="5129489" cy="4680519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1" name="Dikdörtgen 10"/>
          <p:cNvSpPr/>
          <p:nvPr/>
        </p:nvSpPr>
        <p:spPr>
          <a:xfrm>
            <a:off x="3546968" y="3573016"/>
            <a:ext cx="5129488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969" y="4005064"/>
            <a:ext cx="512948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5938664" y="6608385"/>
            <a:ext cx="33138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Begin</a:t>
            </a:r>
            <a:r>
              <a:rPr lang="tr-TR" sz="1200" dirty="0" smtClean="0">
                <a:solidFill>
                  <a:schemeClr val="bg1"/>
                </a:solidFill>
              </a:rPr>
              <a:t> P, </a:t>
            </a:r>
            <a:r>
              <a:rPr lang="tr-TR" sz="1200" dirty="0" err="1" smtClean="0">
                <a:solidFill>
                  <a:schemeClr val="bg1"/>
                </a:solidFill>
              </a:rPr>
              <a:t>Allergy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Asthma</a:t>
            </a:r>
            <a:r>
              <a:rPr lang="tr-TR" sz="1200" dirty="0" smtClean="0">
                <a:solidFill>
                  <a:schemeClr val="bg1"/>
                </a:solidFill>
              </a:rPr>
              <a:t> &amp; </a:t>
            </a:r>
            <a:r>
              <a:rPr lang="tr-TR" sz="1200" dirty="0" err="1" smtClean="0">
                <a:solidFill>
                  <a:schemeClr val="bg1"/>
                </a:solidFill>
              </a:rPr>
              <a:t>Clin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Immunol</a:t>
            </a:r>
            <a:r>
              <a:rPr lang="tr-TR" sz="1200" dirty="0" smtClean="0">
                <a:solidFill>
                  <a:schemeClr val="bg1"/>
                </a:solidFill>
              </a:rPr>
              <a:t>, 2014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6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698" y="358032"/>
            <a:ext cx="3729583" cy="6023296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Metin kutusu 2"/>
          <p:cNvSpPr txBox="1"/>
          <p:nvPr/>
        </p:nvSpPr>
        <p:spPr>
          <a:xfrm>
            <a:off x="5938664" y="6608385"/>
            <a:ext cx="33138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Begin</a:t>
            </a:r>
            <a:r>
              <a:rPr lang="tr-TR" sz="1200" dirty="0" smtClean="0">
                <a:solidFill>
                  <a:schemeClr val="bg1"/>
                </a:solidFill>
              </a:rPr>
              <a:t> P, </a:t>
            </a:r>
            <a:r>
              <a:rPr lang="tr-TR" sz="1200" dirty="0" err="1" smtClean="0">
                <a:solidFill>
                  <a:schemeClr val="bg1"/>
                </a:solidFill>
              </a:rPr>
              <a:t>Allergy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Asthma</a:t>
            </a:r>
            <a:r>
              <a:rPr lang="tr-TR" sz="1200" dirty="0" smtClean="0">
                <a:solidFill>
                  <a:schemeClr val="bg1"/>
                </a:solidFill>
              </a:rPr>
              <a:t> &amp; </a:t>
            </a:r>
            <a:r>
              <a:rPr lang="tr-TR" sz="1200" dirty="0" err="1" smtClean="0">
                <a:solidFill>
                  <a:schemeClr val="bg1"/>
                </a:solidFill>
              </a:rPr>
              <a:t>Clin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Immunol</a:t>
            </a:r>
            <a:r>
              <a:rPr lang="tr-TR" sz="1200" dirty="0" smtClean="0">
                <a:solidFill>
                  <a:schemeClr val="bg1"/>
                </a:solidFill>
              </a:rPr>
              <a:t>, 2014</a:t>
            </a:r>
            <a:endParaRPr lang="tr-TR" sz="1200" dirty="0">
              <a:solidFill>
                <a:schemeClr val="bg1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4582245" cy="3239972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09088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93927"/>
            <a:ext cx="3024598" cy="1914020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</a:t>
            </a:r>
            <a:b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 Etkiler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95536" y="2296611"/>
            <a:ext cx="5112567" cy="35086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400" dirty="0" smtClean="0"/>
              <a:t>Hemen her hastada görülür 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400" dirty="0" smtClean="0"/>
              <a:t>Her fazda ortaya çıkabilir</a:t>
            </a:r>
          </a:p>
          <a:p>
            <a:pPr>
              <a:lnSpc>
                <a:spcPct val="150000"/>
              </a:lnSpc>
            </a:pPr>
            <a:r>
              <a:rPr lang="tr-TR" sz="2000" dirty="0" smtClean="0"/>
              <a:t>   (En sık başlangıç ve doz artış fazı)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400" dirty="0" smtClean="0"/>
              <a:t>Çoğu hafiftir </a:t>
            </a:r>
            <a:r>
              <a:rPr lang="tr-TR" sz="2000" dirty="0" smtClean="0"/>
              <a:t>(oral kaşıntı/karın ağrısı)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400" dirty="0"/>
              <a:t>Zamanla sıklık ve şiddet </a:t>
            </a:r>
            <a:r>
              <a:rPr lang="tr-TR" sz="2400" dirty="0" smtClean="0"/>
              <a:t>azalır</a:t>
            </a:r>
            <a:endParaRPr lang="tr-TR" sz="2400" dirty="0"/>
          </a:p>
        </p:txBody>
      </p:sp>
      <p:sp>
        <p:nvSpPr>
          <p:cNvPr id="4" name="Dikdörtgen 3"/>
          <p:cNvSpPr/>
          <p:nvPr/>
        </p:nvSpPr>
        <p:spPr>
          <a:xfrm>
            <a:off x="5796134" y="3109024"/>
            <a:ext cx="839521" cy="941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7068387" y="4174047"/>
            <a:ext cx="1752347" cy="83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873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</a:t>
            </a:r>
            <a:b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 Etkiler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95536" y="2154336"/>
            <a:ext cx="6552728" cy="42780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/>
              <a:t>En sık </a:t>
            </a:r>
            <a:r>
              <a:rPr lang="tr-TR" sz="2400" b="1" dirty="0" smtClean="0"/>
              <a:t>GİS </a:t>
            </a:r>
            <a:r>
              <a:rPr lang="tr-TR" sz="2400" dirty="0"/>
              <a:t>yan </a:t>
            </a:r>
            <a:r>
              <a:rPr lang="tr-TR" sz="2400" dirty="0" smtClean="0"/>
              <a:t>etki </a:t>
            </a:r>
            <a:r>
              <a:rPr lang="tr-TR" sz="2000" dirty="0" smtClean="0"/>
              <a:t>(%60-80)</a:t>
            </a:r>
            <a:endParaRPr lang="tr-TR" sz="2000" dirty="0"/>
          </a:p>
          <a:p>
            <a:r>
              <a:rPr lang="tr-TR" sz="2400" dirty="0"/>
              <a:t>(karın ağrısı, bulantı, kusma, </a:t>
            </a:r>
            <a:r>
              <a:rPr lang="tr-TR" sz="2400" dirty="0" err="1"/>
              <a:t>reflü</a:t>
            </a:r>
            <a:r>
              <a:rPr lang="tr-TR" sz="2400" dirty="0" smtClean="0"/>
              <a:t>)</a:t>
            </a:r>
          </a:p>
          <a:p>
            <a:endParaRPr lang="tr-TR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tr-TR" sz="2400" dirty="0" smtClean="0"/>
              <a:t>En sık OIT bırakma nedeni- GİS yan etki ! </a:t>
            </a:r>
            <a:r>
              <a:rPr lang="tr-TR" sz="2000" dirty="0" smtClean="0"/>
              <a:t>(%10-15)</a:t>
            </a:r>
            <a:endParaRPr lang="tr-TR" sz="2000" dirty="0"/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800" dirty="0"/>
              <a:t>Anafilaksi </a:t>
            </a:r>
            <a:r>
              <a:rPr lang="tr-TR" sz="2400" dirty="0"/>
              <a:t>(~%20-25  hasta / %1 doz)</a:t>
            </a:r>
          </a:p>
          <a:p>
            <a:pPr>
              <a:lnSpc>
                <a:spcPct val="200000"/>
              </a:lnSpc>
            </a:pPr>
            <a:r>
              <a:rPr lang="tr-TR" sz="2000" u="sng" dirty="0"/>
              <a:t>Her hastaya oto-enjektör ve acil eylem planı verilmeli!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400" dirty="0" err="1" smtClean="0"/>
              <a:t>EoE</a:t>
            </a:r>
            <a:r>
              <a:rPr lang="tr-TR" sz="2400" dirty="0" smtClean="0"/>
              <a:t> </a:t>
            </a:r>
            <a:r>
              <a:rPr lang="tr-TR" sz="2000" dirty="0" smtClean="0"/>
              <a:t>(~ </a:t>
            </a:r>
            <a:r>
              <a:rPr lang="tr-TR" sz="2000" dirty="0"/>
              <a:t>%</a:t>
            </a:r>
            <a:r>
              <a:rPr lang="tr-TR" sz="2000" dirty="0" smtClean="0"/>
              <a:t>3, %8)</a:t>
            </a:r>
            <a:r>
              <a:rPr lang="tr-TR" sz="2400" dirty="0" smtClean="0"/>
              <a:t> (</a:t>
            </a:r>
            <a:r>
              <a:rPr lang="tr-TR" sz="2400" dirty="0" err="1" smtClean="0"/>
              <a:t>Persistan</a:t>
            </a:r>
            <a:r>
              <a:rPr lang="tr-TR" sz="2400" dirty="0" smtClean="0"/>
              <a:t> GİS semptomları!!)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139" y="3190850"/>
            <a:ext cx="1457325" cy="20383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5958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</a:t>
            </a:r>
            <a:b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 Etkiler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467544" y="1696740"/>
            <a:ext cx="8208912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tr-TR" dirty="0" smtClean="0"/>
              <a:t>N= 794 (süt =614; fıstık=130, yumurta=41, susam=9)</a:t>
            </a:r>
            <a:r>
              <a:rPr lang="tr-TR" dirty="0"/>
              <a:t> </a:t>
            </a:r>
            <a:endParaRPr lang="tr-TR" dirty="0" smtClean="0"/>
          </a:p>
          <a:p>
            <a:r>
              <a:rPr lang="tr-TR" dirty="0" smtClean="0"/>
              <a:t>    (Yaş=83 </a:t>
            </a:r>
            <a:r>
              <a:rPr lang="tr-TR" dirty="0"/>
              <a:t>ay (60-126</a:t>
            </a:r>
            <a:r>
              <a:rPr lang="tr-TR" dirty="0" smtClean="0"/>
              <a:t>)</a:t>
            </a:r>
            <a:r>
              <a:rPr lang="tr-TR" dirty="0"/>
              <a:t> Bazal AES= </a:t>
            </a:r>
            <a:r>
              <a:rPr lang="tr-TR" dirty="0" smtClean="0"/>
              <a:t>450/µL)</a:t>
            </a:r>
            <a:endParaRPr lang="tr-TR" dirty="0"/>
          </a:p>
          <a:p>
            <a:pPr marL="285750" indent="-285750">
              <a:buFont typeface="Wingdings" pitchFamily="2" charset="2"/>
              <a:buChar char="Ø"/>
            </a:pPr>
            <a:endParaRPr lang="tr-TR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tr-TR" dirty="0" smtClean="0"/>
              <a:t>Parametre: ≥3 gün/ay karın ağrısı ± kusma</a:t>
            </a:r>
          </a:p>
          <a:p>
            <a:endParaRPr lang="tr-TR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tr-TR" b="1" dirty="0" smtClean="0"/>
              <a:t>OITIGER</a:t>
            </a:r>
            <a:r>
              <a:rPr lang="tr-TR" dirty="0" smtClean="0"/>
              <a:t>= %8,2 (65/794; n=47 tekrarlayan kusma, n=18 karın ağrısı)</a:t>
            </a:r>
          </a:p>
          <a:p>
            <a:r>
              <a:rPr lang="tr-TR" dirty="0" smtClean="0"/>
              <a:t>    OITIGER zaman= %65 ilk 3 ay (%38,5 ilk 1 ay)</a:t>
            </a:r>
          </a:p>
          <a:p>
            <a:r>
              <a:rPr lang="tr-TR" dirty="0" smtClean="0"/>
              <a:t>    N=3 </a:t>
            </a:r>
            <a:r>
              <a:rPr lang="tr-TR" dirty="0" err="1" smtClean="0"/>
              <a:t>EoE</a:t>
            </a:r>
            <a:r>
              <a:rPr lang="tr-TR" dirty="0" smtClean="0"/>
              <a:t> (</a:t>
            </a:r>
            <a:r>
              <a:rPr lang="tr-TR" dirty="0" err="1" smtClean="0"/>
              <a:t>bx</a:t>
            </a:r>
            <a:r>
              <a:rPr lang="tr-TR" dirty="0" smtClean="0"/>
              <a:t>; 30, 170, 65/BBA)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26" y="4221088"/>
            <a:ext cx="5932177" cy="1804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445" y="4221088"/>
            <a:ext cx="2119011" cy="2313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7586806" y="6577607"/>
            <a:ext cx="15937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</a:rPr>
              <a:t>JACI, Basımda 2017</a:t>
            </a:r>
            <a:endParaRPr lang="tr-TR" sz="1200" dirty="0">
              <a:solidFill>
                <a:schemeClr val="bg1"/>
              </a:solidFill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7254037" y="5347732"/>
            <a:ext cx="1152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b="1" dirty="0" err="1" smtClean="0">
                <a:solidFill>
                  <a:srgbClr val="FF0000"/>
                </a:solidFill>
              </a:rPr>
              <a:t>Sens</a:t>
            </a:r>
            <a:r>
              <a:rPr lang="tr-TR" sz="1600" b="1" dirty="0" smtClean="0">
                <a:solidFill>
                  <a:srgbClr val="FF0000"/>
                </a:solidFill>
              </a:rPr>
              <a:t>:%85</a:t>
            </a:r>
          </a:p>
          <a:p>
            <a:r>
              <a:rPr lang="tr-TR" sz="1600" b="1" dirty="0" err="1" smtClean="0">
                <a:solidFill>
                  <a:srgbClr val="FF0000"/>
                </a:solidFill>
              </a:rPr>
              <a:t>Spes</a:t>
            </a:r>
            <a:r>
              <a:rPr lang="tr-TR" sz="1600" b="1" dirty="0" smtClean="0">
                <a:solidFill>
                  <a:srgbClr val="FF0000"/>
                </a:solidFill>
              </a:rPr>
              <a:t>:%73</a:t>
            </a:r>
            <a:endParaRPr lang="tr-TR" sz="1600" b="1" dirty="0">
              <a:solidFill>
                <a:srgbClr val="FF0000"/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67543" y="6165304"/>
            <a:ext cx="594335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dirty="0" smtClean="0"/>
              <a:t>OITIGER</a:t>
            </a:r>
            <a:r>
              <a:rPr lang="tr-TR" dirty="0" smtClean="0"/>
              <a:t>: 2,43</a:t>
            </a:r>
            <a:r>
              <a:rPr lang="tr-TR" b="1" dirty="0" smtClean="0"/>
              <a:t> </a:t>
            </a:r>
            <a:r>
              <a:rPr lang="tr-TR" dirty="0"/>
              <a:t>(1,64-3,74) </a:t>
            </a:r>
            <a:r>
              <a:rPr lang="tr-TR" dirty="0" err="1"/>
              <a:t>vs</a:t>
            </a:r>
            <a:r>
              <a:rPr lang="tr-TR" dirty="0"/>
              <a:t> 1,37 (1,0-2,0</a:t>
            </a:r>
            <a:r>
              <a:rPr lang="tr-TR" dirty="0" smtClean="0"/>
              <a:t>), p&lt;0,001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6108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632848" cy="144016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OIT-Yan Etkiler</a:t>
            </a:r>
            <a:b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3600" u="sng" dirty="0" smtClean="0">
                <a:solidFill>
                  <a:schemeClr val="tx1"/>
                </a:solidFill>
              </a:rPr>
              <a:t>Riski artıran durumlar</a:t>
            </a:r>
            <a:endParaRPr lang="tr-TR" sz="3600" u="sng" dirty="0">
              <a:solidFill>
                <a:schemeClr val="tx1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755576" y="2339002"/>
            <a:ext cx="3672408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/>
              <a:t>Enfeksiyon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/>
              <a:t>Egzersiz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/>
              <a:t>Açlık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/>
              <a:t>NSAİİ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/>
              <a:t>Kontrolsüz astım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/>
              <a:t>Polen alerjisi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err="1" smtClean="0"/>
              <a:t>Menstruasyon</a:t>
            </a:r>
            <a:endParaRPr lang="tr-TR" sz="2400" dirty="0"/>
          </a:p>
        </p:txBody>
      </p:sp>
      <p:sp>
        <p:nvSpPr>
          <p:cNvPr id="9" name="Metin kutusu 8"/>
          <p:cNvSpPr txBox="1"/>
          <p:nvPr/>
        </p:nvSpPr>
        <p:spPr>
          <a:xfrm>
            <a:off x="7594822" y="6608385"/>
            <a:ext cx="1657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Gernez</a:t>
            </a:r>
            <a:r>
              <a:rPr lang="tr-TR" sz="1200" dirty="0" smtClean="0">
                <a:solidFill>
                  <a:schemeClr val="bg1"/>
                </a:solidFill>
              </a:rPr>
              <a:t> Y, JACI, 2017</a:t>
            </a:r>
            <a:endParaRPr lang="tr-TR" sz="12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098152"/>
            <a:ext cx="2411511" cy="2411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713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467544" y="2339002"/>
            <a:ext cx="4752528" cy="397031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err="1" smtClean="0"/>
              <a:t>Atopik</a:t>
            </a:r>
            <a:r>
              <a:rPr lang="tr-TR" sz="2400" dirty="0" smtClean="0"/>
              <a:t> hastalık kontrolü</a:t>
            </a:r>
            <a:endParaRPr lang="tr-T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u="sng" dirty="0" smtClean="0"/>
              <a:t>Doz:</a:t>
            </a:r>
            <a:r>
              <a:rPr lang="tr-TR" sz="2400" dirty="0" smtClean="0"/>
              <a:t> Her gün aynı saatte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u="sng" dirty="0" smtClean="0"/>
              <a:t>Doz: </a:t>
            </a:r>
            <a:r>
              <a:rPr lang="tr-TR" sz="2400" dirty="0" smtClean="0"/>
              <a:t>Hafif bir yemek sonrası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/>
              <a:t>1-2 saat egzersizden kaçınmak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/>
              <a:t>Akut enfeksiyonda ara vermek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 smtClean="0"/>
              <a:t>Epinefrin </a:t>
            </a:r>
            <a:r>
              <a:rPr lang="tr-TR" sz="2400" dirty="0" err="1" smtClean="0"/>
              <a:t>otoenjektör</a:t>
            </a:r>
            <a:r>
              <a:rPr lang="tr-TR" sz="2400" dirty="0" smtClean="0"/>
              <a:t>!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400" dirty="0"/>
              <a:t>Düşük doz </a:t>
            </a:r>
            <a:r>
              <a:rPr lang="tr-TR" sz="2400" dirty="0" smtClean="0"/>
              <a:t>OIT</a:t>
            </a:r>
            <a:endParaRPr lang="tr-TR" sz="240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90662"/>
            <a:ext cx="8229600" cy="135416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OIT-Yan Etkiler</a:t>
            </a:r>
            <a:br>
              <a:rPr lang="tr-TR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u="sng" dirty="0" smtClean="0"/>
              <a:t>Riski azaltmak</a:t>
            </a:r>
            <a:endParaRPr lang="tr-TR" sz="4000" u="sng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808" y="3095600"/>
            <a:ext cx="2565648" cy="249364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Dikdörtgen 3"/>
          <p:cNvSpPr/>
          <p:nvPr/>
        </p:nvSpPr>
        <p:spPr>
          <a:xfrm>
            <a:off x="7594822" y="6577607"/>
            <a:ext cx="16576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err="1">
                <a:solidFill>
                  <a:schemeClr val="bg1"/>
                </a:solidFill>
              </a:rPr>
              <a:t>Gernez</a:t>
            </a:r>
            <a:r>
              <a:rPr lang="tr-TR" sz="1200" dirty="0">
                <a:solidFill>
                  <a:schemeClr val="bg1"/>
                </a:solidFill>
              </a:rPr>
              <a:t> Y, JACI, 2017</a:t>
            </a:r>
          </a:p>
        </p:txBody>
      </p:sp>
    </p:spTree>
    <p:extLst>
      <p:ext uri="{BB962C8B-B14F-4D97-AF65-F5344CB8AC3E}">
        <p14:creationId xmlns:p14="http://schemas.microsoft.com/office/powerpoint/2010/main" val="60904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/>
          <p:cNvSpPr txBox="1">
            <a:spLocks/>
          </p:cNvSpPr>
          <p:nvPr/>
        </p:nvSpPr>
        <p:spPr>
          <a:xfrm>
            <a:off x="487675" y="557808"/>
            <a:ext cx="8229600" cy="1143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</a:t>
            </a:r>
            <a:b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 Etkiler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487674" y="2152595"/>
            <a:ext cx="5092437" cy="42473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400" dirty="0" smtClean="0"/>
              <a:t>Hastaların </a:t>
            </a:r>
            <a:r>
              <a:rPr lang="tr-TR" sz="2400" dirty="0"/>
              <a:t>bir grubunda daha sık, </a:t>
            </a:r>
            <a:r>
              <a:rPr lang="tr-TR" sz="2400" dirty="0" smtClean="0"/>
              <a:t>tekrarlayıcı, beklenmedik </a:t>
            </a:r>
            <a:r>
              <a:rPr lang="tr-TR" sz="2400" dirty="0"/>
              <a:t>ve ağır </a:t>
            </a:r>
            <a:r>
              <a:rPr lang="tr-TR" sz="2400" dirty="0" smtClean="0"/>
              <a:t>seyreder</a:t>
            </a:r>
            <a:endParaRPr lang="tr-TR" sz="2400" dirty="0"/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400" dirty="0"/>
              <a:t> </a:t>
            </a:r>
            <a:r>
              <a:rPr lang="tr-TR" sz="2400" u="sng" dirty="0"/>
              <a:t>%10-20</a:t>
            </a:r>
            <a:r>
              <a:rPr lang="tr-TR" sz="2400" dirty="0"/>
              <a:t>; tedaviyi bırakmak zorunda kalır</a:t>
            </a:r>
          </a:p>
          <a:p>
            <a:pPr>
              <a:lnSpc>
                <a:spcPct val="150000"/>
              </a:lnSpc>
            </a:pPr>
            <a:endParaRPr lang="tr-TR" sz="2000" dirty="0" smtClean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249" y="3262486"/>
            <a:ext cx="2638026" cy="175069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Dikdörtgen 2"/>
          <p:cNvSpPr/>
          <p:nvPr/>
        </p:nvSpPr>
        <p:spPr>
          <a:xfrm>
            <a:off x="7759303" y="3380795"/>
            <a:ext cx="943144" cy="875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 rot="16463105">
            <a:off x="7151304" y="4293096"/>
            <a:ext cx="493916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7"/>
          <p:cNvSpPr txBox="1"/>
          <p:nvPr/>
        </p:nvSpPr>
        <p:spPr>
          <a:xfrm>
            <a:off x="5553366" y="6608385"/>
            <a:ext cx="3699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Chiang</a:t>
            </a:r>
            <a:r>
              <a:rPr lang="tr-TR" sz="1200" dirty="0" smtClean="0">
                <a:solidFill>
                  <a:schemeClr val="bg1"/>
                </a:solidFill>
              </a:rPr>
              <a:t> D, Berin MC, </a:t>
            </a:r>
            <a:r>
              <a:rPr lang="tr-TR" sz="1200" dirty="0" err="1" smtClean="0">
                <a:solidFill>
                  <a:schemeClr val="bg1"/>
                </a:solidFill>
              </a:rPr>
              <a:t>Curr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Allergy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Asthma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Rep</a:t>
            </a:r>
            <a:r>
              <a:rPr lang="tr-TR" sz="1200" dirty="0" smtClean="0">
                <a:solidFill>
                  <a:schemeClr val="bg1"/>
                </a:solidFill>
              </a:rPr>
              <a:t> 2015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0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769606" y="485800"/>
            <a:ext cx="7618817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</a:t>
            </a:r>
            <a:b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Tedavi Başarısı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769606" y="2041678"/>
            <a:ext cx="7618817" cy="43396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 smtClean="0"/>
              <a:t>DPT düşük </a:t>
            </a:r>
            <a:r>
              <a:rPr lang="tr-TR" sz="2800" dirty="0" err="1" smtClean="0"/>
              <a:t>endürasyon</a:t>
            </a:r>
            <a:r>
              <a:rPr lang="tr-TR" sz="2800" dirty="0" smtClean="0"/>
              <a:t> –başlangıç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 smtClean="0"/>
              <a:t>Düşük spesifik </a:t>
            </a:r>
            <a:r>
              <a:rPr lang="tr-TR" sz="2800" dirty="0" err="1" smtClean="0"/>
              <a:t>IgE</a:t>
            </a:r>
            <a:endParaRPr lang="tr-TR" sz="2800" dirty="0" smtClean="0"/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 smtClean="0"/>
              <a:t>Düşük spesifik </a:t>
            </a:r>
            <a:r>
              <a:rPr lang="tr-TR" sz="2800" dirty="0" err="1" smtClean="0"/>
              <a:t>IgE</a:t>
            </a:r>
            <a:r>
              <a:rPr lang="tr-TR" sz="2800" dirty="0" smtClean="0"/>
              <a:t>/ Total </a:t>
            </a:r>
            <a:r>
              <a:rPr lang="tr-TR" sz="2800" dirty="0" err="1" smtClean="0"/>
              <a:t>IgE</a:t>
            </a:r>
            <a:endParaRPr lang="tr-TR" sz="2800" dirty="0" smtClean="0"/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 smtClean="0"/>
              <a:t>Bazı </a:t>
            </a:r>
            <a:r>
              <a:rPr lang="tr-TR" sz="2800" dirty="0" err="1" smtClean="0"/>
              <a:t>komponentlere</a:t>
            </a:r>
            <a:r>
              <a:rPr lang="tr-TR" sz="2800" dirty="0" smtClean="0"/>
              <a:t> karşı düşük </a:t>
            </a:r>
            <a:r>
              <a:rPr lang="tr-TR" sz="2800" dirty="0" err="1" smtClean="0"/>
              <a:t>sp</a:t>
            </a:r>
            <a:r>
              <a:rPr lang="tr-TR" sz="2800" dirty="0" smtClean="0"/>
              <a:t> </a:t>
            </a:r>
            <a:r>
              <a:rPr lang="tr-TR" sz="2800" dirty="0" err="1" smtClean="0"/>
              <a:t>IgE</a:t>
            </a:r>
            <a:r>
              <a:rPr lang="tr-TR" sz="2800" dirty="0" smtClean="0"/>
              <a:t> </a:t>
            </a:r>
          </a:p>
          <a:p>
            <a:r>
              <a:rPr lang="tr-TR" sz="2400" dirty="0" smtClean="0"/>
              <a:t>     </a:t>
            </a:r>
            <a:r>
              <a:rPr lang="tr-TR" sz="2200" dirty="0" smtClean="0"/>
              <a:t>(Ara h 1, Ara h 2,  </a:t>
            </a:r>
            <a:r>
              <a:rPr lang="tr-TR" sz="2200" dirty="0" err="1" smtClean="0"/>
              <a:t>ovomukoid</a:t>
            </a:r>
            <a:r>
              <a:rPr lang="tr-TR" sz="2200" dirty="0" smtClean="0"/>
              <a:t>, yumurta beyazı, kazein)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 smtClean="0"/>
              <a:t>Anafilaksi öyküsü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 smtClean="0"/>
              <a:t>İndüksiyon fazında </a:t>
            </a:r>
            <a:r>
              <a:rPr lang="tr-TR" sz="2800" dirty="0" err="1" smtClean="0"/>
              <a:t>Epi</a:t>
            </a:r>
            <a:r>
              <a:rPr lang="tr-TR" sz="2800" dirty="0" smtClean="0"/>
              <a:t> gerekenler</a:t>
            </a:r>
            <a:endParaRPr lang="tr-TR" sz="2800" dirty="0"/>
          </a:p>
        </p:txBody>
      </p:sp>
      <p:sp>
        <p:nvSpPr>
          <p:cNvPr id="5" name="Metin kutusu 4"/>
          <p:cNvSpPr txBox="1"/>
          <p:nvPr/>
        </p:nvSpPr>
        <p:spPr>
          <a:xfrm>
            <a:off x="6254455" y="6577607"/>
            <a:ext cx="2998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</a:rPr>
              <a:t>Pesek DP, </a:t>
            </a:r>
            <a:r>
              <a:rPr lang="tr-TR" sz="1200" dirty="0" err="1" smtClean="0">
                <a:solidFill>
                  <a:schemeClr val="bg1"/>
                </a:solidFill>
              </a:rPr>
              <a:t>Curr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Allergy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Asthma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Rep</a:t>
            </a:r>
            <a:r>
              <a:rPr lang="tr-TR" sz="1200" dirty="0" smtClean="0">
                <a:solidFill>
                  <a:schemeClr val="bg1"/>
                </a:solidFill>
              </a:rPr>
              <a:t> 2016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99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21548" y="413792"/>
            <a:ext cx="7910892" cy="128701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sz="4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 –Yan Etki</a:t>
            </a:r>
            <a:br>
              <a:rPr lang="tr-TR" sz="4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sz="4000" u="sng" dirty="0">
                <a:solidFill>
                  <a:schemeClr val="tx1"/>
                </a:solidFill>
              </a:rPr>
              <a:t>Riski Azaltmak-</a:t>
            </a:r>
            <a:r>
              <a:rPr lang="tr-TR" sz="4000" u="sng" dirty="0" err="1">
                <a:solidFill>
                  <a:schemeClr val="tx1"/>
                </a:solidFill>
              </a:rPr>
              <a:t>Omalizumab</a:t>
            </a:r>
            <a:endParaRPr lang="tr-TR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79" y="1968872"/>
            <a:ext cx="7840561" cy="4412456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Metin kutusu 2"/>
          <p:cNvSpPr txBox="1"/>
          <p:nvPr/>
        </p:nvSpPr>
        <p:spPr>
          <a:xfrm>
            <a:off x="6168021" y="6608385"/>
            <a:ext cx="30844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Labrosse</a:t>
            </a:r>
            <a:r>
              <a:rPr lang="tr-TR" sz="1200" dirty="0" smtClean="0">
                <a:solidFill>
                  <a:schemeClr val="bg1"/>
                </a:solidFill>
              </a:rPr>
              <a:t> R, </a:t>
            </a:r>
            <a:r>
              <a:rPr lang="tr-TR" sz="1200" dirty="0" err="1" smtClean="0">
                <a:solidFill>
                  <a:schemeClr val="bg1"/>
                </a:solidFill>
              </a:rPr>
              <a:t>Arch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Immunol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Ther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Exp</a:t>
            </a:r>
            <a:r>
              <a:rPr lang="tr-TR" sz="1200" dirty="0" smtClean="0">
                <a:solidFill>
                  <a:schemeClr val="bg1"/>
                </a:solidFill>
              </a:rPr>
              <a:t>, 2016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5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994718"/>
            <a:ext cx="8064896" cy="128215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sz="4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OIT –Yan Etki</a:t>
            </a:r>
            <a:br>
              <a:rPr lang="tr-TR" sz="4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r>
              <a:rPr lang="tr-TR" sz="4000" u="sng" dirty="0">
                <a:solidFill>
                  <a:prstClr val="black"/>
                </a:solidFill>
              </a:rPr>
              <a:t>Riski Azaltmak-</a:t>
            </a:r>
            <a:r>
              <a:rPr lang="tr-TR" sz="4000" u="sng" dirty="0" err="1">
                <a:solidFill>
                  <a:prstClr val="black"/>
                </a:solidFill>
              </a:rPr>
              <a:t>Omalizumab</a:t>
            </a:r>
            <a:endParaRPr lang="tr-TR" sz="4000" dirty="0"/>
          </a:p>
        </p:txBody>
      </p:sp>
      <p:sp>
        <p:nvSpPr>
          <p:cNvPr id="3" name="Metin kutusu 2"/>
          <p:cNvSpPr txBox="1"/>
          <p:nvPr/>
        </p:nvSpPr>
        <p:spPr>
          <a:xfrm>
            <a:off x="539552" y="3133688"/>
            <a:ext cx="8064896" cy="254396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800" dirty="0" smtClean="0"/>
              <a:t>Başlangıç fazında yan etkileri azaltmak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800" dirty="0" smtClean="0"/>
              <a:t>İdameye geçiş süresini kısaltmak</a:t>
            </a: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tr-TR" sz="2800" dirty="0" smtClean="0"/>
              <a:t>Tedavide daha yüksek doza çıkabilmek</a:t>
            </a:r>
            <a:endParaRPr lang="tr-TR" sz="28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7179643" y="6423719"/>
            <a:ext cx="2000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Nadeau</a:t>
            </a:r>
            <a:r>
              <a:rPr lang="tr-TR" sz="1200" dirty="0" smtClean="0">
                <a:solidFill>
                  <a:schemeClr val="bg1"/>
                </a:solidFill>
              </a:rPr>
              <a:t> KC; JACI 2011</a:t>
            </a:r>
          </a:p>
          <a:p>
            <a:r>
              <a:rPr lang="tr-TR" sz="1200" dirty="0" err="1" smtClean="0">
                <a:solidFill>
                  <a:schemeClr val="bg1"/>
                </a:solidFill>
              </a:rPr>
              <a:t>Scheneider</a:t>
            </a:r>
            <a:r>
              <a:rPr lang="tr-TR" sz="1200" dirty="0" smtClean="0">
                <a:solidFill>
                  <a:schemeClr val="bg1"/>
                </a:solidFill>
              </a:rPr>
              <a:t> LC, JACI 2012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44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63" y="2329680"/>
            <a:ext cx="8582017" cy="3125316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7" y="329902"/>
            <a:ext cx="8601533" cy="1802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309811" y="5589240"/>
            <a:ext cx="3758133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400" dirty="0" smtClean="0"/>
              <a:t>N=57 ;Yaş: 8-15 yıl</a:t>
            </a:r>
          </a:p>
          <a:p>
            <a:r>
              <a:rPr lang="tr-TR" sz="1400" dirty="0" smtClean="0"/>
              <a:t>OIT=32 ay</a:t>
            </a:r>
          </a:p>
          <a:p>
            <a:r>
              <a:rPr lang="tr-TR" sz="1400" dirty="0" err="1" smtClean="0"/>
              <a:t>Omalizumab</a:t>
            </a:r>
            <a:r>
              <a:rPr lang="tr-TR" sz="1400" dirty="0" smtClean="0"/>
              <a:t>: 4 ay önce-28 ay süreyle</a:t>
            </a:r>
          </a:p>
          <a:p>
            <a:r>
              <a:rPr lang="tr-TR" sz="1400" dirty="0" smtClean="0"/>
              <a:t>SU: 4 ay</a:t>
            </a:r>
            <a:endParaRPr lang="tr-TR" sz="14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8308031" y="6608385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</a:rPr>
              <a:t>JACI, 2016</a:t>
            </a:r>
            <a:endParaRPr lang="tr-TR" sz="1200" dirty="0">
              <a:solidFill>
                <a:schemeClr val="bg1"/>
              </a:solidFill>
            </a:endParaRPr>
          </a:p>
        </p:txBody>
      </p:sp>
      <p:cxnSp>
        <p:nvCxnSpPr>
          <p:cNvPr id="7" name="Düz Bağlayıcı 6"/>
          <p:cNvCxnSpPr/>
          <p:nvPr/>
        </p:nvCxnSpPr>
        <p:spPr>
          <a:xfrm>
            <a:off x="345274" y="3356992"/>
            <a:ext cx="851239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Bağlayıcı 15"/>
          <p:cNvCxnSpPr/>
          <p:nvPr/>
        </p:nvCxnSpPr>
        <p:spPr>
          <a:xfrm>
            <a:off x="308078" y="3861048"/>
            <a:ext cx="8512394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ikdörtgen 9"/>
          <p:cNvSpPr/>
          <p:nvPr/>
        </p:nvSpPr>
        <p:spPr>
          <a:xfrm>
            <a:off x="2699792" y="3068960"/>
            <a:ext cx="64807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Dikdörtgen 21"/>
          <p:cNvSpPr/>
          <p:nvPr/>
        </p:nvSpPr>
        <p:spPr>
          <a:xfrm>
            <a:off x="5436096" y="3068960"/>
            <a:ext cx="64807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717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416" y="2344738"/>
            <a:ext cx="5184576" cy="4324622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Dikdörtgen 2"/>
          <p:cNvSpPr/>
          <p:nvPr/>
        </p:nvSpPr>
        <p:spPr>
          <a:xfrm>
            <a:off x="8192741" y="6581001"/>
            <a:ext cx="9877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>
                <a:solidFill>
                  <a:schemeClr val="bg1"/>
                </a:solidFill>
              </a:rPr>
              <a:t>JACI, 2017</a:t>
            </a:r>
          </a:p>
        </p:txBody>
      </p:sp>
      <p:sp>
        <p:nvSpPr>
          <p:cNvPr id="4" name="Dikdörtgen 3"/>
          <p:cNvSpPr/>
          <p:nvPr/>
        </p:nvSpPr>
        <p:spPr>
          <a:xfrm>
            <a:off x="5022304" y="3427983"/>
            <a:ext cx="2934072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050" dirty="0" err="1"/>
              <a:t>Rush</a:t>
            </a:r>
            <a:endParaRPr lang="tr-TR" sz="1050" dirty="0"/>
          </a:p>
          <a:p>
            <a:pPr algn="ctr"/>
            <a:r>
              <a:rPr lang="tr-TR" sz="1050" dirty="0"/>
              <a:t> </a:t>
            </a:r>
            <a:r>
              <a:rPr lang="tr-TR" sz="1050" dirty="0" err="1"/>
              <a:t>desensitizasyon</a:t>
            </a:r>
            <a:endParaRPr lang="tr-TR" sz="1050" dirty="0"/>
          </a:p>
          <a:p>
            <a:pPr algn="ctr"/>
            <a:r>
              <a:rPr lang="tr-TR" sz="1050" dirty="0"/>
              <a:t>N=8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128" y="3162981"/>
            <a:ext cx="118268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0801"/>
            <a:ext cx="7848872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936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8264749" y="6608385"/>
            <a:ext cx="987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</a:rPr>
              <a:t> JACI, 2017</a:t>
            </a:r>
            <a:endParaRPr lang="tr-TR" sz="1200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15995"/>
            <a:ext cx="3744416" cy="4253365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180801"/>
            <a:ext cx="7986713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ikdörtgen 1"/>
          <p:cNvSpPr/>
          <p:nvPr/>
        </p:nvSpPr>
        <p:spPr>
          <a:xfrm>
            <a:off x="4860032" y="3239914"/>
            <a:ext cx="108012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745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52" y="2561289"/>
            <a:ext cx="7984140" cy="1731807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68" y="4599173"/>
            <a:ext cx="8048697" cy="1926171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Dikdörtgen 4"/>
          <p:cNvSpPr/>
          <p:nvPr/>
        </p:nvSpPr>
        <p:spPr>
          <a:xfrm>
            <a:off x="251520" y="5239127"/>
            <a:ext cx="8496944" cy="2781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8308031" y="6608385"/>
            <a:ext cx="9444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sz="1200" dirty="0" smtClean="0">
                <a:solidFill>
                  <a:schemeClr val="bg1"/>
                </a:solidFill>
              </a:rPr>
              <a:t>JACI</a:t>
            </a:r>
            <a:r>
              <a:rPr lang="tr-TR" sz="1200" dirty="0">
                <a:solidFill>
                  <a:schemeClr val="bg1"/>
                </a:solidFill>
              </a:rPr>
              <a:t>, 2017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52" y="260648"/>
            <a:ext cx="7984139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72023"/>
            <a:ext cx="8496944" cy="25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97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08912" cy="115212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</a:t>
            </a:r>
            <a:b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Omalizumab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323528" y="2564904"/>
            <a:ext cx="4032448" cy="35283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tr-T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Yüksek riskli hasta </a:t>
            </a:r>
          </a:p>
          <a:p>
            <a:pPr marL="0" indent="0">
              <a:buNone/>
            </a:pPr>
            <a:r>
              <a:rPr lang="tr-TR" sz="2600" dirty="0" err="1" smtClean="0"/>
              <a:t>Desensitizasyon</a:t>
            </a:r>
            <a:r>
              <a:rPr lang="tr-TR" sz="2600" dirty="0" smtClean="0"/>
              <a:t> süresi kısalır</a:t>
            </a:r>
          </a:p>
          <a:p>
            <a:pPr>
              <a:buFont typeface="Wingdings" pitchFamily="2" charset="2"/>
              <a:buChar char="Ø"/>
            </a:pPr>
            <a:r>
              <a:rPr lang="tr-T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 etkiler azalır </a:t>
            </a:r>
          </a:p>
          <a:p>
            <a:pPr marL="0" indent="0">
              <a:buNone/>
            </a:pPr>
            <a:r>
              <a:rPr lang="tr-TR" sz="2600" dirty="0" smtClean="0"/>
              <a:t>Daha az epinefrin?</a:t>
            </a:r>
          </a:p>
          <a:p>
            <a:pPr>
              <a:buFont typeface="Wingdings" pitchFamily="2" charset="2"/>
              <a:buChar char="Ø"/>
            </a:pPr>
            <a:r>
              <a:rPr lang="tr-TR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Yaşam kalitesi artışı?</a:t>
            </a:r>
            <a:endParaRPr lang="tr-TR" sz="2400" dirty="0"/>
          </a:p>
          <a:p>
            <a:pPr>
              <a:buFont typeface="Wingdings" pitchFamily="2" charset="2"/>
              <a:buChar char="Ø"/>
            </a:pPr>
            <a:r>
              <a:rPr lang="tr-T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Etkinlik </a:t>
            </a:r>
            <a:r>
              <a:rPr lang="tr-T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 </a:t>
            </a:r>
            <a:r>
              <a:rPr lang="tr-TR" sz="2600" dirty="0" smtClean="0"/>
              <a:t>Benzer</a:t>
            </a:r>
            <a:endParaRPr lang="tr-TR" sz="2600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2"/>
          </p:nvPr>
        </p:nvSpPr>
        <p:spPr>
          <a:xfrm>
            <a:off x="4788024" y="2564903"/>
            <a:ext cx="3960440" cy="352839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Uygun doz / süre</a:t>
            </a:r>
            <a:endParaRPr lang="tr-TR" sz="2400" dirty="0">
              <a:sym typeface="Wingdings" pitchFamily="2" charset="2"/>
            </a:endParaRPr>
          </a:p>
          <a:p>
            <a:pPr marL="0" indent="0">
              <a:buNone/>
            </a:pPr>
            <a:r>
              <a:rPr lang="tr-TR" sz="2400" dirty="0" smtClean="0">
                <a:sym typeface="Wingdings" pitchFamily="2" charset="2"/>
              </a:rPr>
              <a:t>Bilinmiyor</a:t>
            </a:r>
          </a:p>
          <a:p>
            <a:pPr>
              <a:buFont typeface="Wingdings" pitchFamily="2" charset="2"/>
              <a:buChar char="Ø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Tedavi kesimi</a:t>
            </a:r>
          </a:p>
          <a:p>
            <a:pPr marL="0" indent="0">
              <a:buNone/>
            </a:pPr>
            <a:r>
              <a:rPr lang="tr-TR" sz="2400" dirty="0" smtClean="0">
                <a:sym typeface="Wingdings" pitchFamily="2" charset="2"/>
              </a:rPr>
              <a:t>R</a:t>
            </a:r>
            <a:r>
              <a:rPr lang="tr-TR" sz="2400" dirty="0" smtClean="0"/>
              <a:t>eaksiyon riskinde artış?</a:t>
            </a:r>
          </a:p>
          <a:p>
            <a:pPr marL="0" indent="0">
              <a:buNone/>
            </a:pPr>
            <a:r>
              <a:rPr lang="tr-TR" sz="2400" dirty="0" smtClean="0"/>
              <a:t>(t</a:t>
            </a:r>
            <a:r>
              <a:rPr lang="tr-TR" sz="1500" dirty="0" smtClean="0"/>
              <a:t>1/2 </a:t>
            </a:r>
            <a:r>
              <a:rPr lang="tr-TR" sz="2400" dirty="0" smtClean="0"/>
              <a:t>:2hf, eliminasyon: 2-3 ay) </a:t>
            </a:r>
          </a:p>
          <a:p>
            <a:pPr>
              <a:buFont typeface="Wingdings" pitchFamily="2" charset="2"/>
              <a:buChar char="Ø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Hızlı doz artışı</a:t>
            </a:r>
          </a:p>
          <a:p>
            <a:pPr marL="0" indent="0">
              <a:buNone/>
            </a:pPr>
            <a:r>
              <a:rPr lang="tr-TR" sz="2400" dirty="0" err="1" smtClean="0">
                <a:sym typeface="Wingdings" pitchFamily="2" charset="2"/>
              </a:rPr>
              <a:t>EoE</a:t>
            </a:r>
            <a:r>
              <a:rPr lang="tr-TR" sz="2400" dirty="0" smtClean="0">
                <a:sym typeface="Wingdings" pitchFamily="2" charset="2"/>
              </a:rPr>
              <a:t>  riskinde artış?</a:t>
            </a:r>
          </a:p>
          <a:p>
            <a:pPr>
              <a:buFont typeface="Wingdings" pitchFamily="2" charset="2"/>
              <a:buChar char="Ø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Maliyet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Gülen Yüz 5"/>
          <p:cNvSpPr/>
          <p:nvPr/>
        </p:nvSpPr>
        <p:spPr>
          <a:xfrm>
            <a:off x="1619672" y="1668709"/>
            <a:ext cx="838142" cy="634245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Gülen Yüz 8"/>
          <p:cNvSpPr/>
          <p:nvPr/>
        </p:nvSpPr>
        <p:spPr>
          <a:xfrm>
            <a:off x="6228184" y="1604578"/>
            <a:ext cx="792088" cy="698376"/>
          </a:xfrm>
          <a:prstGeom prst="smileyFace">
            <a:avLst>
              <a:gd name="adj" fmla="val -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6084168" y="6239053"/>
            <a:ext cx="3059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Wood</a:t>
            </a:r>
            <a:r>
              <a:rPr lang="tr-TR" sz="1200" dirty="0" smtClean="0">
                <a:solidFill>
                  <a:schemeClr val="bg1"/>
                </a:solidFill>
              </a:rPr>
              <a:t> RA, JACI, 2016</a:t>
            </a:r>
          </a:p>
          <a:p>
            <a:r>
              <a:rPr lang="tr-TR" sz="1200" dirty="0" err="1" smtClean="0">
                <a:solidFill>
                  <a:schemeClr val="bg1"/>
                </a:solidFill>
              </a:rPr>
              <a:t>MacGinitie</a:t>
            </a:r>
            <a:r>
              <a:rPr lang="tr-TR" sz="1200" dirty="0" smtClean="0">
                <a:solidFill>
                  <a:schemeClr val="bg1"/>
                </a:solidFill>
              </a:rPr>
              <a:t> AJ, JACI 2017</a:t>
            </a:r>
          </a:p>
          <a:p>
            <a:r>
              <a:rPr lang="tr-TR" sz="1200" dirty="0" err="1" smtClean="0">
                <a:solidFill>
                  <a:schemeClr val="bg1"/>
                </a:solidFill>
              </a:rPr>
              <a:t>Labrosse</a:t>
            </a:r>
            <a:r>
              <a:rPr lang="tr-TR" sz="1200" dirty="0" smtClean="0">
                <a:solidFill>
                  <a:schemeClr val="bg1"/>
                </a:solidFill>
              </a:rPr>
              <a:t> R, </a:t>
            </a:r>
            <a:r>
              <a:rPr lang="tr-TR" sz="1200" dirty="0" err="1" smtClean="0">
                <a:solidFill>
                  <a:schemeClr val="bg1"/>
                </a:solidFill>
              </a:rPr>
              <a:t>Arch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Immunol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Ther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Exp</a:t>
            </a:r>
            <a:r>
              <a:rPr lang="tr-TR" sz="1200" dirty="0" smtClean="0">
                <a:solidFill>
                  <a:schemeClr val="bg1"/>
                </a:solidFill>
              </a:rPr>
              <a:t>, 2016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77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98376" y="485800"/>
            <a:ext cx="807524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Etkinlik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539552" y="1988840"/>
            <a:ext cx="7992888" cy="96470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tr-TR" sz="2700" dirty="0" err="1" smtClean="0">
                <a:solidFill>
                  <a:prstClr val="black"/>
                </a:solidFill>
              </a:rPr>
              <a:t>Desensitizasyon</a:t>
            </a:r>
            <a:r>
              <a:rPr lang="tr-TR" sz="2700" dirty="0" smtClean="0">
                <a:solidFill>
                  <a:prstClr val="black"/>
                </a:solidFill>
              </a:rPr>
              <a:t> başarısı</a:t>
            </a:r>
            <a:r>
              <a:rPr lang="tr-TR" sz="2700" dirty="0" smtClean="0">
                <a:solidFill>
                  <a:prstClr val="black"/>
                </a:solidFill>
                <a:sym typeface="Wingdings" pitchFamily="2" charset="2"/>
              </a:rPr>
              <a:t></a:t>
            </a:r>
            <a:r>
              <a:rPr lang="tr-TR" sz="2700" dirty="0" smtClean="0">
                <a:solidFill>
                  <a:prstClr val="black"/>
                </a:solidFill>
              </a:rPr>
              <a:t>% 35-100</a:t>
            </a:r>
          </a:p>
          <a:p>
            <a:pPr lvl="0">
              <a:buFont typeface="Wingdings" pitchFamily="2" charset="2"/>
              <a:buChar char="Ø"/>
            </a:pPr>
            <a:r>
              <a:rPr lang="tr-TR" sz="2700" dirty="0" smtClean="0">
                <a:solidFill>
                  <a:prstClr val="black"/>
                </a:solidFill>
              </a:rPr>
              <a:t>SU sağlanamayan</a:t>
            </a:r>
            <a:r>
              <a:rPr lang="tr-TR" sz="2700" dirty="0" smtClean="0">
                <a:solidFill>
                  <a:prstClr val="black"/>
                </a:solidFill>
                <a:sym typeface="Wingdings" pitchFamily="2" charset="2"/>
              </a:rPr>
              <a:t></a:t>
            </a:r>
            <a:r>
              <a:rPr lang="tr-TR" sz="2700" dirty="0" smtClean="0">
                <a:solidFill>
                  <a:prstClr val="black"/>
                </a:solidFill>
              </a:rPr>
              <a:t>%10-30    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539552" y="4211503"/>
            <a:ext cx="7992888" cy="21698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tr-TR" sz="2700" dirty="0" smtClean="0"/>
              <a:t>BA </a:t>
            </a:r>
            <a:r>
              <a:rPr lang="tr-TR" sz="2700" dirty="0" err="1" smtClean="0"/>
              <a:t>fenotipi</a:t>
            </a:r>
            <a:endParaRPr lang="tr-TR" sz="2700" dirty="0" smtClean="0"/>
          </a:p>
          <a:p>
            <a:pPr marL="457200" indent="-457200">
              <a:buFont typeface="Wingdings" pitchFamily="2" charset="2"/>
              <a:buChar char="Ø"/>
            </a:pPr>
            <a:r>
              <a:rPr lang="tr-TR" sz="2700" dirty="0" smtClean="0"/>
              <a:t>BA ağırlık düzeyi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tr-TR" sz="2700" dirty="0" smtClean="0"/>
              <a:t>OIT öncesi </a:t>
            </a:r>
            <a:r>
              <a:rPr lang="tr-TR" sz="2700" dirty="0" err="1" smtClean="0"/>
              <a:t>sp</a:t>
            </a:r>
            <a:r>
              <a:rPr lang="tr-TR" sz="2700" dirty="0" smtClean="0"/>
              <a:t> </a:t>
            </a:r>
            <a:r>
              <a:rPr lang="tr-TR" sz="2700" dirty="0" err="1" smtClean="0"/>
              <a:t>IgE</a:t>
            </a:r>
            <a:endParaRPr lang="tr-TR" sz="2700" dirty="0" smtClean="0"/>
          </a:p>
          <a:p>
            <a:pPr marL="457200" indent="-457200">
              <a:buFont typeface="Wingdings" pitchFamily="2" charset="2"/>
              <a:buChar char="Ø"/>
            </a:pPr>
            <a:r>
              <a:rPr lang="tr-TR" sz="2700" dirty="0" smtClean="0"/>
              <a:t>OIT sırasında </a:t>
            </a:r>
            <a:r>
              <a:rPr lang="tr-TR" sz="2700" dirty="0" err="1" smtClean="0"/>
              <a:t>serolojik</a:t>
            </a:r>
            <a:r>
              <a:rPr lang="tr-TR" sz="2700" dirty="0" smtClean="0"/>
              <a:t> yanıtlar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tr-TR" sz="2700" dirty="0" smtClean="0"/>
              <a:t>Eş zamanlı diğer alerjik hastalıklar (Astım, AR)</a:t>
            </a:r>
            <a:endParaRPr lang="tr-TR" sz="2700" dirty="0"/>
          </a:p>
        </p:txBody>
      </p:sp>
      <p:sp>
        <p:nvSpPr>
          <p:cNvPr id="9" name="Metin kutusu 8"/>
          <p:cNvSpPr txBox="1"/>
          <p:nvPr/>
        </p:nvSpPr>
        <p:spPr>
          <a:xfrm>
            <a:off x="539552" y="3501008"/>
            <a:ext cx="7992888" cy="5078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7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Desensitizasyon</a:t>
            </a:r>
            <a:r>
              <a:rPr lang="tr-TR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başarısını etkileyen </a:t>
            </a:r>
            <a:r>
              <a:rPr lang="tr-TR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faktörler</a:t>
            </a:r>
            <a:endParaRPr lang="tr-TR" sz="2700" dirty="0">
              <a:solidFill>
                <a:srgbClr val="FF0000"/>
              </a:solidFill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6878280" y="6608385"/>
            <a:ext cx="2374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Gernez</a:t>
            </a:r>
            <a:r>
              <a:rPr lang="tr-TR" sz="1200" dirty="0" smtClean="0">
                <a:solidFill>
                  <a:schemeClr val="bg1"/>
                </a:solidFill>
              </a:rPr>
              <a:t> Y, JACI in </a:t>
            </a:r>
            <a:r>
              <a:rPr lang="tr-TR" sz="1200" dirty="0" err="1" smtClean="0">
                <a:solidFill>
                  <a:schemeClr val="bg1"/>
                </a:solidFill>
              </a:rPr>
              <a:t>Practice</a:t>
            </a:r>
            <a:r>
              <a:rPr lang="tr-TR" sz="1200" dirty="0" smtClean="0">
                <a:solidFill>
                  <a:schemeClr val="bg1"/>
                </a:solidFill>
              </a:rPr>
              <a:t> 2017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85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57200" y="413792"/>
            <a:ext cx="8363272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 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BİLİNMEYENLER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57200" y="1927373"/>
            <a:ext cx="8363272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/>
              <a:t>İdame doz 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İdame doz-sıklık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İdame </a:t>
            </a:r>
            <a:r>
              <a:rPr lang="tr-TR" dirty="0" smtClean="0"/>
              <a:t>doz-süre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OIT süre</a:t>
            </a:r>
            <a:endParaRPr lang="tr-TR" dirty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Hasta seçimi için </a:t>
            </a:r>
            <a:r>
              <a:rPr lang="tr-TR" dirty="0" err="1" smtClean="0"/>
              <a:t>std</a:t>
            </a:r>
            <a:r>
              <a:rPr lang="tr-TR" dirty="0" smtClean="0"/>
              <a:t> kriterler</a:t>
            </a:r>
          </a:p>
          <a:p>
            <a:pPr>
              <a:buFont typeface="Wingdings" pitchFamily="2" charset="2"/>
              <a:buChar char="Ø"/>
            </a:pPr>
            <a:r>
              <a:rPr lang="tr-TR" dirty="0" err="1" smtClean="0"/>
              <a:t>OIT’e</a:t>
            </a:r>
            <a:r>
              <a:rPr lang="tr-TR" dirty="0" smtClean="0"/>
              <a:t> yanıtı öngören </a:t>
            </a:r>
            <a:r>
              <a:rPr lang="tr-TR" dirty="0" err="1" smtClean="0"/>
              <a:t>biyomarker</a:t>
            </a:r>
            <a:r>
              <a:rPr lang="tr-TR" dirty="0" smtClean="0"/>
              <a:t>(</a:t>
            </a:r>
            <a:r>
              <a:rPr lang="tr-TR" dirty="0" err="1" smtClean="0"/>
              <a:t>lar</a:t>
            </a:r>
            <a:r>
              <a:rPr lang="tr-TR" dirty="0" smtClean="0"/>
              <a:t>)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Uzun dönem tolerans</a:t>
            </a:r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endParaRPr lang="tr-TR" dirty="0"/>
          </a:p>
        </p:txBody>
      </p:sp>
      <p:sp>
        <p:nvSpPr>
          <p:cNvPr id="2" name="Metin kutusu 1"/>
          <p:cNvSpPr txBox="1"/>
          <p:nvPr/>
        </p:nvSpPr>
        <p:spPr>
          <a:xfrm>
            <a:off x="6834999" y="6608385"/>
            <a:ext cx="2417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Gernez</a:t>
            </a:r>
            <a:r>
              <a:rPr lang="tr-TR" sz="1200" dirty="0" smtClean="0">
                <a:solidFill>
                  <a:schemeClr val="bg1"/>
                </a:solidFill>
              </a:rPr>
              <a:t> Y, 2017, JACI in </a:t>
            </a:r>
            <a:r>
              <a:rPr lang="tr-TR" sz="1200" dirty="0" err="1" smtClean="0">
                <a:solidFill>
                  <a:schemeClr val="bg1"/>
                </a:solidFill>
              </a:rPr>
              <a:t>Practice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2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idx="4294967295"/>
          </p:nvPr>
        </p:nvSpPr>
        <p:spPr>
          <a:xfrm>
            <a:off x="827584" y="485800"/>
            <a:ext cx="7402016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48880"/>
            <a:ext cx="5040560" cy="3354264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1786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512" y="1133872"/>
            <a:ext cx="8784976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952004"/>
              </p:ext>
            </p:extLst>
          </p:nvPr>
        </p:nvGraphicFramePr>
        <p:xfrm>
          <a:off x="179514" y="2760568"/>
          <a:ext cx="8784972" cy="2900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24134"/>
                <a:gridCol w="864096"/>
                <a:gridCol w="840094"/>
                <a:gridCol w="744082"/>
                <a:gridCol w="720080"/>
                <a:gridCol w="1080120"/>
                <a:gridCol w="864096"/>
                <a:gridCol w="1512168"/>
                <a:gridCol w="93610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Yazar,</a:t>
                      </a:r>
                      <a:r>
                        <a:rPr lang="tr-TR" sz="1400" baseline="0" dirty="0" smtClean="0"/>
                        <a:t> yıl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Alerjen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err="1" smtClean="0"/>
                        <a:t>Metod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Olgu</a:t>
                      </a:r>
                      <a:r>
                        <a:rPr lang="tr-TR" sz="1400" baseline="0" dirty="0" smtClean="0"/>
                        <a:t> sayısı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Yaş</a:t>
                      </a:r>
                    </a:p>
                    <a:p>
                      <a:pPr algn="ctr"/>
                      <a:r>
                        <a:rPr lang="tr-TR" sz="1400" dirty="0" smtClean="0"/>
                        <a:t>(yıl)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İdame doz</a:t>
                      </a:r>
                    </a:p>
                    <a:p>
                      <a:pPr algn="ctr"/>
                      <a:r>
                        <a:rPr lang="tr-TR" sz="1400" dirty="0" smtClean="0"/>
                        <a:t>(mg)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Süre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err="1" smtClean="0"/>
                        <a:t>Desensiti-zasyon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SU</a:t>
                      </a:r>
                      <a:endParaRPr lang="tr-TR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Enrigue</a:t>
                      </a:r>
                      <a:r>
                        <a:rPr lang="tr-TR" sz="1200" dirty="0" smtClean="0"/>
                        <a:t>, 2005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Cor</a:t>
                      </a:r>
                      <a:r>
                        <a:rPr lang="tr-TR" sz="1200" dirty="0" smtClean="0"/>
                        <a:t> a1,</a:t>
                      </a:r>
                      <a:r>
                        <a:rPr lang="tr-TR" sz="1200" baseline="0" dirty="0" smtClean="0"/>
                        <a:t> 8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RÇKPK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12/1</a:t>
                      </a:r>
                    </a:p>
                    <a:p>
                      <a:r>
                        <a:rPr lang="tr-TR" sz="900" dirty="0" smtClean="0"/>
                        <a:t>(%55</a:t>
                      </a:r>
                      <a:r>
                        <a:rPr lang="tr-TR" sz="900" baseline="0" dirty="0" smtClean="0"/>
                        <a:t> OAS</a:t>
                      </a:r>
                      <a:r>
                        <a:rPr lang="tr-TR" sz="1050" baseline="0" dirty="0" smtClean="0"/>
                        <a:t>)</a:t>
                      </a:r>
                      <a:endParaRPr lang="tr-T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19-53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13,25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(4 gün)</a:t>
                      </a:r>
                    </a:p>
                    <a:p>
                      <a:r>
                        <a:rPr lang="tr-TR" sz="1200" dirty="0" smtClean="0"/>
                        <a:t>8-12 </a:t>
                      </a:r>
                      <a:r>
                        <a:rPr lang="tr-TR" sz="1200" dirty="0" err="1" smtClean="0"/>
                        <a:t>hf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2,29-1-&gt;</a:t>
                      </a:r>
                      <a:r>
                        <a:rPr lang="tr-TR" sz="1200" b="1" dirty="0" smtClean="0"/>
                        <a:t>11,56</a:t>
                      </a:r>
                      <a:r>
                        <a:rPr lang="tr-TR" sz="1200" dirty="0" smtClean="0"/>
                        <a:t>mg (x5)/ 3,49</a:t>
                      </a:r>
                      <a:r>
                        <a:rPr lang="tr-TR" sz="1200" dirty="0" smtClean="0">
                          <a:sym typeface="Wingdings" pitchFamily="2" charset="2"/>
                        </a:rPr>
                        <a:t></a:t>
                      </a:r>
                      <a:r>
                        <a:rPr lang="tr-TR" sz="1200" b="1" dirty="0" smtClean="0">
                          <a:sym typeface="Wingdings" pitchFamily="2" charset="2"/>
                        </a:rPr>
                        <a:t>4,14</a:t>
                      </a:r>
                      <a:r>
                        <a:rPr lang="tr-TR" sz="1200" dirty="0" smtClean="0">
                          <a:sym typeface="Wingdings" pitchFamily="2" charset="2"/>
                        </a:rPr>
                        <a:t>mg</a:t>
                      </a:r>
                    </a:p>
                    <a:p>
                      <a:r>
                        <a:rPr lang="tr-TR" sz="1200" dirty="0" smtClean="0">
                          <a:sym typeface="Wingdings" pitchFamily="2" charset="2"/>
                        </a:rPr>
                        <a:t>%45(5) 20 g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Boissieu</a:t>
                      </a:r>
                      <a:r>
                        <a:rPr lang="tr-TR" sz="1200" dirty="0" smtClean="0"/>
                        <a:t>,</a:t>
                      </a:r>
                      <a:r>
                        <a:rPr lang="tr-TR" sz="1200" baseline="0" dirty="0" smtClean="0"/>
                        <a:t> 2006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Süt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Açık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50" dirty="0" smtClean="0"/>
                        <a:t>8</a:t>
                      </a:r>
                      <a:endParaRPr lang="tr-T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6-17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1ml/gün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6 ay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3</a:t>
                      </a:r>
                      <a:r>
                        <a:rPr lang="tr-TR" sz="1200" baseline="0" dirty="0" smtClean="0"/>
                        <a:t> (%38)  200ml</a:t>
                      </a:r>
                    </a:p>
                    <a:p>
                      <a:r>
                        <a:rPr lang="tr-TR" sz="1200" baseline="0" dirty="0" err="1" smtClean="0"/>
                        <a:t>Ort</a:t>
                      </a:r>
                      <a:r>
                        <a:rPr lang="tr-TR" sz="1200" baseline="0" dirty="0" smtClean="0"/>
                        <a:t> 39</a:t>
                      </a:r>
                      <a:r>
                        <a:rPr lang="tr-TR" sz="1200" baseline="0" dirty="0" smtClean="0">
                          <a:sym typeface="Wingdings" pitchFamily="2" charset="2"/>
                        </a:rPr>
                        <a:t>143ml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Kim, 2011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Şeftali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RÇKPK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11/7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2-10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2,5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(6) 12 ay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1710</a:t>
                      </a:r>
                      <a:r>
                        <a:rPr lang="tr-TR" sz="1200" baseline="0" dirty="0" smtClean="0"/>
                        <a:t> </a:t>
                      </a:r>
                      <a:r>
                        <a:rPr lang="tr-TR" sz="1200" baseline="0" dirty="0" err="1" smtClean="0"/>
                        <a:t>vs</a:t>
                      </a:r>
                      <a:r>
                        <a:rPr lang="tr-TR" sz="1200" baseline="0" dirty="0" smtClean="0"/>
                        <a:t> 85mg 6(x20)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Fleischer</a:t>
                      </a:r>
                      <a:r>
                        <a:rPr lang="tr-TR" sz="1200" dirty="0" smtClean="0"/>
                        <a:t>,</a:t>
                      </a:r>
                      <a:r>
                        <a:rPr lang="tr-TR" sz="1200" baseline="0" dirty="0" smtClean="0"/>
                        <a:t> 2013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Fıstık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smtClean="0"/>
                        <a:t>RÇKPK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20/20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12-37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1,4-3,7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44 </a:t>
                      </a:r>
                      <a:r>
                        <a:rPr lang="tr-TR" sz="1200" dirty="0" err="1" smtClean="0"/>
                        <a:t>hf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14/20 (%70) </a:t>
                      </a:r>
                      <a:r>
                        <a:rPr lang="tr-TR" sz="1200" dirty="0" err="1" smtClean="0"/>
                        <a:t>vs</a:t>
                      </a:r>
                      <a:r>
                        <a:rPr lang="tr-TR" sz="1200" dirty="0" smtClean="0"/>
                        <a:t> 3/20</a:t>
                      </a:r>
                      <a:r>
                        <a:rPr lang="tr-TR" sz="1200" baseline="0" dirty="0" smtClean="0"/>
                        <a:t> (%15)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 smtClean="0"/>
                        <a:t>Burks</a:t>
                      </a:r>
                      <a:r>
                        <a:rPr lang="tr-TR" sz="1200" dirty="0" smtClean="0"/>
                        <a:t>, 2015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Fıstık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Açık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17/20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12-37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1,4-3,7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36 ay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2+2/37</a:t>
                      </a:r>
                      <a:r>
                        <a:rPr lang="tr-TR" sz="1200" baseline="0" dirty="0" smtClean="0"/>
                        <a:t> (%10,8)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%10,8-8hf</a:t>
                      </a:r>
                      <a:endParaRPr lang="tr-TR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43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1619672" y="4590256"/>
            <a:ext cx="6264696" cy="92697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 </a:t>
            </a:r>
            <a:r>
              <a:rPr 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SLIT</a:t>
            </a:r>
            <a:endParaRPr lang="tr-TR" dirty="0"/>
          </a:p>
        </p:txBody>
      </p:sp>
      <p:sp>
        <p:nvSpPr>
          <p:cNvPr id="2" name="AutoShape 2" descr="tahterevall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340768"/>
            <a:ext cx="4041044" cy="2912602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2474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4427"/>
            <a:ext cx="7920879" cy="225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2978447"/>
            <a:ext cx="7920878" cy="1890713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graphicFrame>
        <p:nvGraphicFramePr>
          <p:cNvPr id="23" name="Tablo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021964"/>
              </p:ext>
            </p:extLst>
          </p:nvPr>
        </p:nvGraphicFramePr>
        <p:xfrm>
          <a:off x="2195735" y="5301208"/>
          <a:ext cx="6322413" cy="1219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07471"/>
                <a:gridCol w="2107471"/>
                <a:gridCol w="2107471"/>
              </a:tblGrid>
              <a:tr h="288032">
                <a:tc>
                  <a:txBody>
                    <a:bodyPr/>
                    <a:lstStyle/>
                    <a:p>
                      <a:r>
                        <a:rPr lang="tr-TR" sz="1400" dirty="0" err="1" smtClean="0"/>
                        <a:t>Tolere</a:t>
                      </a:r>
                      <a:r>
                        <a:rPr lang="tr-TR" sz="1400" dirty="0" smtClean="0"/>
                        <a:t> edilen doz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12 </a:t>
                      </a:r>
                      <a:r>
                        <a:rPr lang="tr-TR" sz="1400" dirty="0" err="1" smtClean="0"/>
                        <a:t>hf</a:t>
                      </a:r>
                      <a:r>
                        <a:rPr lang="tr-TR" sz="1400" dirty="0" smtClean="0"/>
                        <a:t> (x)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60 </a:t>
                      </a:r>
                      <a:r>
                        <a:rPr lang="tr-TR" sz="1400" dirty="0" err="1" smtClean="0"/>
                        <a:t>hf</a:t>
                      </a:r>
                      <a:r>
                        <a:rPr lang="tr-TR" sz="1400" dirty="0" smtClean="0"/>
                        <a:t> (x)</a:t>
                      </a:r>
                      <a:endParaRPr lang="tr-TR" sz="140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SLIT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 7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 40</a:t>
                      </a:r>
                      <a:endParaRPr lang="tr-TR" sz="140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OIT-1000mg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 64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159</a:t>
                      </a:r>
                      <a:endParaRPr lang="tr-TR" sz="140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OIT-2000mg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 79</a:t>
                      </a:r>
                      <a:endParaRPr lang="tr-T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 59</a:t>
                      </a:r>
                      <a:endParaRPr lang="tr-TR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579335" y="5302949"/>
            <a:ext cx="152048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dirty="0" smtClean="0"/>
              <a:t>Yaş= 6-17 yıl</a:t>
            </a:r>
          </a:p>
          <a:p>
            <a:r>
              <a:rPr lang="tr-TR" dirty="0" smtClean="0"/>
              <a:t>N=30 </a:t>
            </a:r>
          </a:p>
          <a:p>
            <a:r>
              <a:rPr lang="tr-TR" dirty="0" smtClean="0"/>
              <a:t>OPT= 8 g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632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0057"/>
            <a:ext cx="7848871" cy="232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3011215"/>
            <a:ext cx="7848871" cy="17859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178639"/>
            <a:ext cx="1565920" cy="914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149" y="5229200"/>
            <a:ext cx="3309003" cy="657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138" y="5180930"/>
            <a:ext cx="227330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080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162474"/>
            <a:ext cx="3672408" cy="367240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Metin kutusu 1"/>
          <p:cNvSpPr txBox="1"/>
          <p:nvPr/>
        </p:nvSpPr>
        <p:spPr>
          <a:xfrm>
            <a:off x="1979712" y="5101233"/>
            <a:ext cx="4896544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800" dirty="0" smtClean="0"/>
              <a:t>Güvenlik arayışları sürüyor…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68122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/>
          <p:cNvSpPr txBox="1"/>
          <p:nvPr/>
        </p:nvSpPr>
        <p:spPr>
          <a:xfrm>
            <a:off x="251520" y="1975480"/>
            <a:ext cx="8640960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tr-TR" sz="2800" b="1" dirty="0" smtClean="0"/>
              <a:t>Düşük doz oral </a:t>
            </a:r>
            <a:r>
              <a:rPr lang="tr-TR" sz="2800" b="1" dirty="0" err="1" smtClean="0"/>
              <a:t>immünoterapi</a:t>
            </a:r>
            <a:r>
              <a:rPr lang="tr-TR" sz="2800" b="1" dirty="0" smtClean="0"/>
              <a:t>, konvansiyonel dozda </a:t>
            </a:r>
            <a:r>
              <a:rPr lang="tr-TR" sz="2800" b="1" dirty="0" err="1" smtClean="0"/>
              <a:t>OIT’e</a:t>
            </a:r>
            <a:r>
              <a:rPr lang="tr-TR" sz="2800" b="1" dirty="0" smtClean="0"/>
              <a:t> göre daha güvenli bir alternatif olabilir mi?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305889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65026"/>
            <a:ext cx="8248575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6131794" y="6608385"/>
            <a:ext cx="31207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Yanagida</a:t>
            </a:r>
            <a:r>
              <a:rPr lang="tr-TR" sz="1200" dirty="0" smtClean="0">
                <a:solidFill>
                  <a:schemeClr val="bg1"/>
                </a:solidFill>
              </a:rPr>
              <a:t> N, </a:t>
            </a:r>
            <a:r>
              <a:rPr lang="tr-TR" sz="1200" dirty="0" err="1" smtClean="0">
                <a:solidFill>
                  <a:schemeClr val="bg1"/>
                </a:solidFill>
              </a:rPr>
              <a:t>Allergology</a:t>
            </a:r>
            <a:r>
              <a:rPr lang="tr-TR" sz="1200" dirty="0" smtClean="0">
                <a:solidFill>
                  <a:schemeClr val="bg1"/>
                </a:solidFill>
              </a:rPr>
              <a:t> International, 2016</a:t>
            </a:r>
            <a:endParaRPr lang="tr-TR" sz="1200" dirty="0">
              <a:solidFill>
                <a:schemeClr val="bg1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24857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323527" y="2899683"/>
            <a:ext cx="8248575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600" b="1" dirty="0" smtClean="0"/>
              <a:t>Anafilaksi öyküsü</a:t>
            </a:r>
            <a:r>
              <a:rPr lang="tr-TR" sz="1600" dirty="0" smtClean="0"/>
              <a:t>:         %80 (11/12)              %67 (4/6)          %100(5/5)       %80 (4/5)   </a:t>
            </a:r>
            <a:endParaRPr lang="tr-TR" sz="1600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3589404"/>
            <a:ext cx="3424038" cy="293594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Metin kutusu 5"/>
          <p:cNvSpPr txBox="1"/>
          <p:nvPr/>
        </p:nvSpPr>
        <p:spPr>
          <a:xfrm>
            <a:off x="323528" y="3588651"/>
            <a:ext cx="4608512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600" dirty="0" smtClean="0"/>
              <a:t>Düşük doz OIT: günde 1 kez/5 gün artış</a:t>
            </a:r>
          </a:p>
          <a:p>
            <a:r>
              <a:rPr lang="tr-TR" sz="1600" dirty="0" smtClean="0"/>
              <a:t>İdame: 1yıl</a:t>
            </a:r>
          </a:p>
          <a:p>
            <a:r>
              <a:rPr lang="tr-TR" sz="1600" dirty="0" smtClean="0"/>
              <a:t>2 hafta-su: Düşük / Orta doz OFC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323528" y="4656205"/>
            <a:ext cx="4608512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600" b="1" u="sng" dirty="0" smtClean="0"/>
              <a:t>Sonuçlar</a:t>
            </a:r>
            <a:r>
              <a:rPr lang="tr-TR" sz="1600" b="1" dirty="0" smtClean="0"/>
              <a:t>:</a:t>
            </a:r>
            <a:r>
              <a:rPr lang="tr-TR" sz="1600" dirty="0" smtClean="0"/>
              <a:t>      Süt –- --Yumurta—Buğday---Fıstık</a:t>
            </a:r>
          </a:p>
          <a:p>
            <a:r>
              <a:rPr lang="tr-TR" sz="1600" dirty="0" smtClean="0"/>
              <a:t>Düşük d: %60 (6/10)--83(5/6)—80(4/5)- 100(5/5)</a:t>
            </a:r>
          </a:p>
          <a:p>
            <a:r>
              <a:rPr lang="tr-TR" sz="1600" dirty="0" smtClean="0"/>
              <a:t>Orta d:    %40(4/10)—50(3/6)—20(1/5)--100(5/5)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323528" y="5654277"/>
            <a:ext cx="4608512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400" b="1" u="sng" dirty="0" smtClean="0"/>
              <a:t>Yan etkiler</a:t>
            </a:r>
            <a:r>
              <a:rPr lang="tr-TR" sz="1400" dirty="0" smtClean="0"/>
              <a:t>:            %15,5 </a:t>
            </a:r>
            <a:r>
              <a:rPr lang="tr-TR" sz="1400" dirty="0" err="1" smtClean="0"/>
              <a:t>vs</a:t>
            </a:r>
            <a:r>
              <a:rPr lang="tr-TR" sz="1400" dirty="0" smtClean="0"/>
              <a:t> %15</a:t>
            </a:r>
          </a:p>
          <a:p>
            <a:endParaRPr lang="tr-TR" sz="1400" dirty="0" smtClean="0"/>
          </a:p>
          <a:p>
            <a:r>
              <a:rPr lang="tr-TR" sz="1400" b="1" dirty="0" smtClean="0">
                <a:solidFill>
                  <a:srgbClr val="FF0000"/>
                </a:solidFill>
              </a:rPr>
              <a:t>Orta-ağır semptomlar</a:t>
            </a:r>
            <a:r>
              <a:rPr lang="tr-TR" sz="1400" b="1" dirty="0" smtClean="0"/>
              <a:t>: %1,6 </a:t>
            </a:r>
            <a:r>
              <a:rPr lang="tr-TR" sz="1400" b="1" dirty="0" err="1" smtClean="0"/>
              <a:t>vs</a:t>
            </a:r>
            <a:r>
              <a:rPr lang="tr-TR" sz="1400" b="1" dirty="0" smtClean="0"/>
              <a:t> 2,3 (p&lt;0,001)</a:t>
            </a:r>
          </a:p>
          <a:p>
            <a:r>
              <a:rPr lang="tr-TR" sz="1400" b="1" dirty="0" smtClean="0">
                <a:solidFill>
                  <a:srgbClr val="FF0000"/>
                </a:solidFill>
              </a:rPr>
              <a:t>Adrenalin ihtiyacı:</a:t>
            </a:r>
            <a:r>
              <a:rPr lang="tr-TR" sz="1400" b="1" dirty="0" smtClean="0"/>
              <a:t> %0,04 </a:t>
            </a:r>
            <a:r>
              <a:rPr lang="tr-TR" sz="1400" b="1" dirty="0" err="1" smtClean="0"/>
              <a:t>vs</a:t>
            </a:r>
            <a:r>
              <a:rPr lang="tr-TR" sz="1400" b="1" dirty="0" smtClean="0"/>
              <a:t> 0,13 (p=0,035) </a:t>
            </a:r>
            <a:endParaRPr lang="tr-TR" sz="1400" b="1" dirty="0"/>
          </a:p>
        </p:txBody>
      </p:sp>
    </p:spTree>
    <p:extLst>
      <p:ext uri="{BB962C8B-B14F-4D97-AF65-F5344CB8AC3E}">
        <p14:creationId xmlns:p14="http://schemas.microsoft.com/office/powerpoint/2010/main" val="413563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7284"/>
            <a:ext cx="6624736" cy="151155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Metin kutusu 1"/>
          <p:cNvSpPr txBox="1"/>
          <p:nvPr/>
        </p:nvSpPr>
        <p:spPr>
          <a:xfrm>
            <a:off x="6984848" y="6608385"/>
            <a:ext cx="2267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Int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Arch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Allergy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Immunol</a:t>
            </a:r>
            <a:r>
              <a:rPr lang="tr-TR" sz="1200" dirty="0" smtClean="0">
                <a:solidFill>
                  <a:schemeClr val="bg1"/>
                </a:solidFill>
              </a:rPr>
              <a:t>, 2016</a:t>
            </a:r>
            <a:endParaRPr lang="tr-TR" sz="1200" dirty="0">
              <a:solidFill>
                <a:schemeClr val="bg1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501506" y="2072192"/>
            <a:ext cx="334585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dirty="0" smtClean="0"/>
              <a:t>OIT n= 21 (anafilaksi:18/21)</a:t>
            </a:r>
          </a:p>
          <a:p>
            <a:r>
              <a:rPr lang="tr-TR" dirty="0" smtClean="0"/>
              <a:t>Kontrol n= 12 (anafilaksi: 9/12)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4572000" y="2060848"/>
            <a:ext cx="2653355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dirty="0" smtClean="0"/>
              <a:t>≥5 yaş; </a:t>
            </a:r>
          </a:p>
          <a:p>
            <a:r>
              <a:rPr lang="tr-TR" dirty="0" smtClean="0"/>
              <a:t>Yumurta </a:t>
            </a:r>
            <a:r>
              <a:rPr lang="tr-TR" dirty="0" err="1" smtClean="0"/>
              <a:t>spIgE</a:t>
            </a:r>
            <a:r>
              <a:rPr lang="tr-TR" dirty="0" smtClean="0"/>
              <a:t> &gt;30 </a:t>
            </a:r>
            <a:r>
              <a:rPr lang="tr-TR" dirty="0" err="1" smtClean="0"/>
              <a:t>ku</a:t>
            </a:r>
            <a:r>
              <a:rPr lang="tr-TR" dirty="0" smtClean="0"/>
              <a:t>/L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517060" y="2852936"/>
            <a:ext cx="398705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 smtClean="0"/>
              <a:t>OIT: 1/32 yumurta/gün; 12 ay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517060" y="3563724"/>
            <a:ext cx="7964213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dirty="0" smtClean="0"/>
              <a:t>2 </a:t>
            </a:r>
            <a:r>
              <a:rPr lang="tr-TR" b="1" dirty="0" err="1" smtClean="0"/>
              <a:t>hf</a:t>
            </a:r>
            <a:r>
              <a:rPr lang="tr-TR" b="1" dirty="0" smtClean="0"/>
              <a:t>-SU (1/32 yumurta):</a:t>
            </a:r>
            <a:r>
              <a:rPr lang="tr-TR" dirty="0" smtClean="0"/>
              <a:t> OIT- </a:t>
            </a:r>
            <a:r>
              <a:rPr lang="tr-TR" dirty="0" smtClean="0">
                <a:solidFill>
                  <a:srgbClr val="FF0000"/>
                </a:solidFill>
              </a:rPr>
              <a:t>%71,4 </a:t>
            </a:r>
            <a:r>
              <a:rPr lang="tr-TR" dirty="0" smtClean="0"/>
              <a:t>(15/21) </a:t>
            </a:r>
            <a:r>
              <a:rPr lang="tr-TR" dirty="0" err="1" smtClean="0"/>
              <a:t>vs</a:t>
            </a:r>
            <a:r>
              <a:rPr lang="tr-TR" dirty="0" smtClean="0"/>
              <a:t> Kontrol </a:t>
            </a:r>
            <a:r>
              <a:rPr lang="tr-TR" dirty="0" smtClean="0">
                <a:solidFill>
                  <a:srgbClr val="FF0000"/>
                </a:solidFill>
              </a:rPr>
              <a:t>%0 </a:t>
            </a:r>
            <a:r>
              <a:rPr lang="tr-TR" dirty="0" smtClean="0"/>
              <a:t>(0/12)  (p&lt;0,001)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517060" y="5003884"/>
            <a:ext cx="796421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dirty="0" smtClean="0"/>
              <a:t>Yan Etkiler: </a:t>
            </a:r>
            <a:r>
              <a:rPr lang="tr-TR" dirty="0" smtClean="0"/>
              <a:t>Ağır ᴓ Orta (hafif) reaksiyon : %58,8(%45,5) -%6,5(5,6)</a:t>
            </a:r>
            <a:endParaRPr lang="tr-TR" dirty="0"/>
          </a:p>
        </p:txBody>
      </p:sp>
      <p:sp>
        <p:nvSpPr>
          <p:cNvPr id="9" name="Metin kutusu 8"/>
          <p:cNvSpPr txBox="1"/>
          <p:nvPr/>
        </p:nvSpPr>
        <p:spPr>
          <a:xfrm>
            <a:off x="517061" y="4005064"/>
            <a:ext cx="796421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dirty="0" smtClean="0"/>
              <a:t>2 </a:t>
            </a:r>
            <a:r>
              <a:rPr lang="tr-TR" b="1" dirty="0" err="1" smtClean="0"/>
              <a:t>hf</a:t>
            </a:r>
            <a:r>
              <a:rPr lang="tr-TR" b="1" dirty="0" smtClean="0"/>
              <a:t> –SU (1/2 yumurta):</a:t>
            </a:r>
            <a:r>
              <a:rPr lang="tr-TR" dirty="0" smtClean="0"/>
              <a:t> %33,3 (7/21) </a:t>
            </a:r>
            <a:r>
              <a:rPr lang="tr-TR" dirty="0" err="1" smtClean="0"/>
              <a:t>vs</a:t>
            </a:r>
            <a:r>
              <a:rPr lang="tr-TR" dirty="0" smtClean="0"/>
              <a:t> Kontrol %0 (0/12)  (p=0,032)</a:t>
            </a:r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517059" y="5602014"/>
            <a:ext cx="7964213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dirty="0" smtClean="0"/>
              <a:t>Sonuç:</a:t>
            </a:r>
            <a:r>
              <a:rPr lang="tr-TR" dirty="0" smtClean="0"/>
              <a:t> Düşük doz OIT, yüksek riskli </a:t>
            </a:r>
            <a:r>
              <a:rPr lang="tr-TR" dirty="0" err="1" smtClean="0"/>
              <a:t>populasyonda</a:t>
            </a:r>
            <a:r>
              <a:rPr lang="tr-TR" dirty="0" smtClean="0"/>
              <a:t> </a:t>
            </a:r>
            <a:r>
              <a:rPr lang="tr-TR" dirty="0"/>
              <a:t>yüksek doz kadar </a:t>
            </a:r>
            <a:r>
              <a:rPr lang="tr-TR" dirty="0" smtClean="0"/>
              <a:t>güvenli ve etkili olabilir    </a:t>
            </a:r>
            <a:endParaRPr lang="tr-TR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517060" y="4499828"/>
            <a:ext cx="796421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dirty="0" smtClean="0"/>
              <a:t>İmmünolojik değişiklikler:  </a:t>
            </a:r>
            <a:r>
              <a:rPr lang="tr-TR" dirty="0" smtClean="0"/>
              <a:t>Yumurta </a:t>
            </a:r>
            <a:r>
              <a:rPr lang="tr-TR" dirty="0" err="1" smtClean="0"/>
              <a:t>sp</a:t>
            </a:r>
            <a:r>
              <a:rPr lang="tr-TR" dirty="0" smtClean="0"/>
              <a:t> </a:t>
            </a:r>
            <a:r>
              <a:rPr lang="tr-TR" dirty="0" err="1" smtClean="0"/>
              <a:t>IgE</a:t>
            </a:r>
            <a:r>
              <a:rPr lang="tr-TR" dirty="0" smtClean="0"/>
              <a:t>/G</a:t>
            </a:r>
            <a:r>
              <a:rPr lang="tr-TR" sz="1200" dirty="0" smtClean="0"/>
              <a:t>4</a:t>
            </a:r>
            <a:r>
              <a:rPr lang="tr-TR" dirty="0" smtClean="0"/>
              <a:t>/</a:t>
            </a:r>
            <a:r>
              <a:rPr lang="tr-TR" dirty="0" err="1" smtClean="0"/>
              <a:t>ovomukoid</a:t>
            </a:r>
            <a:r>
              <a:rPr lang="tr-TR" dirty="0" smtClean="0"/>
              <a:t> </a:t>
            </a:r>
            <a:r>
              <a:rPr lang="tr-TR" dirty="0" err="1" smtClean="0"/>
              <a:t>sp</a:t>
            </a:r>
            <a:r>
              <a:rPr lang="tr-TR" dirty="0" smtClean="0"/>
              <a:t> </a:t>
            </a:r>
            <a:r>
              <a:rPr lang="tr-TR" dirty="0" err="1" smtClean="0"/>
              <a:t>IgE</a:t>
            </a:r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1002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6177191" y="6608385"/>
            <a:ext cx="3075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Vickery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smtClean="0">
                <a:solidFill>
                  <a:schemeClr val="bg1"/>
                </a:solidFill>
              </a:rPr>
              <a:t>B, </a:t>
            </a:r>
            <a:r>
              <a:rPr lang="tr-TR" sz="1200" dirty="0" err="1" smtClean="0">
                <a:solidFill>
                  <a:schemeClr val="bg1"/>
                </a:solidFill>
              </a:rPr>
              <a:t>Expert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Revi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Clin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Immunol</a:t>
            </a:r>
            <a:r>
              <a:rPr lang="tr-TR" sz="1200" dirty="0" smtClean="0">
                <a:solidFill>
                  <a:schemeClr val="bg1"/>
                </a:solidFill>
              </a:rPr>
              <a:t>, 2016</a:t>
            </a:r>
            <a:endParaRPr lang="tr-TR" sz="1200" dirty="0">
              <a:solidFill>
                <a:schemeClr val="bg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502" y="1196752"/>
            <a:ext cx="4672109" cy="336744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Metin kutusu 5"/>
          <p:cNvSpPr txBox="1"/>
          <p:nvPr/>
        </p:nvSpPr>
        <p:spPr>
          <a:xfrm>
            <a:off x="1151180" y="4725144"/>
            <a:ext cx="6768752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tr-TR" sz="2800" b="1" dirty="0" smtClean="0"/>
              <a:t>Erken dönemde başlanan OIT daha etkili ve güvenli olabilir mi?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235221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32656"/>
            <a:ext cx="4519998" cy="623759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5221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8053153" y="6608385"/>
            <a:ext cx="1199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</a:rPr>
              <a:t>JACI,2017;139</a:t>
            </a:r>
            <a:endParaRPr lang="tr-TR" sz="1200" dirty="0">
              <a:solidFill>
                <a:schemeClr val="bg1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366" y="1447031"/>
            <a:ext cx="4505325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323528" y="1447031"/>
            <a:ext cx="3860352" cy="50783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/>
              <a:t>Yaş= 9-36 ay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/>
              <a:t>Öykü + spIgE≥0,35 ± DPT≥3 mm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    SpIgE≥5 </a:t>
            </a:r>
            <a:r>
              <a:rPr lang="tr-TR" dirty="0" err="1" smtClean="0"/>
              <a:t>kU</a:t>
            </a:r>
            <a:r>
              <a:rPr lang="tr-TR" dirty="0" smtClean="0"/>
              <a:t>/L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/>
              <a:t>1:1 300 </a:t>
            </a:r>
            <a:r>
              <a:rPr lang="tr-TR" dirty="0" err="1" smtClean="0"/>
              <a:t>vs</a:t>
            </a:r>
            <a:r>
              <a:rPr lang="tr-TR" dirty="0" smtClean="0"/>
              <a:t> 3000mg/gün</a:t>
            </a:r>
          </a:p>
          <a:p>
            <a:pPr>
              <a:lnSpc>
                <a:spcPct val="150000"/>
              </a:lnSpc>
            </a:pPr>
            <a:r>
              <a:rPr lang="tr-TR" dirty="0"/>
              <a:t> </a:t>
            </a:r>
            <a:r>
              <a:rPr lang="tr-TR" dirty="0" smtClean="0"/>
              <a:t>    Kontrol (n=154)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/>
              <a:t>5g fıstık </a:t>
            </a:r>
            <a:r>
              <a:rPr lang="tr-TR" dirty="0" err="1" smtClean="0"/>
              <a:t>prov</a:t>
            </a:r>
            <a:r>
              <a:rPr lang="tr-TR" dirty="0" smtClean="0"/>
              <a:t>: 12 veya 18 ayda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 smtClean="0"/>
              <a:t>4 </a:t>
            </a:r>
            <a:r>
              <a:rPr lang="tr-TR" dirty="0" err="1" smtClean="0"/>
              <a:t>hf</a:t>
            </a:r>
            <a:r>
              <a:rPr lang="tr-TR" dirty="0" smtClean="0"/>
              <a:t>-SU</a:t>
            </a:r>
            <a:endParaRPr lang="tr-TR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dirty="0"/>
              <a:t>300 </a:t>
            </a:r>
            <a:r>
              <a:rPr lang="tr-TR" dirty="0" smtClean="0"/>
              <a:t>mg= </a:t>
            </a:r>
            <a:r>
              <a:rPr lang="tr-TR" dirty="0"/>
              <a:t>17/20 (%85)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    3000mg</a:t>
            </a:r>
            <a:r>
              <a:rPr lang="tr-TR" dirty="0"/>
              <a:t>=</a:t>
            </a:r>
            <a:r>
              <a:rPr lang="tr-TR" dirty="0" smtClean="0"/>
              <a:t> </a:t>
            </a:r>
            <a:r>
              <a:rPr lang="tr-TR" dirty="0"/>
              <a:t>12/17 (%71</a:t>
            </a:r>
            <a:r>
              <a:rPr lang="tr-TR" dirty="0" smtClean="0"/>
              <a:t>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b="1" dirty="0" smtClean="0"/>
              <a:t>29/32 (%91) </a:t>
            </a:r>
            <a:endParaRPr lang="tr-TR" b="1" dirty="0"/>
          </a:p>
          <a:p>
            <a:pPr>
              <a:lnSpc>
                <a:spcPct val="150000"/>
              </a:lnSpc>
            </a:pPr>
            <a:r>
              <a:rPr lang="tr-TR" dirty="0" smtClean="0"/>
              <a:t>    (</a:t>
            </a:r>
            <a:r>
              <a:rPr lang="tr-TR" dirty="0"/>
              <a:t>Medyan: 29 ay</a:t>
            </a:r>
            <a:r>
              <a:rPr lang="tr-TR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tr-TR" dirty="0"/>
              <a:t> </a:t>
            </a:r>
            <a:r>
              <a:rPr lang="tr-TR" dirty="0" smtClean="0"/>
              <a:t>   (1/2 zaman; 1/13 doz)</a:t>
            </a:r>
            <a:endParaRPr lang="tr-T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88640"/>
            <a:ext cx="7272808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47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7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408555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5835918" y="4470211"/>
            <a:ext cx="1760418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%4 </a:t>
            </a:r>
            <a:r>
              <a:rPr lang="tr-T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%78</a:t>
            </a:r>
          </a:p>
          <a:p>
            <a:pPr algn="ctr"/>
            <a:r>
              <a:rPr lang="tr-T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X19 kat</a:t>
            </a:r>
            <a:endParaRPr lang="tr-T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367" y="1916832"/>
            <a:ext cx="438552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266349" y="5879013"/>
            <a:ext cx="325602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dirty="0" smtClean="0"/>
              <a:t>%95 yan etki (%85 + %15))</a:t>
            </a:r>
          </a:p>
          <a:p>
            <a:r>
              <a:rPr lang="tr-TR" dirty="0" smtClean="0"/>
              <a:t>N=2 GIS yan etki </a:t>
            </a:r>
            <a:r>
              <a:rPr lang="tr-TR" dirty="0" err="1" smtClean="0"/>
              <a:t>tdv</a:t>
            </a:r>
            <a:r>
              <a:rPr lang="tr-TR" dirty="0" smtClean="0"/>
              <a:t> bırakmış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8053153" y="6608385"/>
            <a:ext cx="11993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sz="1200" dirty="0">
                <a:solidFill>
                  <a:prstClr val="white"/>
                </a:solidFill>
              </a:rPr>
              <a:t>JACI,2017;139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9827"/>
            <a:ext cx="7441594" cy="1206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61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917848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Besin </a:t>
            </a:r>
            <a:r>
              <a:rPr lang="tr-T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İmmünoterapisi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Sorunlar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8312"/>
            <a:ext cx="8229600" cy="32689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sz="2800" dirty="0" smtClean="0"/>
              <a:t>Yan etkiler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sz="2800" dirty="0" smtClean="0"/>
              <a:t>SU (Süreğen tolerans)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sz="2800" dirty="0" smtClean="0"/>
              <a:t>İşlem uzun, pahalı, yakın gözlem istiyor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tr-TR" sz="2800" dirty="0" smtClean="0"/>
              <a:t>İmmünolojik mekanizma tam çözülemedi</a:t>
            </a:r>
            <a:endParaRPr lang="tr-TR" sz="2800" dirty="0"/>
          </a:p>
        </p:txBody>
      </p:sp>
      <p:sp>
        <p:nvSpPr>
          <p:cNvPr id="5" name="Metin kutusu 4"/>
          <p:cNvSpPr txBox="1"/>
          <p:nvPr/>
        </p:nvSpPr>
        <p:spPr>
          <a:xfrm>
            <a:off x="7524290" y="6597352"/>
            <a:ext cx="1728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Katz</a:t>
            </a:r>
            <a:r>
              <a:rPr lang="tr-TR" sz="1200" dirty="0" smtClean="0">
                <a:solidFill>
                  <a:schemeClr val="bg1"/>
                </a:solidFill>
              </a:rPr>
              <a:t> Y, JACI, Basımda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94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547664" y="1700808"/>
            <a:ext cx="6264696" cy="482009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341784"/>
            <a:ext cx="7704856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İmmünolojik değişiklikler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6665436" y="6570133"/>
            <a:ext cx="25042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err="1" smtClean="0">
                <a:solidFill>
                  <a:prstClr val="white"/>
                </a:solidFill>
              </a:rPr>
              <a:t>Chiang</a:t>
            </a:r>
            <a:r>
              <a:rPr lang="tr-TR" sz="1200" dirty="0" smtClean="0">
                <a:solidFill>
                  <a:prstClr val="white"/>
                </a:solidFill>
              </a:rPr>
              <a:t> D, </a:t>
            </a:r>
            <a:r>
              <a:rPr lang="tr-TR" sz="1200" dirty="0" err="1" smtClean="0">
                <a:solidFill>
                  <a:prstClr val="white"/>
                </a:solidFill>
              </a:rPr>
              <a:t>Curr</a:t>
            </a:r>
            <a:r>
              <a:rPr lang="tr-TR" sz="1200" dirty="0" smtClean="0">
                <a:solidFill>
                  <a:prstClr val="white"/>
                </a:solidFill>
              </a:rPr>
              <a:t> </a:t>
            </a:r>
            <a:r>
              <a:rPr lang="tr-TR" sz="1200" dirty="0" err="1" smtClean="0">
                <a:solidFill>
                  <a:prstClr val="white"/>
                </a:solidFill>
              </a:rPr>
              <a:t>asthma</a:t>
            </a:r>
            <a:r>
              <a:rPr lang="tr-TR" sz="1200" dirty="0" smtClean="0">
                <a:solidFill>
                  <a:prstClr val="white"/>
                </a:solidFill>
              </a:rPr>
              <a:t> </a:t>
            </a:r>
            <a:r>
              <a:rPr lang="tr-TR" sz="1200" dirty="0" err="1" smtClean="0">
                <a:solidFill>
                  <a:prstClr val="white"/>
                </a:solidFill>
              </a:rPr>
              <a:t>Rep</a:t>
            </a:r>
            <a:r>
              <a:rPr lang="tr-TR" sz="1200" dirty="0" smtClean="0">
                <a:solidFill>
                  <a:prstClr val="white"/>
                </a:solidFill>
              </a:rPr>
              <a:t>, 2015</a:t>
            </a:r>
            <a:endParaRPr lang="tr-TR" sz="1200" dirty="0">
              <a:solidFill>
                <a:prstClr val="white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6264696" cy="4820097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81378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989856"/>
            <a:ext cx="7992888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EPIT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3000"/>
                    </a14:imgEffect>
                    <a14:imgEffect>
                      <a14:brightnessContrast bright="-29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2729135"/>
            <a:ext cx="4760913" cy="2932113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1574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061864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Hipotez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467544" y="2775389"/>
            <a:ext cx="8208912" cy="25978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 err="1" smtClean="0"/>
              <a:t>GİS’in</a:t>
            </a:r>
            <a:r>
              <a:rPr lang="tr-TR" sz="2800" dirty="0" smtClean="0"/>
              <a:t> </a:t>
            </a:r>
            <a:r>
              <a:rPr lang="tr-TR" sz="2800" dirty="0" err="1" smtClean="0"/>
              <a:t>immün</a:t>
            </a:r>
            <a:r>
              <a:rPr lang="tr-TR" sz="2800" dirty="0" smtClean="0"/>
              <a:t> ortamı, </a:t>
            </a:r>
            <a:r>
              <a:rPr lang="tr-TR" sz="2800" dirty="0" err="1" smtClean="0"/>
              <a:t>Treg</a:t>
            </a:r>
            <a:r>
              <a:rPr lang="tr-TR" sz="2800" dirty="0" smtClean="0"/>
              <a:t> hücrelerinin gelişimini engeller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 err="1">
                <a:solidFill>
                  <a:prstClr val="black"/>
                </a:solidFill>
              </a:rPr>
              <a:t>Ag’nin</a:t>
            </a:r>
            <a:r>
              <a:rPr lang="tr-TR" sz="2800" dirty="0">
                <a:solidFill>
                  <a:prstClr val="black"/>
                </a:solidFill>
              </a:rPr>
              <a:t> </a:t>
            </a:r>
            <a:r>
              <a:rPr lang="tr-TR" sz="2800" dirty="0" err="1">
                <a:solidFill>
                  <a:prstClr val="black"/>
                </a:solidFill>
              </a:rPr>
              <a:t>alternan</a:t>
            </a:r>
            <a:r>
              <a:rPr lang="tr-TR" sz="2800" dirty="0">
                <a:solidFill>
                  <a:prstClr val="black"/>
                </a:solidFill>
              </a:rPr>
              <a:t> yoldan verilmesi, bu </a:t>
            </a:r>
            <a:r>
              <a:rPr lang="tr-TR" sz="2800" dirty="0" err="1">
                <a:solidFill>
                  <a:prstClr val="black"/>
                </a:solidFill>
              </a:rPr>
              <a:t>defektif</a:t>
            </a:r>
            <a:r>
              <a:rPr lang="tr-TR" sz="2800" dirty="0">
                <a:solidFill>
                  <a:prstClr val="black"/>
                </a:solidFill>
              </a:rPr>
              <a:t> </a:t>
            </a:r>
            <a:r>
              <a:rPr lang="tr-TR" sz="2800" dirty="0" smtClean="0">
                <a:solidFill>
                  <a:prstClr val="black"/>
                </a:solidFill>
              </a:rPr>
              <a:t>yolun  atlanmasını sağlayabilir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82088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536796" y="1196752"/>
            <a:ext cx="8107807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EPIT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96" y="2890603"/>
            <a:ext cx="8107807" cy="262662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Metin kutusu 4"/>
          <p:cNvSpPr txBox="1"/>
          <p:nvPr/>
        </p:nvSpPr>
        <p:spPr>
          <a:xfrm>
            <a:off x="7311861" y="6608385"/>
            <a:ext cx="20126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Tordesillas</a:t>
            </a:r>
            <a:r>
              <a:rPr lang="tr-TR" sz="1200" dirty="0" smtClean="0">
                <a:solidFill>
                  <a:schemeClr val="bg1"/>
                </a:solidFill>
              </a:rPr>
              <a:t>, L, JACI, 2017  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90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89" y="324644"/>
            <a:ext cx="4860421" cy="800100"/>
          </a:xfrm>
          <a:prstGeom prst="rect">
            <a:avLst/>
          </a:prstGeom>
          <a:ln w="3492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Metin kutusu 5"/>
          <p:cNvSpPr txBox="1"/>
          <p:nvPr/>
        </p:nvSpPr>
        <p:spPr>
          <a:xfrm flipH="1">
            <a:off x="7056784" y="6577607"/>
            <a:ext cx="2123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/>
              <a:t>   </a:t>
            </a:r>
            <a:r>
              <a:rPr lang="tr-TR" sz="1200" dirty="0" err="1" smtClean="0">
                <a:solidFill>
                  <a:schemeClr val="bg1"/>
                </a:solidFill>
              </a:rPr>
              <a:t>Dupont</a:t>
            </a:r>
            <a:r>
              <a:rPr lang="tr-TR" sz="1200" dirty="0" smtClean="0">
                <a:solidFill>
                  <a:schemeClr val="bg1"/>
                </a:solidFill>
              </a:rPr>
              <a:t> C, JACI, 125 2010</a:t>
            </a:r>
            <a:endParaRPr lang="tr-TR" sz="1200" dirty="0">
              <a:solidFill>
                <a:schemeClr val="bg1"/>
              </a:solidFill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52" y="545030"/>
            <a:ext cx="3143905" cy="2708595"/>
          </a:xfrm>
          <a:prstGeom prst="rect">
            <a:avLst/>
          </a:prstGeom>
          <a:ln w="3492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932" y="3589362"/>
            <a:ext cx="3143250" cy="2647950"/>
          </a:xfrm>
          <a:prstGeom prst="rect">
            <a:avLst/>
          </a:prstGeom>
          <a:ln w="3492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8" name="Metin kutusu 7"/>
          <p:cNvSpPr txBox="1"/>
          <p:nvPr/>
        </p:nvSpPr>
        <p:spPr>
          <a:xfrm>
            <a:off x="227889" y="1196752"/>
            <a:ext cx="4860421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tr-TR" dirty="0" smtClean="0">
                <a:solidFill>
                  <a:schemeClr val="tx1"/>
                </a:solidFill>
              </a:rPr>
              <a:t>EPIT (n=10), </a:t>
            </a:r>
            <a:r>
              <a:rPr lang="tr-TR" dirty="0" err="1" smtClean="0">
                <a:solidFill>
                  <a:schemeClr val="tx1"/>
                </a:solidFill>
              </a:rPr>
              <a:t>plasebo</a:t>
            </a:r>
            <a:r>
              <a:rPr lang="tr-TR" dirty="0" smtClean="0">
                <a:solidFill>
                  <a:schemeClr val="tx1"/>
                </a:solidFill>
              </a:rPr>
              <a:t> (n=8)</a:t>
            </a:r>
          </a:p>
          <a:p>
            <a:pPr marL="285750" indent="-285750">
              <a:buFont typeface="Wingdings" pitchFamily="2" charset="2"/>
              <a:buChar char="Ø"/>
            </a:pPr>
            <a:endParaRPr lang="tr-TR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tr-TR" dirty="0" smtClean="0">
                <a:solidFill>
                  <a:schemeClr val="tx1"/>
                </a:solidFill>
              </a:rPr>
              <a:t>Yaş= 3,82 ± 2 yıl</a:t>
            </a:r>
          </a:p>
          <a:p>
            <a:pPr marL="285750" indent="-285750">
              <a:buFont typeface="Wingdings" pitchFamily="2" charset="2"/>
              <a:buChar char="Ø"/>
            </a:pPr>
            <a:endParaRPr lang="tr-TR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tr-TR" dirty="0" err="1" smtClean="0">
                <a:solidFill>
                  <a:schemeClr val="tx1"/>
                </a:solidFill>
              </a:rPr>
              <a:t>Viaskin</a:t>
            </a:r>
            <a:r>
              <a:rPr lang="tr-TR" dirty="0" smtClean="0">
                <a:solidFill>
                  <a:schemeClr val="tx1"/>
                </a:solidFill>
              </a:rPr>
              <a:t> 48 saat /Haftada 1 kez-3 ay </a:t>
            </a:r>
          </a:p>
          <a:p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    (1 mg süt tozu)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1115293" y="3068960"/>
            <a:ext cx="206819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tx1"/>
                </a:solidFill>
              </a:rPr>
              <a:t>23,61 (± 28,61) ml</a:t>
            </a:r>
            <a:endParaRPr lang="tr-TR" dirty="0">
              <a:solidFill>
                <a:schemeClr val="tx1"/>
              </a:solidFill>
            </a:endParaRPr>
          </a:p>
        </p:txBody>
      </p:sp>
      <p:cxnSp>
        <p:nvCxnSpPr>
          <p:cNvPr id="11" name="Düz Ok Bağlayıcısı 10"/>
          <p:cNvCxnSpPr/>
          <p:nvPr/>
        </p:nvCxnSpPr>
        <p:spPr>
          <a:xfrm flipV="1">
            <a:off x="227889" y="3438292"/>
            <a:ext cx="1071218" cy="1237176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Düz Ok Bağlayıcısı 17"/>
          <p:cNvCxnSpPr/>
          <p:nvPr/>
        </p:nvCxnSpPr>
        <p:spPr>
          <a:xfrm flipV="1">
            <a:off x="2801549" y="4066394"/>
            <a:ext cx="567323" cy="695453"/>
          </a:xfrm>
          <a:prstGeom prst="straightConnector1">
            <a:avLst/>
          </a:prstGeom>
          <a:ln w="3492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etin kutusu 11"/>
          <p:cNvSpPr txBox="1"/>
          <p:nvPr/>
        </p:nvSpPr>
        <p:spPr>
          <a:xfrm>
            <a:off x="133724" y="4859868"/>
            <a:ext cx="1863011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tx1"/>
                </a:solidFill>
              </a:rPr>
              <a:t>1,77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(± 2, 98) ml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2773110" y="4859868"/>
            <a:ext cx="179889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tx1"/>
                </a:solidFill>
              </a:rPr>
              <a:t>4,36 (± 5,88) ml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4" name="Metin kutusu 13"/>
          <p:cNvSpPr txBox="1"/>
          <p:nvPr/>
        </p:nvSpPr>
        <p:spPr>
          <a:xfrm>
            <a:off x="3359775" y="3697062"/>
            <a:ext cx="165782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tx1"/>
                </a:solidFill>
              </a:rPr>
              <a:t>4,36± 5,87) ml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6" name="Metin kutusu 15"/>
          <p:cNvSpPr txBox="1"/>
          <p:nvPr/>
        </p:nvSpPr>
        <p:spPr>
          <a:xfrm>
            <a:off x="950294" y="3972142"/>
            <a:ext cx="697627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EPIT</a:t>
            </a:r>
          </a:p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x12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Metin kutusu 16"/>
          <p:cNvSpPr txBox="1"/>
          <p:nvPr/>
        </p:nvSpPr>
        <p:spPr>
          <a:xfrm>
            <a:off x="3349012" y="4341474"/>
            <a:ext cx="106952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Plasebo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Metin kutusu 18"/>
          <p:cNvSpPr txBox="1"/>
          <p:nvPr/>
        </p:nvSpPr>
        <p:spPr>
          <a:xfrm>
            <a:off x="133724" y="5589240"/>
            <a:ext cx="495458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tr-TR" dirty="0" smtClean="0"/>
              <a:t>Yan etkiler lokal </a:t>
            </a:r>
            <a:r>
              <a:rPr lang="tr-TR" dirty="0" err="1" smtClean="0"/>
              <a:t>eritem</a:t>
            </a:r>
            <a:r>
              <a:rPr lang="tr-TR" dirty="0" smtClean="0"/>
              <a:t> /</a:t>
            </a:r>
            <a:r>
              <a:rPr lang="tr-TR" dirty="0" err="1" smtClean="0"/>
              <a:t>egzema</a:t>
            </a:r>
            <a:r>
              <a:rPr lang="tr-TR" dirty="0" smtClean="0"/>
              <a:t> X 2</a:t>
            </a:r>
          </a:p>
          <a:p>
            <a:r>
              <a:rPr lang="tr-TR" dirty="0" smtClean="0"/>
              <a:t>     2-14 günde düzelme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159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548680"/>
            <a:ext cx="8772525" cy="2076450"/>
          </a:xfrm>
          <a:prstGeom prst="rect">
            <a:avLst/>
          </a:prstGeom>
          <a:ln w="3492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Metin kutusu 3"/>
          <p:cNvSpPr txBox="1"/>
          <p:nvPr/>
        </p:nvSpPr>
        <p:spPr>
          <a:xfrm>
            <a:off x="7615533" y="6608385"/>
            <a:ext cx="1636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JACI, 2016, Basımda</a:t>
            </a:r>
            <a:endParaRPr lang="tr-TR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 flipH="1">
            <a:off x="185737" y="3262332"/>
            <a:ext cx="8772525" cy="3046988"/>
          </a:xfrm>
          <a:prstGeom prst="rect">
            <a:avLst/>
          </a:prstGeom>
          <a:ln w="3492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tr-TR" sz="2400" b="1" u="sng" dirty="0" smtClean="0">
                <a:latin typeface="Arial" pitchFamily="34" charset="0"/>
                <a:cs typeface="Arial" pitchFamily="34" charset="0"/>
              </a:rPr>
              <a:t>AMAÇ: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EPIT(52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hf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) etkinlik, güvenlik ve immünolojik değişiklikleri değerlendirmek</a:t>
            </a:r>
          </a:p>
          <a:p>
            <a:pPr marL="342900" indent="-342900">
              <a:buFont typeface="Wingdings" pitchFamily="2" charset="2"/>
              <a:buChar char="Ø"/>
            </a:pP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 ÇKRPK; 4-25 yaş; </a:t>
            </a:r>
            <a:r>
              <a:rPr lang="tr-TR" sz="2400" b="1" dirty="0" err="1" smtClean="0">
                <a:latin typeface="Arial" pitchFamily="34" charset="0"/>
                <a:cs typeface="Arial" pitchFamily="34" charset="0"/>
              </a:rPr>
              <a:t>plasebo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(n= 25); 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VP 100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(n=24); 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VP250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(n=25)</a:t>
            </a:r>
          </a:p>
          <a:p>
            <a:pPr marL="342900" indent="-342900">
              <a:buFont typeface="Wingdings" pitchFamily="2" charset="2"/>
              <a:buChar char="Ø"/>
            </a:pP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400" b="1" u="sng" dirty="0" err="1" smtClean="0">
                <a:latin typeface="Arial" pitchFamily="34" charset="0"/>
                <a:cs typeface="Arial" pitchFamily="34" charset="0"/>
              </a:rPr>
              <a:t>Primer</a:t>
            </a:r>
            <a:r>
              <a:rPr lang="tr-TR" sz="2400" b="1" u="sng" dirty="0" smtClean="0">
                <a:latin typeface="Arial" pitchFamily="34" charset="0"/>
                <a:cs typeface="Arial" pitchFamily="34" charset="0"/>
              </a:rPr>
              <a:t> çalışma parametresi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5044 mg fıstık OPT geçmek veya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tolere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edilen fıstık miktarında 10 kat artış</a:t>
            </a:r>
          </a:p>
        </p:txBody>
      </p:sp>
    </p:spTree>
    <p:extLst>
      <p:ext uri="{BB962C8B-B14F-4D97-AF65-F5344CB8AC3E}">
        <p14:creationId xmlns:p14="http://schemas.microsoft.com/office/powerpoint/2010/main" val="375508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2" y="413271"/>
            <a:ext cx="8778875" cy="20796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Metin kutusu 1"/>
          <p:cNvSpPr txBox="1"/>
          <p:nvPr/>
        </p:nvSpPr>
        <p:spPr>
          <a:xfrm flipH="1">
            <a:off x="182561" y="2996952"/>
            <a:ext cx="8778875" cy="34778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Plasebo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(%12-0mg) / VP100 (%46-43 mg)/ VP250 (%48-130 mg) (p=0,003)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&lt; 11 yaş: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Plasebo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(%6) / VP100 (%59)/ VP250 (%61)</a:t>
            </a:r>
          </a:p>
          <a:p>
            <a:pPr marL="342900" indent="-342900">
              <a:buFont typeface="Wingdings" pitchFamily="2" charset="2"/>
              <a:buChar char="Ø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4-11 yaş (%61)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vs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&gt;11 yaş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(%11)</a:t>
            </a:r>
            <a:endParaRPr lang="tr-TR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Yan etkiler lokal ve hafif (%80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vs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%14,p=0,003); hiç GİS yan etki yok</a:t>
            </a:r>
          </a:p>
          <a:p>
            <a:pPr marL="342900" indent="-342900">
              <a:buFont typeface="Wingdings" pitchFamily="2" charset="2"/>
              <a:buChar char="Ø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Tedavi uyumu yüksek (%97)</a:t>
            </a:r>
          </a:p>
          <a:p>
            <a:pPr marL="342900" indent="-342900">
              <a:buFont typeface="Wingdings" pitchFamily="2" charset="2"/>
              <a:buChar char="Ø"/>
            </a:pP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OIT’e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benzer immünolojik etkiler</a:t>
            </a:r>
            <a:endParaRPr lang="tr-T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7615533" y="6608385"/>
            <a:ext cx="1636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</a:rPr>
              <a:t>JACI, 2016, Basımda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03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629000"/>
          </a:xfrm>
          <a:ln w="3492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b="1" dirty="0"/>
              <a:t>Etkinlik:</a:t>
            </a:r>
            <a:r>
              <a:rPr lang="tr-TR" sz="2800" dirty="0"/>
              <a:t> OIT’ e göre düşük</a:t>
            </a:r>
          </a:p>
          <a:p>
            <a:pPr marL="0" indent="0">
              <a:buNone/>
            </a:pPr>
            <a:r>
              <a:rPr lang="tr-TR" sz="2800" dirty="0"/>
              <a:t>	         </a:t>
            </a:r>
            <a:r>
              <a:rPr lang="tr-TR" sz="2800" dirty="0" err="1"/>
              <a:t>SLIT’e</a:t>
            </a:r>
            <a:r>
              <a:rPr lang="tr-TR" sz="2800" dirty="0"/>
              <a:t> benzer </a:t>
            </a: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b="1" dirty="0" smtClean="0"/>
              <a:t>Yan </a:t>
            </a:r>
            <a:r>
              <a:rPr lang="tr-TR" sz="2800" b="1" dirty="0"/>
              <a:t>etkiler: </a:t>
            </a:r>
            <a:r>
              <a:rPr lang="tr-TR" sz="2800" dirty="0"/>
              <a:t>Düşük, genelde </a:t>
            </a:r>
            <a:r>
              <a:rPr lang="tr-TR" sz="2800" dirty="0" smtClean="0"/>
              <a:t>lokal </a:t>
            </a:r>
          </a:p>
          <a:p>
            <a:pPr marL="0" indent="0">
              <a:buNone/>
            </a:pPr>
            <a:r>
              <a:rPr lang="tr-TR" sz="2800" dirty="0"/>
              <a:t>	</a:t>
            </a:r>
            <a:r>
              <a:rPr lang="tr-TR" sz="2800" dirty="0" smtClean="0"/>
              <a:t>	     Sistemik </a:t>
            </a:r>
            <a:r>
              <a:rPr lang="tr-TR" sz="2800" dirty="0"/>
              <a:t>yan etki </a:t>
            </a:r>
            <a:r>
              <a:rPr lang="tr-TR" sz="2800" dirty="0" smtClean="0"/>
              <a:t>var	</a:t>
            </a:r>
          </a:p>
          <a:p>
            <a:pPr>
              <a:buFont typeface="Wingdings" pitchFamily="2" charset="2"/>
              <a:buChar char="Ø"/>
            </a:pPr>
            <a:r>
              <a:rPr lang="tr-TR" sz="2800" b="1" dirty="0" smtClean="0"/>
              <a:t>Tedavi uyumu: </a:t>
            </a:r>
            <a:r>
              <a:rPr lang="tr-TR" sz="2800" dirty="0" smtClean="0"/>
              <a:t>Çok</a:t>
            </a:r>
            <a:r>
              <a:rPr lang="tr-TR" sz="2800" b="1" dirty="0" smtClean="0"/>
              <a:t> </a:t>
            </a:r>
            <a:r>
              <a:rPr lang="tr-TR" sz="2800" dirty="0" smtClean="0"/>
              <a:t>yüksek</a:t>
            </a:r>
          </a:p>
          <a:p>
            <a:pPr>
              <a:buFont typeface="Wingdings" pitchFamily="2" charset="2"/>
              <a:buChar char="Ø"/>
            </a:pPr>
            <a:r>
              <a:rPr lang="tr-TR" sz="2800" b="1" dirty="0" smtClean="0"/>
              <a:t>Tedavide yeri</a:t>
            </a:r>
            <a:r>
              <a:rPr lang="tr-TR" sz="2800" dirty="0" smtClean="0"/>
              <a:t>: OIT ile kombinasyon, </a:t>
            </a:r>
          </a:p>
          <a:p>
            <a:pPr marL="0" indent="0">
              <a:buNone/>
            </a:pPr>
            <a:r>
              <a:rPr lang="tr-TR" sz="2800" dirty="0" smtClean="0"/>
              <a:t>			 Kazara alımlara karşı koruma?</a:t>
            </a:r>
            <a:endParaRPr lang="tr-TR" sz="2800" dirty="0"/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43000"/>
          </a:xfr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EPIT</a:t>
            </a:r>
            <a:endParaRPr lang="tr-TR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6156176" y="6423719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</a:rPr>
              <a:t>Pesek R, </a:t>
            </a:r>
            <a:r>
              <a:rPr lang="tr-TR" sz="1200" dirty="0" err="1">
                <a:solidFill>
                  <a:schemeClr val="bg1"/>
                </a:solidFill>
              </a:rPr>
              <a:t>Curr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Allergy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Asthma</a:t>
            </a:r>
            <a:r>
              <a:rPr lang="tr-TR" sz="1200" dirty="0">
                <a:solidFill>
                  <a:schemeClr val="bg1"/>
                </a:solidFill>
              </a:rPr>
              <a:t> </a:t>
            </a:r>
            <a:r>
              <a:rPr lang="tr-TR" sz="1200" dirty="0" err="1">
                <a:solidFill>
                  <a:schemeClr val="bg1"/>
                </a:solidFill>
              </a:rPr>
              <a:t>Rep</a:t>
            </a:r>
            <a:r>
              <a:rPr lang="tr-TR" sz="1200" dirty="0">
                <a:solidFill>
                  <a:schemeClr val="bg1"/>
                </a:solidFill>
              </a:rPr>
              <a:t>, </a:t>
            </a:r>
            <a:r>
              <a:rPr lang="tr-TR" sz="1200" dirty="0" smtClean="0">
                <a:solidFill>
                  <a:schemeClr val="bg1"/>
                </a:solidFill>
              </a:rPr>
              <a:t>2016</a:t>
            </a:r>
          </a:p>
          <a:p>
            <a:r>
              <a:rPr lang="tr-TR" sz="1200" dirty="0" err="1" smtClean="0">
                <a:solidFill>
                  <a:schemeClr val="bg1"/>
                </a:solidFill>
              </a:rPr>
              <a:t>Chiang</a:t>
            </a:r>
            <a:r>
              <a:rPr lang="tr-TR" sz="1200" dirty="0" smtClean="0">
                <a:solidFill>
                  <a:schemeClr val="bg1"/>
                </a:solidFill>
              </a:rPr>
              <a:t> D, </a:t>
            </a:r>
            <a:r>
              <a:rPr lang="tr-TR" sz="1200" dirty="0" err="1" smtClean="0">
                <a:solidFill>
                  <a:schemeClr val="bg1"/>
                </a:solidFill>
              </a:rPr>
              <a:t>Curr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Allergy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Asthma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Rep</a:t>
            </a:r>
            <a:r>
              <a:rPr lang="tr-TR" sz="1200" dirty="0" smtClean="0">
                <a:solidFill>
                  <a:schemeClr val="bg1"/>
                </a:solidFill>
              </a:rPr>
              <a:t>, 2015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99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1052736"/>
            <a:ext cx="792088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OIT-SLIT-EPIT</a:t>
            </a:r>
            <a:b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 Etkiler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361208"/>
              </p:ext>
            </p:extLst>
          </p:nvPr>
        </p:nvGraphicFramePr>
        <p:xfrm>
          <a:off x="683568" y="3093935"/>
          <a:ext cx="7920880" cy="249530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20213"/>
                <a:gridCol w="2240250"/>
                <a:gridCol w="3760417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İmmünoterapi</a:t>
                      </a:r>
                      <a:endParaRPr lang="tr-TR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Yan etki </a:t>
                      </a:r>
                    </a:p>
                    <a:p>
                      <a:pPr algn="ctr"/>
                      <a:r>
                        <a:rPr lang="tr-TR" dirty="0" smtClean="0"/>
                        <a:t>(Hafif)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Yan Etki</a:t>
                      </a:r>
                    </a:p>
                    <a:p>
                      <a:pPr algn="ctr"/>
                      <a:r>
                        <a:rPr lang="tr-TR" dirty="0" smtClean="0"/>
                        <a:t>(Ağır)</a:t>
                      </a:r>
                      <a:endParaRPr lang="tr-TR" dirty="0"/>
                    </a:p>
                  </a:txBody>
                  <a:tcPr anchor="ctr"/>
                </a:tc>
              </a:tr>
              <a:tr h="800531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OIT</a:t>
                      </a:r>
                      <a:endParaRPr lang="tr-T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%75;</a:t>
                      </a:r>
                      <a:r>
                        <a:rPr lang="tr-TR" baseline="0" dirty="0" smtClean="0"/>
                        <a:t> karın ağrısı, </a:t>
                      </a:r>
                    </a:p>
                    <a:p>
                      <a:pPr algn="ctr"/>
                      <a:r>
                        <a:rPr lang="tr-TR" baseline="0" dirty="0" smtClean="0"/>
                        <a:t>oral kaşıntı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 smtClean="0"/>
                        <a:t>Adrenalin:</a:t>
                      </a:r>
                      <a:r>
                        <a:rPr lang="tr-TR" baseline="0" dirty="0" smtClean="0"/>
                        <a:t>%25;(toplam dozun: %1) </a:t>
                      </a:r>
                      <a:r>
                        <a:rPr lang="tr-TR" baseline="0" dirty="0" err="1" smtClean="0"/>
                        <a:t>EoE</a:t>
                      </a:r>
                      <a:r>
                        <a:rPr lang="tr-TR" baseline="0" dirty="0" smtClean="0"/>
                        <a:t>:%3</a:t>
                      </a:r>
                      <a:endParaRPr lang="tr-TR" dirty="0"/>
                    </a:p>
                  </a:txBody>
                  <a:tcPr anchor="ctr"/>
                </a:tc>
              </a:tr>
              <a:tr h="534203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SLIT</a:t>
                      </a:r>
                      <a:endParaRPr lang="tr-T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&lt;%2; </a:t>
                      </a:r>
                      <a:r>
                        <a:rPr lang="tr-TR" dirty="0" err="1" smtClean="0"/>
                        <a:t>orofarinks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effectLst/>
                        </a:rPr>
                        <a:t>YOK</a:t>
                      </a:r>
                      <a:endParaRPr lang="tr-TR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440491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EPIT</a:t>
                      </a:r>
                      <a:endParaRPr lang="tr-T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%50;</a:t>
                      </a:r>
                      <a:r>
                        <a:rPr lang="tr-TR" baseline="0" dirty="0" smtClean="0"/>
                        <a:t> deri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effectLst/>
                        </a:rPr>
                        <a:t>YOK</a:t>
                      </a:r>
                      <a:endParaRPr lang="tr-TR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Metin kutusu 3"/>
          <p:cNvSpPr txBox="1"/>
          <p:nvPr/>
        </p:nvSpPr>
        <p:spPr>
          <a:xfrm>
            <a:off x="6705925" y="6577607"/>
            <a:ext cx="2546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Koberick</a:t>
            </a:r>
            <a:r>
              <a:rPr lang="tr-TR" sz="1200" dirty="0" smtClean="0">
                <a:solidFill>
                  <a:schemeClr val="bg1"/>
                </a:solidFill>
              </a:rPr>
              <a:t> AK, </a:t>
            </a:r>
            <a:r>
              <a:rPr lang="tr-TR" sz="1200" dirty="0" err="1" smtClean="0">
                <a:solidFill>
                  <a:schemeClr val="bg1"/>
                </a:solidFill>
              </a:rPr>
              <a:t>Allergol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Internal</a:t>
            </a:r>
            <a:r>
              <a:rPr lang="tr-TR" sz="1200" dirty="0" smtClean="0">
                <a:solidFill>
                  <a:schemeClr val="bg1"/>
                </a:solidFill>
              </a:rPr>
              <a:t> 2016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72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5576" y="1061864"/>
            <a:ext cx="792088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OIT-SLIT-EPIT</a:t>
            </a:r>
            <a:b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Tolerans-SU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1617"/>
              </p:ext>
            </p:extLst>
          </p:nvPr>
        </p:nvGraphicFramePr>
        <p:xfrm>
          <a:off x="683568" y="2932485"/>
          <a:ext cx="7920880" cy="28007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28192"/>
                <a:gridCol w="3312368"/>
                <a:gridCol w="2880320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İmmünoterapi</a:t>
                      </a:r>
                      <a:endParaRPr lang="tr-TR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Desensitizasyon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Süreğen </a:t>
                      </a:r>
                      <a:r>
                        <a:rPr lang="tr-TR" dirty="0" err="1" smtClean="0"/>
                        <a:t>yanıtsızlık</a:t>
                      </a:r>
                      <a:r>
                        <a:rPr lang="tr-TR" dirty="0" smtClean="0"/>
                        <a:t> (SU)</a:t>
                      </a:r>
                      <a:endParaRPr lang="tr-TR" dirty="0"/>
                    </a:p>
                  </a:txBody>
                  <a:tcPr anchor="ctr"/>
                </a:tc>
              </a:tr>
              <a:tr h="800531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OIT</a:t>
                      </a:r>
                      <a:endParaRPr lang="tr-T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&gt;%60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%10-50</a:t>
                      </a:r>
                      <a:endParaRPr lang="tr-TR" dirty="0"/>
                    </a:p>
                  </a:txBody>
                  <a:tcPr anchor="ctr"/>
                </a:tc>
              </a:tr>
              <a:tr h="534203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SLIT</a:t>
                      </a:r>
                      <a:endParaRPr lang="tr-T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%10 </a:t>
                      </a:r>
                    </a:p>
                    <a:p>
                      <a:pPr algn="ctr"/>
                      <a:r>
                        <a:rPr lang="tr-TR" dirty="0" smtClean="0"/>
                        <a:t>(</a:t>
                      </a:r>
                      <a:r>
                        <a:rPr lang="tr-TR" baseline="0" dirty="0" smtClean="0"/>
                        <a:t>%70’inde orta dereceli)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0" dirty="0" smtClean="0">
                          <a:solidFill>
                            <a:schemeClr val="dk1"/>
                          </a:solidFill>
                          <a:effectLst/>
                        </a:rPr>
                        <a:t>Az</a:t>
                      </a:r>
                      <a:endParaRPr lang="tr-TR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anchor="ctr"/>
                </a:tc>
              </a:tr>
              <a:tr h="440491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EPIT</a:t>
                      </a:r>
                      <a:endParaRPr lang="tr-T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%28-50 </a:t>
                      </a:r>
                    </a:p>
                    <a:p>
                      <a:pPr algn="ctr"/>
                      <a:r>
                        <a:rPr lang="tr-TR" dirty="0" smtClean="0"/>
                        <a:t>(Orta dereceli tolerans)</a:t>
                      </a:r>
                      <a:endParaRPr lang="tr-T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effectLst/>
                        </a:rPr>
                        <a:t>Bilinmiyor</a:t>
                      </a:r>
                      <a:endParaRPr lang="tr-TR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Metin kutusu 3"/>
          <p:cNvSpPr txBox="1"/>
          <p:nvPr/>
        </p:nvSpPr>
        <p:spPr>
          <a:xfrm>
            <a:off x="6633917" y="6577607"/>
            <a:ext cx="2546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err="1" smtClean="0">
                <a:solidFill>
                  <a:schemeClr val="bg1"/>
                </a:solidFill>
              </a:rPr>
              <a:t>Koberick</a:t>
            </a:r>
            <a:r>
              <a:rPr lang="tr-TR" sz="1200" dirty="0" smtClean="0">
                <a:solidFill>
                  <a:schemeClr val="bg1"/>
                </a:solidFill>
              </a:rPr>
              <a:t> AK, </a:t>
            </a:r>
            <a:r>
              <a:rPr lang="tr-TR" sz="1200" dirty="0" err="1" smtClean="0">
                <a:solidFill>
                  <a:schemeClr val="bg1"/>
                </a:solidFill>
              </a:rPr>
              <a:t>Allergol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Internal</a:t>
            </a:r>
            <a:r>
              <a:rPr lang="tr-TR" sz="1200" dirty="0" smtClean="0">
                <a:solidFill>
                  <a:schemeClr val="bg1"/>
                </a:solidFill>
              </a:rPr>
              <a:t> 2016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54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114641"/>
              </p:ext>
            </p:extLst>
          </p:nvPr>
        </p:nvGraphicFramePr>
        <p:xfrm>
          <a:off x="395539" y="484236"/>
          <a:ext cx="8352925" cy="57530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92154"/>
                <a:gridCol w="1392154"/>
                <a:gridCol w="1392154"/>
                <a:gridCol w="1392154"/>
                <a:gridCol w="1535271"/>
                <a:gridCol w="1249038"/>
              </a:tblGrid>
              <a:tr h="617212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OIT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SLIT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EPIT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Fırınlanmış</a:t>
                      </a:r>
                    </a:p>
                    <a:p>
                      <a:pPr algn="ctr"/>
                      <a:r>
                        <a:rPr lang="tr-TR" dirty="0" smtClean="0"/>
                        <a:t>ürünler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 smtClean="0"/>
                        <a:t>Omalizumab</a:t>
                      </a:r>
                      <a:endParaRPr lang="tr-TR" dirty="0"/>
                    </a:p>
                  </a:txBody>
                  <a:tcPr/>
                </a:tc>
              </a:tr>
              <a:tr h="617212"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Doz Şeması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1-Başlangıç</a:t>
                      </a:r>
                    </a:p>
                    <a:p>
                      <a:r>
                        <a:rPr lang="tr-TR" sz="1400" dirty="0" smtClean="0">
                          <a:latin typeface="+mn-lt"/>
                        </a:rPr>
                        <a:t>2-Doz</a:t>
                      </a:r>
                      <a:r>
                        <a:rPr lang="tr-TR" sz="1400" baseline="0" dirty="0" smtClean="0">
                          <a:latin typeface="+mn-lt"/>
                        </a:rPr>
                        <a:t> artışı</a:t>
                      </a:r>
                    </a:p>
                    <a:p>
                      <a:r>
                        <a:rPr lang="tr-TR" sz="1400" baseline="0" dirty="0" smtClean="0">
                          <a:latin typeface="+mn-lt"/>
                        </a:rPr>
                        <a:t>3-İdame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1-Doz</a:t>
                      </a:r>
                      <a:r>
                        <a:rPr lang="tr-TR" sz="1400" baseline="0" dirty="0" smtClean="0">
                          <a:latin typeface="+mn-lt"/>
                        </a:rPr>
                        <a:t> artışı</a:t>
                      </a:r>
                    </a:p>
                    <a:p>
                      <a:r>
                        <a:rPr lang="tr-TR" sz="1400" baseline="0" dirty="0" smtClean="0">
                          <a:latin typeface="+mn-lt"/>
                        </a:rPr>
                        <a:t>2-İdame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Günlük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1-3</a:t>
                      </a:r>
                      <a:r>
                        <a:rPr lang="tr-TR" sz="1400" baseline="0" dirty="0" smtClean="0">
                          <a:latin typeface="+mn-lt"/>
                        </a:rPr>
                        <a:t> kez/gün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1-2 kez/ay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</a:tr>
              <a:tr h="617212"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Doz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300-4000</a:t>
                      </a:r>
                      <a:r>
                        <a:rPr lang="tr-TR" sz="1400" baseline="0" dirty="0" smtClean="0">
                          <a:latin typeface="+mn-lt"/>
                        </a:rPr>
                        <a:t> mg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2-7 mg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50-500 µg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1000-2000 mg</a:t>
                      </a:r>
                    </a:p>
                    <a:p>
                      <a:r>
                        <a:rPr lang="tr-TR" sz="1400" dirty="0" smtClean="0">
                          <a:latin typeface="+mn-lt"/>
                        </a:rPr>
                        <a:t>süt/yumurta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15—375 mg/ 2-4 </a:t>
                      </a:r>
                      <a:r>
                        <a:rPr lang="tr-TR" sz="1400" dirty="0" err="1" smtClean="0">
                          <a:latin typeface="+mn-lt"/>
                        </a:rPr>
                        <a:t>hf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</a:tr>
              <a:tr h="617212"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Yan Etkiler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OF,</a:t>
                      </a:r>
                      <a:r>
                        <a:rPr lang="tr-TR" sz="1400" baseline="0" dirty="0" smtClean="0">
                          <a:latin typeface="+mn-lt"/>
                        </a:rPr>
                        <a:t> </a:t>
                      </a:r>
                      <a:r>
                        <a:rPr lang="tr-TR" sz="1400" dirty="0" smtClean="0">
                          <a:latin typeface="+mn-lt"/>
                        </a:rPr>
                        <a:t>GI, </a:t>
                      </a:r>
                      <a:r>
                        <a:rPr lang="tr-TR" sz="1400" dirty="0" err="1" smtClean="0">
                          <a:latin typeface="+mn-lt"/>
                        </a:rPr>
                        <a:t>EoE</a:t>
                      </a:r>
                      <a:r>
                        <a:rPr lang="tr-TR" sz="1400" dirty="0" smtClean="0">
                          <a:latin typeface="+mn-lt"/>
                        </a:rPr>
                        <a:t>, anafilaksi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OF, SR düşük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Lokal</a:t>
                      </a:r>
                      <a:r>
                        <a:rPr lang="tr-TR" sz="1400" baseline="0" dirty="0" smtClean="0">
                          <a:latin typeface="+mn-lt"/>
                        </a:rPr>
                        <a:t> deri, SR düşük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Anafilaksi, başlamadan OFC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anafilaksi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</a:tr>
              <a:tr h="617212"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Mekanizma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GIS DC </a:t>
                      </a:r>
                      <a:r>
                        <a:rPr lang="tr-TR" sz="1400" dirty="0" err="1" smtClean="0">
                          <a:latin typeface="+mn-lt"/>
                        </a:rPr>
                        <a:t>akt</a:t>
                      </a:r>
                      <a:r>
                        <a:rPr lang="tr-TR" sz="1400" dirty="0" smtClean="0">
                          <a:latin typeface="+mn-lt"/>
                        </a:rPr>
                        <a:t>. 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LC </a:t>
                      </a:r>
                      <a:r>
                        <a:rPr lang="tr-TR" sz="1400" dirty="0" err="1" smtClean="0">
                          <a:latin typeface="+mn-lt"/>
                        </a:rPr>
                        <a:t>akt</a:t>
                      </a:r>
                      <a:r>
                        <a:rPr lang="tr-TR" sz="1400" dirty="0" smtClean="0">
                          <a:latin typeface="+mn-lt"/>
                        </a:rPr>
                        <a:t>. 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Deri DC </a:t>
                      </a:r>
                      <a:r>
                        <a:rPr lang="tr-TR" sz="1400" dirty="0" err="1" smtClean="0">
                          <a:latin typeface="+mn-lt"/>
                        </a:rPr>
                        <a:t>akt</a:t>
                      </a:r>
                      <a:r>
                        <a:rPr lang="tr-TR" sz="1400" dirty="0" smtClean="0">
                          <a:latin typeface="+mn-lt"/>
                        </a:rPr>
                        <a:t>. 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>
                          <a:latin typeface="+mn-lt"/>
                        </a:rPr>
                        <a:t>IgE</a:t>
                      </a:r>
                      <a:r>
                        <a:rPr lang="tr-TR" sz="1400" baseline="0" dirty="0" smtClean="0">
                          <a:latin typeface="+mn-lt"/>
                        </a:rPr>
                        <a:t> </a:t>
                      </a:r>
                      <a:r>
                        <a:rPr lang="tr-TR" sz="1400" baseline="0" dirty="0" err="1" smtClean="0">
                          <a:latin typeface="+mn-lt"/>
                        </a:rPr>
                        <a:t>epitop</a:t>
                      </a:r>
                      <a:r>
                        <a:rPr lang="tr-TR" sz="1400" baseline="0" dirty="0" smtClean="0">
                          <a:latin typeface="+mn-lt"/>
                        </a:rPr>
                        <a:t>. değişme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Serbest</a:t>
                      </a:r>
                      <a:r>
                        <a:rPr lang="tr-TR" sz="1400" baseline="0" dirty="0" smtClean="0">
                          <a:latin typeface="+mn-lt"/>
                        </a:rPr>
                        <a:t> </a:t>
                      </a:r>
                      <a:r>
                        <a:rPr lang="tr-TR" sz="1400" baseline="0" dirty="0" err="1" smtClean="0">
                          <a:latin typeface="+mn-lt"/>
                        </a:rPr>
                        <a:t>IgE</a:t>
                      </a:r>
                      <a:r>
                        <a:rPr lang="tr-TR" sz="1400" baseline="0" dirty="0" smtClean="0">
                          <a:latin typeface="+mn-lt"/>
                        </a:rPr>
                        <a:t> ‘</a:t>
                      </a:r>
                      <a:r>
                        <a:rPr lang="tr-TR" sz="1400" baseline="0" dirty="0" err="1" smtClean="0">
                          <a:latin typeface="+mn-lt"/>
                        </a:rPr>
                        <a:t>yi</a:t>
                      </a:r>
                      <a:r>
                        <a:rPr lang="tr-TR" sz="1400" baseline="0" dirty="0" smtClean="0">
                          <a:latin typeface="+mn-lt"/>
                        </a:rPr>
                        <a:t> bağlar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</a:tr>
              <a:tr h="617212"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İmmünolojik değişiklikler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↓ </a:t>
                      </a:r>
                      <a:r>
                        <a:rPr lang="tr-TR" sz="1400" dirty="0" err="1" smtClean="0">
                          <a:latin typeface="+mn-lt"/>
                        </a:rPr>
                        <a:t>Sp</a:t>
                      </a:r>
                      <a:r>
                        <a:rPr lang="tr-TR" sz="1400" baseline="0" dirty="0" smtClean="0">
                          <a:latin typeface="+mn-lt"/>
                        </a:rPr>
                        <a:t> </a:t>
                      </a:r>
                      <a:r>
                        <a:rPr lang="tr-TR" sz="1400" baseline="0" dirty="0" err="1" smtClean="0">
                          <a:latin typeface="+mn-lt"/>
                        </a:rPr>
                        <a:t>IgE</a:t>
                      </a:r>
                      <a:r>
                        <a:rPr lang="tr-TR" sz="1400" baseline="0" dirty="0" smtClean="0">
                          <a:latin typeface="+mn-lt"/>
                        </a:rPr>
                        <a:t>,     ↓bazofil </a:t>
                      </a:r>
                      <a:r>
                        <a:rPr lang="tr-TR" sz="1400" baseline="0" dirty="0" err="1" smtClean="0">
                          <a:latin typeface="+mn-lt"/>
                        </a:rPr>
                        <a:t>akt</a:t>
                      </a:r>
                      <a:r>
                        <a:rPr lang="tr-TR" sz="1400" baseline="0" dirty="0" smtClean="0">
                          <a:latin typeface="+mn-lt"/>
                        </a:rPr>
                        <a:t>, </a:t>
                      </a:r>
                    </a:p>
                    <a:p>
                      <a:r>
                        <a:rPr lang="tr-TR" sz="1400" dirty="0" smtClean="0">
                          <a:latin typeface="+mn-lt"/>
                        </a:rPr>
                        <a:t>↓</a:t>
                      </a:r>
                      <a:r>
                        <a:rPr lang="tr-TR" sz="1400" baseline="0" dirty="0" smtClean="0">
                          <a:latin typeface="+mn-lt"/>
                        </a:rPr>
                        <a:t>IL-5, 13 </a:t>
                      </a:r>
                    </a:p>
                    <a:p>
                      <a:r>
                        <a:rPr lang="tr-TR" sz="1400" baseline="0" dirty="0" smtClean="0">
                          <a:latin typeface="+mn-lt"/>
                        </a:rPr>
                        <a:t>↑ IgG4, IL-10, TGF-</a:t>
                      </a:r>
                      <a:r>
                        <a:rPr lang="el-GR" sz="1400" baseline="0" dirty="0" smtClean="0">
                          <a:latin typeface="+mn-lt"/>
                        </a:rPr>
                        <a:t>β</a:t>
                      </a:r>
                      <a:r>
                        <a:rPr lang="tr-TR" sz="1400" baseline="0" dirty="0" smtClean="0">
                          <a:latin typeface="+mn-lt"/>
                        </a:rPr>
                        <a:t>, IFN-</a:t>
                      </a:r>
                      <a:r>
                        <a:rPr lang="tr-TR" sz="1400" baseline="0" dirty="0" smtClean="0">
                          <a:latin typeface="+mn-lt"/>
                          <a:cs typeface="Calibri"/>
                        </a:rPr>
                        <a:t>ɣ, TNF-</a:t>
                      </a:r>
                      <a:r>
                        <a:rPr lang="el-GR" sz="1400" baseline="0" dirty="0" smtClean="0">
                          <a:latin typeface="+mn-lt"/>
                          <a:cs typeface="Calibri"/>
                        </a:rPr>
                        <a:t>α</a:t>
                      </a:r>
                      <a:r>
                        <a:rPr lang="tr-TR" sz="1400" baseline="0" dirty="0" smtClean="0">
                          <a:latin typeface="+mn-lt"/>
                          <a:cs typeface="Calibri"/>
                        </a:rPr>
                        <a:t>, </a:t>
                      </a:r>
                      <a:r>
                        <a:rPr lang="tr-TR" sz="1400" baseline="0" dirty="0" err="1" smtClean="0">
                          <a:latin typeface="+mn-lt"/>
                          <a:cs typeface="Calibri"/>
                        </a:rPr>
                        <a:t>Treg</a:t>
                      </a:r>
                      <a:r>
                        <a:rPr lang="tr-TR" sz="1400" baseline="0" dirty="0" smtClean="0">
                          <a:latin typeface="+mn-lt"/>
                          <a:cs typeface="Calibri"/>
                        </a:rPr>
                        <a:t>, </a:t>
                      </a:r>
                    </a:p>
                    <a:p>
                      <a:r>
                        <a:rPr lang="tr-TR" sz="1400" baseline="0" dirty="0" err="1" smtClean="0">
                          <a:latin typeface="+mn-lt"/>
                          <a:cs typeface="Calibri"/>
                        </a:rPr>
                        <a:t>IgE</a:t>
                      </a:r>
                      <a:r>
                        <a:rPr lang="tr-TR" sz="1400" baseline="0" dirty="0" smtClean="0">
                          <a:latin typeface="+mn-lt"/>
                          <a:cs typeface="Calibri"/>
                        </a:rPr>
                        <a:t>/IgG4 </a:t>
                      </a:r>
                      <a:r>
                        <a:rPr lang="tr-TR" sz="1400" baseline="0" dirty="0" err="1" smtClean="0">
                          <a:latin typeface="+mn-lt"/>
                          <a:cs typeface="Calibri"/>
                        </a:rPr>
                        <a:t>epitop</a:t>
                      </a:r>
                      <a:r>
                        <a:rPr lang="tr-TR" sz="1400" baseline="0" dirty="0" smtClean="0">
                          <a:latin typeface="+mn-lt"/>
                          <a:cs typeface="Calibri"/>
                        </a:rPr>
                        <a:t>. değiş. 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>
                          <a:latin typeface="+mn-lt"/>
                        </a:rPr>
                        <a:t>↓ </a:t>
                      </a:r>
                      <a:r>
                        <a:rPr lang="tr-TR" sz="1400" dirty="0" err="1" smtClean="0">
                          <a:latin typeface="+mn-lt"/>
                        </a:rPr>
                        <a:t>Sp</a:t>
                      </a:r>
                      <a:r>
                        <a:rPr lang="tr-TR" sz="1400" dirty="0" smtClean="0">
                          <a:latin typeface="+mn-lt"/>
                        </a:rPr>
                        <a:t> </a:t>
                      </a:r>
                      <a:r>
                        <a:rPr lang="tr-TR" sz="1400" dirty="0" err="1" smtClean="0">
                          <a:latin typeface="+mn-lt"/>
                        </a:rPr>
                        <a:t>IgE</a:t>
                      </a:r>
                      <a:r>
                        <a:rPr lang="tr-TR" sz="1400" dirty="0" smtClean="0">
                          <a:latin typeface="+mn-lt"/>
                        </a:rPr>
                        <a:t>, ↓bazofil </a:t>
                      </a:r>
                      <a:r>
                        <a:rPr lang="tr-TR" sz="1400" dirty="0" err="1" smtClean="0">
                          <a:latin typeface="+mn-lt"/>
                        </a:rPr>
                        <a:t>akt</a:t>
                      </a:r>
                      <a:r>
                        <a:rPr lang="tr-TR" sz="1400" dirty="0" smtClean="0">
                          <a:latin typeface="+mn-lt"/>
                        </a:rPr>
                        <a:t>, ↑IgG4, IL-10, TGF-</a:t>
                      </a:r>
                      <a:r>
                        <a:rPr lang="el-GR" sz="1400" dirty="0" smtClean="0">
                          <a:latin typeface="+mn-lt"/>
                        </a:rPr>
                        <a:t>β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>
                          <a:latin typeface="+mn-lt"/>
                        </a:rPr>
                        <a:t>Treg</a:t>
                      </a:r>
                      <a:r>
                        <a:rPr lang="tr-TR" sz="1400" dirty="0" smtClean="0">
                          <a:latin typeface="+mn-lt"/>
                        </a:rPr>
                        <a:t> indüksiyonu,</a:t>
                      </a:r>
                      <a:r>
                        <a:rPr lang="tr-TR" sz="1400" baseline="0" dirty="0" smtClean="0">
                          <a:latin typeface="+mn-lt"/>
                        </a:rPr>
                        <a:t> FoxP3/Gata-3 </a:t>
                      </a:r>
                      <a:r>
                        <a:rPr lang="tr-TR" sz="1400" baseline="0" dirty="0" err="1" smtClean="0">
                          <a:latin typeface="+mn-lt"/>
                        </a:rPr>
                        <a:t>epigenetik</a:t>
                      </a:r>
                      <a:r>
                        <a:rPr lang="tr-TR" sz="1400" baseline="0" dirty="0" smtClean="0">
                          <a:latin typeface="+mn-lt"/>
                        </a:rPr>
                        <a:t> değişik, </a:t>
                      </a:r>
                    </a:p>
                    <a:p>
                      <a:r>
                        <a:rPr lang="tr-TR" sz="1400" baseline="0" dirty="0" err="1" smtClean="0">
                          <a:latin typeface="+mn-lt"/>
                        </a:rPr>
                        <a:t>Sp</a:t>
                      </a:r>
                      <a:r>
                        <a:rPr lang="tr-TR" sz="1400" baseline="0" dirty="0" smtClean="0">
                          <a:latin typeface="+mn-lt"/>
                        </a:rPr>
                        <a:t> </a:t>
                      </a:r>
                      <a:r>
                        <a:rPr lang="tr-TR" sz="1400" baseline="0" dirty="0" err="1" smtClean="0">
                          <a:latin typeface="+mn-lt"/>
                        </a:rPr>
                        <a:t>IgE</a:t>
                      </a:r>
                      <a:r>
                        <a:rPr lang="tr-TR" sz="1400" dirty="0" smtClean="0">
                          <a:latin typeface="+mn-lt"/>
                        </a:rPr>
                        <a:t>↓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err="1" smtClean="0">
                          <a:latin typeface="+mn-lt"/>
                        </a:rPr>
                        <a:t>Treg</a:t>
                      </a:r>
                      <a:r>
                        <a:rPr lang="tr-TR" sz="1400" dirty="0" smtClean="0">
                          <a:latin typeface="+mn-lt"/>
                        </a:rPr>
                        <a:t> indüksiyonu</a:t>
                      </a:r>
                      <a:endParaRPr lang="tr-TR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>
                          <a:latin typeface="+mn-lt"/>
                        </a:rPr>
                        <a:t>↓Fc</a:t>
                      </a:r>
                      <a:r>
                        <a:rPr lang="tr-TR" sz="1400" dirty="0" smtClean="0">
                          <a:latin typeface="Calibri"/>
                          <a:cs typeface="Calibri"/>
                        </a:rPr>
                        <a:t>ɣR1</a:t>
                      </a:r>
                      <a:r>
                        <a:rPr lang="tr-TR" sz="1400" baseline="0" dirty="0" smtClean="0">
                          <a:latin typeface="Calibri"/>
                          <a:cs typeface="Calibri"/>
                        </a:rPr>
                        <a:t> /</a:t>
                      </a:r>
                      <a:endParaRPr lang="tr-TR" sz="1400" dirty="0" smtClean="0">
                        <a:latin typeface="+mn-lt"/>
                      </a:endParaRPr>
                    </a:p>
                    <a:p>
                      <a:r>
                        <a:rPr lang="tr-TR" sz="1400" dirty="0" err="1" smtClean="0">
                          <a:latin typeface="+mn-lt"/>
                        </a:rPr>
                        <a:t>Mast</a:t>
                      </a:r>
                      <a:r>
                        <a:rPr lang="tr-TR" sz="1400" dirty="0" smtClean="0">
                          <a:latin typeface="+mn-lt"/>
                        </a:rPr>
                        <a:t> hücre,</a:t>
                      </a:r>
                    </a:p>
                    <a:p>
                      <a:r>
                        <a:rPr lang="tr-TR" sz="1400" dirty="0" smtClean="0">
                          <a:latin typeface="+mn-lt"/>
                        </a:rPr>
                        <a:t>↓IL-4, bazofil</a:t>
                      </a:r>
                      <a:r>
                        <a:rPr lang="tr-TR" sz="1400" baseline="0" dirty="0" smtClean="0">
                          <a:latin typeface="+mn-lt"/>
                        </a:rPr>
                        <a:t> </a:t>
                      </a:r>
                      <a:r>
                        <a:rPr lang="tr-TR" sz="1400" baseline="0" dirty="0" err="1" smtClean="0">
                          <a:latin typeface="+mn-lt"/>
                        </a:rPr>
                        <a:t>histamin</a:t>
                      </a:r>
                      <a:r>
                        <a:rPr lang="tr-TR" sz="1400" baseline="0" dirty="0" smtClean="0">
                          <a:latin typeface="+mn-lt"/>
                        </a:rPr>
                        <a:t> salınımı</a:t>
                      </a:r>
                      <a:endParaRPr lang="tr-TR" sz="1400" dirty="0" smtClean="0">
                        <a:latin typeface="+mn-lt"/>
                      </a:endParaRPr>
                    </a:p>
                  </a:txBody>
                  <a:tcPr/>
                </a:tc>
              </a:tr>
              <a:tr h="617212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Güncel Çalışmalar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Faz II, III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Faz II klinik </a:t>
                      </a:r>
                      <a:r>
                        <a:rPr lang="tr-TR" sz="1200" dirty="0" smtClean="0"/>
                        <a:t>(</a:t>
                      </a:r>
                      <a:r>
                        <a:rPr lang="tr-TR" sz="1200" dirty="0" err="1" smtClean="0"/>
                        <a:t>aeroallerjenler</a:t>
                      </a:r>
                      <a:r>
                        <a:rPr lang="tr-TR" sz="1200" dirty="0" smtClean="0"/>
                        <a:t>)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Faz II, III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Faz II, klinik 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Faz </a:t>
                      </a:r>
                      <a:r>
                        <a:rPr lang="tr-TR" sz="1600" dirty="0" err="1" smtClean="0"/>
                        <a:t>IIb</a:t>
                      </a:r>
                      <a:endParaRPr lang="tr-T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6642060" y="6577607"/>
            <a:ext cx="25384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</a:rPr>
              <a:t>Pesek DP, </a:t>
            </a:r>
            <a:r>
              <a:rPr lang="tr-TR" sz="1200" dirty="0" err="1" smtClean="0">
                <a:solidFill>
                  <a:schemeClr val="bg1"/>
                </a:solidFill>
              </a:rPr>
              <a:t>Curr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Asthma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Rep</a:t>
            </a:r>
            <a:r>
              <a:rPr lang="tr-TR" sz="1200" dirty="0" smtClean="0">
                <a:solidFill>
                  <a:schemeClr val="bg1"/>
                </a:solidFill>
              </a:rPr>
              <a:t>, 2016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74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Uzun dönem etki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3732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800" dirty="0" smtClean="0"/>
              <a:t>Çok az sayıda çalışma ile araştırılmıştır</a:t>
            </a:r>
            <a:endParaRPr lang="tr-TR" sz="2800" dirty="0"/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tr-TR" sz="2800" dirty="0" smtClean="0"/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800" dirty="0" smtClean="0">
                <a:sym typeface="Wingdings" pitchFamily="2" charset="2"/>
              </a:rPr>
              <a:t>Besin alerjenini </a:t>
            </a:r>
            <a:r>
              <a:rPr lang="tr-TR" sz="2800" dirty="0" err="1" smtClean="0">
                <a:sym typeface="Wingdings" pitchFamily="2" charset="2"/>
              </a:rPr>
              <a:t>tolere</a:t>
            </a:r>
            <a:r>
              <a:rPr lang="tr-TR" sz="2800" dirty="0" smtClean="0">
                <a:sym typeface="Wingdings" pitchFamily="2" charset="2"/>
              </a:rPr>
              <a:t> </a:t>
            </a:r>
            <a:r>
              <a:rPr lang="tr-TR" sz="2800" dirty="0">
                <a:sym typeface="Wingdings" pitchFamily="2" charset="2"/>
              </a:rPr>
              <a:t>eden grup, zaman içinde belirgin düzeyde </a:t>
            </a:r>
            <a:r>
              <a:rPr lang="tr-TR" sz="2800" dirty="0" smtClean="0">
                <a:sym typeface="Wingdings" pitchFamily="2" charset="2"/>
              </a:rPr>
              <a:t>azalır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tr-TR" sz="2800" dirty="0"/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800" dirty="0" err="1" smtClean="0"/>
              <a:t>Meglio</a:t>
            </a:r>
            <a:r>
              <a:rPr lang="tr-TR" sz="2800" dirty="0" smtClean="0"/>
              <a:t>, 2008 Süt-OIT</a:t>
            </a:r>
            <a:r>
              <a:rPr lang="tr-TR" sz="2800" dirty="0" smtClean="0">
                <a:sym typeface="Wingdings" pitchFamily="2" charset="2"/>
              </a:rPr>
              <a:t>%70 / 4 yılın ardından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tr-TR" sz="2800" dirty="0" smtClean="0">
              <a:sym typeface="Wingdings" pitchFamily="2" charset="2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r-TR" sz="2800" dirty="0" err="1" smtClean="0">
                <a:sym typeface="Wingdings" pitchFamily="2" charset="2"/>
              </a:rPr>
              <a:t>Keet</a:t>
            </a:r>
            <a:r>
              <a:rPr lang="tr-TR" sz="2800" dirty="0" smtClean="0">
                <a:sym typeface="Wingdings" pitchFamily="2" charset="2"/>
              </a:rPr>
              <a:t>, 2012 Süt-OIT</a:t>
            </a:r>
            <a:r>
              <a:rPr lang="tr-TR" sz="2800" dirty="0">
                <a:sym typeface="Wingdings" pitchFamily="2" charset="2"/>
              </a:rPr>
              <a:t> %31 </a:t>
            </a:r>
            <a:r>
              <a:rPr lang="tr-TR" sz="2800" dirty="0" smtClean="0">
                <a:sym typeface="Wingdings" pitchFamily="2" charset="2"/>
              </a:rPr>
              <a:t>/ 2-5 yıl izlem</a:t>
            </a:r>
          </a:p>
        </p:txBody>
      </p:sp>
    </p:spTree>
    <p:extLst>
      <p:ext uri="{BB962C8B-B14F-4D97-AF65-F5344CB8AC3E}">
        <p14:creationId xmlns:p14="http://schemas.microsoft.com/office/powerpoint/2010/main" val="409116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Modifiye</a:t>
            </a:r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</a:t>
            </a:r>
            <a:r>
              <a:rPr lang="tr-TR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Hipoalerjenik</a:t>
            </a:r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 Moleküller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467544" y="2608313"/>
            <a:ext cx="8229600" cy="32689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 smtClean="0"/>
              <a:t>1- Doğal </a:t>
            </a:r>
            <a:r>
              <a:rPr lang="tr-TR" sz="2800" dirty="0" err="1" smtClean="0"/>
              <a:t>hipoalerjenik</a:t>
            </a:r>
            <a:r>
              <a:rPr lang="tr-TR" sz="2800" dirty="0" smtClean="0"/>
              <a:t> besinler </a:t>
            </a:r>
          </a:p>
          <a:p>
            <a:pPr marL="0" indent="0">
              <a:buNone/>
            </a:pPr>
            <a:r>
              <a:rPr lang="tr-TR" sz="2800" dirty="0" smtClean="0"/>
              <a:t>(Yoğun ısıtılmış ürünler)</a:t>
            </a:r>
          </a:p>
          <a:p>
            <a:pPr marL="0" indent="0">
              <a:buNone/>
            </a:pPr>
            <a:endParaRPr lang="tr-TR" sz="2800" dirty="0" smtClean="0"/>
          </a:p>
          <a:p>
            <a:pPr marL="0" indent="0">
              <a:buNone/>
            </a:pPr>
            <a:r>
              <a:rPr lang="tr-TR" sz="2800" dirty="0" smtClean="0"/>
              <a:t>2-Rekombinant proteinler</a:t>
            </a:r>
          </a:p>
          <a:p>
            <a:pPr marL="0" indent="0">
              <a:buNone/>
            </a:pPr>
            <a:endParaRPr lang="tr-TR" sz="2800" dirty="0" smtClean="0"/>
          </a:p>
          <a:p>
            <a:pPr marL="0" indent="0">
              <a:buNone/>
            </a:pPr>
            <a:r>
              <a:rPr lang="tr-TR" sz="2800" dirty="0" smtClean="0"/>
              <a:t>3-Peptidler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60439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778" y="3755876"/>
            <a:ext cx="6147598" cy="12573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777" y="5484771"/>
            <a:ext cx="4505573" cy="82454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474809"/>
            <a:ext cx="1607193" cy="83451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Modifiye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Hipoalerjenik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Moleküller</a:t>
            </a:r>
            <a:b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Doğal </a:t>
            </a:r>
            <a:r>
              <a:rPr lang="tr-TR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hipoalerjenik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besinler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777" y="2162175"/>
            <a:ext cx="6147599" cy="12668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6850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1025"/>
            <a:ext cx="8496943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Metin kutusu 1"/>
          <p:cNvSpPr txBox="1"/>
          <p:nvPr/>
        </p:nvSpPr>
        <p:spPr>
          <a:xfrm flipH="1">
            <a:off x="8280920" y="6608385"/>
            <a:ext cx="9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</a:rPr>
              <a:t>JACI, 2015</a:t>
            </a:r>
            <a:endParaRPr lang="tr-TR" sz="1200" dirty="0">
              <a:solidFill>
                <a:schemeClr val="bg1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23528" y="2062584"/>
            <a:ext cx="8496944" cy="44627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tr-TR" sz="2400" dirty="0"/>
              <a:t>Isıtılmış süte toleransı olmayanlarda, ısıtılmış süt ile OIT etkili midir? </a:t>
            </a:r>
            <a:endParaRPr lang="tr-TR" sz="2400" dirty="0" smtClean="0"/>
          </a:p>
          <a:p>
            <a:pPr marL="285750" indent="-285750">
              <a:buFont typeface="Wingdings" pitchFamily="2" charset="2"/>
              <a:buChar char="Ø"/>
            </a:pPr>
            <a:endParaRPr lang="tr-TR" sz="2400" dirty="0"/>
          </a:p>
          <a:p>
            <a:pPr marL="285750" indent="-285750">
              <a:buFont typeface="Wingdings" pitchFamily="2" charset="2"/>
              <a:buChar char="Ø"/>
            </a:pPr>
            <a:r>
              <a:rPr lang="tr-TR" sz="2400" dirty="0" err="1" smtClean="0"/>
              <a:t>Primer</a:t>
            </a:r>
            <a:r>
              <a:rPr lang="tr-TR" sz="2400" dirty="0" smtClean="0"/>
              <a:t> çalışma parametresi:1,3g/gün ısıtılmış süt toleransı</a:t>
            </a:r>
          </a:p>
          <a:p>
            <a:r>
              <a:rPr lang="tr-TR" sz="2400" dirty="0" smtClean="0"/>
              <a:t>(başlangıçta duyarlılık ≤ 30 mg)</a:t>
            </a:r>
          </a:p>
          <a:p>
            <a:endParaRPr lang="tr-T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tr-TR" sz="2400" dirty="0" smtClean="0"/>
              <a:t>Süre: 1 yıl</a:t>
            </a:r>
          </a:p>
          <a:p>
            <a:endParaRPr lang="tr-TR" sz="2400" dirty="0"/>
          </a:p>
          <a:p>
            <a:pPr marL="285750" indent="-285750">
              <a:buFont typeface="Wingdings" pitchFamily="2" charset="2"/>
              <a:buChar char="Ø"/>
            </a:pPr>
            <a:r>
              <a:rPr lang="tr-TR" sz="2400" dirty="0" smtClean="0"/>
              <a:t>3/14 (%21) </a:t>
            </a:r>
            <a:r>
              <a:rPr lang="tr-TR" sz="2400" dirty="0" smtClean="0">
                <a:sym typeface="Wingdings" pitchFamily="2" charset="2"/>
              </a:rPr>
              <a:t> 1,3 g/gün dozu </a:t>
            </a:r>
            <a:r>
              <a:rPr lang="tr-TR" sz="2400" dirty="0" err="1" smtClean="0">
                <a:sym typeface="Wingdings" pitchFamily="2" charset="2"/>
              </a:rPr>
              <a:t>tolere</a:t>
            </a:r>
            <a:r>
              <a:rPr lang="tr-TR" sz="2400" dirty="0" smtClean="0">
                <a:sym typeface="Wingdings" pitchFamily="2" charset="2"/>
              </a:rPr>
              <a:t> etmiş</a:t>
            </a:r>
          </a:p>
          <a:p>
            <a:r>
              <a:rPr lang="tr-TR" sz="2000" dirty="0" smtClean="0">
                <a:sym typeface="Wingdings" pitchFamily="2" charset="2"/>
              </a:rPr>
              <a:t>(</a:t>
            </a:r>
            <a:r>
              <a:rPr lang="tr-TR" sz="2000" dirty="0" err="1" smtClean="0">
                <a:sym typeface="Wingdings" pitchFamily="2" charset="2"/>
              </a:rPr>
              <a:t>sp</a:t>
            </a:r>
            <a:r>
              <a:rPr lang="tr-TR" sz="2000" dirty="0" smtClean="0">
                <a:sym typeface="Wingdings" pitchFamily="2" charset="2"/>
              </a:rPr>
              <a:t> </a:t>
            </a:r>
            <a:r>
              <a:rPr lang="tr-TR" sz="2000" dirty="0" err="1" smtClean="0">
                <a:sym typeface="Wingdings" pitchFamily="2" charset="2"/>
              </a:rPr>
              <a:t>IgE</a:t>
            </a:r>
            <a:r>
              <a:rPr lang="tr-TR" sz="2000" dirty="0" smtClean="0">
                <a:sym typeface="Wingdings" pitchFamily="2" charset="2"/>
              </a:rPr>
              <a:t>, CD203c ekspresyonu azalmış, -%11 </a:t>
            </a:r>
            <a:r>
              <a:rPr lang="tr-TR" sz="2000" dirty="0" err="1" smtClean="0">
                <a:sym typeface="Wingdings" pitchFamily="2" charset="2"/>
              </a:rPr>
              <a:t>vs</a:t>
            </a:r>
            <a:r>
              <a:rPr lang="tr-TR" sz="2000" dirty="0" smtClean="0">
                <a:sym typeface="Wingdings" pitchFamily="2" charset="2"/>
              </a:rPr>
              <a:t> %4,4 p=0,0002)</a:t>
            </a:r>
          </a:p>
          <a:p>
            <a:endParaRPr lang="tr-TR" sz="2400" dirty="0" smtClean="0"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tr-TR" sz="2400" dirty="0" smtClean="0">
                <a:sym typeface="Wingdings" pitchFamily="2" charset="2"/>
              </a:rPr>
              <a:t>11/14 (%78)  Başarısız </a:t>
            </a:r>
            <a:r>
              <a:rPr lang="tr-TR" sz="2000" dirty="0" smtClean="0">
                <a:sym typeface="Wingdings" pitchFamily="2" charset="2"/>
              </a:rPr>
              <a:t>(8’inde başlangıçta ilerleme; &gt;1 ay)</a:t>
            </a:r>
          </a:p>
        </p:txBody>
      </p:sp>
    </p:spTree>
    <p:extLst>
      <p:ext uri="{BB962C8B-B14F-4D97-AF65-F5344CB8AC3E}">
        <p14:creationId xmlns:p14="http://schemas.microsoft.com/office/powerpoint/2010/main" val="105553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763197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683568" y="3221682"/>
            <a:ext cx="3744417" cy="32316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tr-TR" sz="2400" dirty="0" err="1" smtClean="0"/>
              <a:t>Spontan</a:t>
            </a:r>
            <a:r>
              <a:rPr lang="tr-TR" sz="2400" dirty="0" smtClean="0"/>
              <a:t>/</a:t>
            </a:r>
            <a:r>
              <a:rPr lang="tr-TR" sz="2400" dirty="0" err="1" smtClean="0"/>
              <a:t>ag</a:t>
            </a:r>
            <a:r>
              <a:rPr lang="tr-TR" sz="2400" dirty="0"/>
              <a:t> </a:t>
            </a:r>
            <a:r>
              <a:rPr lang="tr-TR" sz="2400" dirty="0" smtClean="0"/>
              <a:t>ile indüklenen bazofil </a:t>
            </a:r>
            <a:r>
              <a:rPr lang="tr-TR" sz="2400" dirty="0" err="1" smtClean="0"/>
              <a:t>reaktivitesi</a:t>
            </a:r>
            <a:endParaRPr lang="tr-TR" sz="2400" dirty="0" smtClean="0"/>
          </a:p>
          <a:p>
            <a:pPr marL="285750" indent="-285750">
              <a:buFont typeface="Wingdings" pitchFamily="2" charset="2"/>
              <a:buChar char="Ø"/>
            </a:pPr>
            <a:endParaRPr lang="tr-TR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tr-TR" sz="2400" dirty="0" smtClean="0"/>
              <a:t>Fıstık/Akar ile indüklenen Th2 </a:t>
            </a:r>
            <a:r>
              <a:rPr lang="tr-TR" sz="2400" dirty="0" err="1" smtClean="0"/>
              <a:t>markerlar</a:t>
            </a:r>
            <a:endParaRPr lang="tr-TR" sz="2400" dirty="0" smtClean="0"/>
          </a:p>
          <a:p>
            <a:r>
              <a:rPr lang="tr-TR" dirty="0" smtClean="0"/>
              <a:t>(CD40, HLA DR, CD86, CD80)</a:t>
            </a:r>
          </a:p>
          <a:p>
            <a:endParaRPr lang="tr-TR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21682"/>
            <a:ext cx="3514725" cy="323165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3064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/>
          <p:cNvSpPr txBox="1"/>
          <p:nvPr/>
        </p:nvSpPr>
        <p:spPr>
          <a:xfrm>
            <a:off x="2051720" y="891680"/>
            <a:ext cx="502573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800" dirty="0" smtClean="0"/>
              <a:t>Uygun </a:t>
            </a:r>
            <a:r>
              <a:rPr lang="tr-TR" sz="2800" dirty="0"/>
              <a:t>yolla/dozda </a:t>
            </a:r>
            <a:r>
              <a:rPr lang="tr-TR" sz="2800" dirty="0" err="1"/>
              <a:t>ag</a:t>
            </a:r>
            <a:r>
              <a:rPr lang="tr-TR" sz="2800" dirty="0"/>
              <a:t> sunumu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1822778" y="3161994"/>
            <a:ext cx="548361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800" dirty="0" smtClean="0"/>
              <a:t>Uygun miktarda/tipte </a:t>
            </a:r>
            <a:r>
              <a:rPr lang="tr-TR" sz="2800" dirty="0" err="1" smtClean="0"/>
              <a:t>Treg</a:t>
            </a:r>
            <a:r>
              <a:rPr lang="tr-TR" sz="2800" dirty="0" smtClean="0"/>
              <a:t> </a:t>
            </a:r>
            <a:r>
              <a:rPr lang="tr-TR" sz="2800" dirty="0"/>
              <a:t>üretimi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2741542" y="5297090"/>
            <a:ext cx="3365024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800" dirty="0" smtClean="0"/>
              <a:t>Uzun süreli tolerans</a:t>
            </a:r>
            <a:endParaRPr lang="tr-TR" sz="2800" dirty="0"/>
          </a:p>
        </p:txBody>
      </p:sp>
      <p:sp>
        <p:nvSpPr>
          <p:cNvPr id="9" name="Aşağı Ok 8"/>
          <p:cNvSpPr/>
          <p:nvPr/>
        </p:nvSpPr>
        <p:spPr>
          <a:xfrm>
            <a:off x="4181738" y="1772816"/>
            <a:ext cx="484632" cy="978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Aşağı Ok 9"/>
          <p:cNvSpPr/>
          <p:nvPr/>
        </p:nvSpPr>
        <p:spPr>
          <a:xfrm>
            <a:off x="4181738" y="4077072"/>
            <a:ext cx="484632" cy="978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364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7056085" y="6577607"/>
            <a:ext cx="21964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</a:rPr>
              <a:t>Cellular &amp; </a:t>
            </a:r>
            <a:r>
              <a:rPr lang="tr-TR" sz="1200" dirty="0" err="1" smtClean="0">
                <a:solidFill>
                  <a:schemeClr val="bg1"/>
                </a:solidFill>
              </a:rPr>
              <a:t>Mol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Immunol</a:t>
            </a:r>
            <a:r>
              <a:rPr lang="tr-TR" sz="1200" dirty="0" smtClean="0">
                <a:solidFill>
                  <a:schemeClr val="bg1"/>
                </a:solidFill>
              </a:rPr>
              <a:t>, 2016</a:t>
            </a:r>
            <a:endParaRPr lang="tr-TR" sz="1200" dirty="0">
              <a:solidFill>
                <a:schemeClr val="bg1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260648"/>
            <a:ext cx="8064895" cy="1790700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Metin kutusu 2"/>
          <p:cNvSpPr txBox="1"/>
          <p:nvPr/>
        </p:nvSpPr>
        <p:spPr>
          <a:xfrm>
            <a:off x="539554" y="2348880"/>
            <a:ext cx="8064894" cy="42473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>
                <a:latin typeface="Arial" pitchFamily="34" charset="0"/>
                <a:cs typeface="Arial" pitchFamily="34" charset="0"/>
              </a:rPr>
              <a:t>Fıstık duyarlı </a:t>
            </a:r>
            <a:r>
              <a:rPr lang="tr-TR" sz="2000" dirty="0" err="1">
                <a:latin typeface="Arial" pitchFamily="34" charset="0"/>
                <a:cs typeface="Arial" pitchFamily="34" charset="0"/>
              </a:rPr>
              <a:t>Balb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/c farelerde OIT, SLIT ve EPIT ile oluşturulan </a:t>
            </a:r>
            <a:r>
              <a:rPr lang="tr-TR" sz="2000" dirty="0" err="1">
                <a:latin typeface="Arial" pitchFamily="34" charset="0"/>
                <a:cs typeface="Arial" pitchFamily="34" charset="0"/>
              </a:rPr>
              <a:t>Treg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hücreler 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birbirinden farklıdır</a:t>
            </a:r>
          </a:p>
          <a:p>
            <a:pPr>
              <a:lnSpc>
                <a:spcPct val="150000"/>
              </a:lnSpc>
            </a:pPr>
            <a:r>
              <a:rPr lang="tr-TR" sz="2000" dirty="0" smtClean="0"/>
              <a:t> </a:t>
            </a:r>
            <a:r>
              <a:rPr lang="tr-TR" sz="1600" dirty="0" smtClean="0"/>
              <a:t>(</a:t>
            </a:r>
            <a:r>
              <a:rPr lang="tr-TR" sz="1600" dirty="0" err="1" smtClean="0"/>
              <a:t>mLN</a:t>
            </a:r>
            <a:r>
              <a:rPr lang="tr-TR" sz="1600" dirty="0" smtClean="0"/>
              <a:t> ve GUT mukoza-CCR4-6-9: OIT </a:t>
            </a:r>
            <a:r>
              <a:rPr lang="tr-TR" sz="1600" dirty="0"/>
              <a:t>ve EPIT </a:t>
            </a:r>
            <a:r>
              <a:rPr lang="tr-TR" sz="1600" dirty="0" smtClean="0"/>
              <a:t>&gt;&gt;&gt;&gt;)      (</a:t>
            </a:r>
            <a:r>
              <a:rPr lang="tr-TR" sz="1600" dirty="0"/>
              <a:t>A</a:t>
            </a:r>
            <a:r>
              <a:rPr lang="tr-TR" sz="1600" dirty="0" smtClean="0"/>
              <a:t>kciğer-CCR4: SLIT)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b="1" dirty="0"/>
              <a:t>CD4+CD25+Treg (FoxP3+) : </a:t>
            </a:r>
            <a:r>
              <a:rPr lang="tr-TR" sz="2000" dirty="0"/>
              <a:t>Her üç yol, EPIT&gt;&gt; </a:t>
            </a:r>
          </a:p>
          <a:p>
            <a:pPr>
              <a:lnSpc>
                <a:spcPct val="150000"/>
              </a:lnSpc>
            </a:pPr>
            <a:r>
              <a:rPr lang="tr-TR" sz="2000" b="1" dirty="0"/>
              <a:t>     Th3  (</a:t>
            </a:r>
            <a:r>
              <a:rPr lang="tr-TR" sz="2000" b="1" dirty="0" smtClean="0"/>
              <a:t>LAP+;</a:t>
            </a:r>
            <a:r>
              <a:rPr lang="tr-TR" sz="2000" b="1" dirty="0"/>
              <a:t>TGF</a:t>
            </a:r>
            <a:r>
              <a:rPr lang="el-GR" sz="2000" b="1" dirty="0"/>
              <a:t>β</a:t>
            </a:r>
            <a:r>
              <a:rPr lang="tr-TR" sz="2000" b="1" dirty="0"/>
              <a:t> üretir):</a:t>
            </a:r>
            <a:r>
              <a:rPr lang="tr-TR" sz="2000" dirty="0"/>
              <a:t> OIT / EPIT</a:t>
            </a:r>
          </a:p>
          <a:p>
            <a:pPr>
              <a:lnSpc>
                <a:spcPct val="150000"/>
              </a:lnSpc>
            </a:pPr>
            <a:r>
              <a:rPr lang="tr-TR" sz="2000" b="1" dirty="0"/>
              <a:t>     Tr </a:t>
            </a:r>
            <a:r>
              <a:rPr lang="tr-TR" sz="2000" b="1" dirty="0" smtClean="0"/>
              <a:t>-1 </a:t>
            </a:r>
            <a:r>
              <a:rPr lang="tr-TR" sz="2000" b="1" dirty="0"/>
              <a:t>(IL-10) </a:t>
            </a:r>
            <a:r>
              <a:rPr lang="tr-TR" sz="2000" b="1" dirty="0" err="1"/>
              <a:t>Treg</a:t>
            </a:r>
            <a:r>
              <a:rPr lang="tr-TR" sz="2000" b="1" dirty="0"/>
              <a:t>: </a:t>
            </a:r>
            <a:r>
              <a:rPr lang="tr-TR" sz="2000" dirty="0"/>
              <a:t>SLIT  </a:t>
            </a:r>
            <a:endParaRPr lang="tr-TR" sz="2000" dirty="0" smtClean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/>
              <a:t>EPIT: </a:t>
            </a:r>
            <a:r>
              <a:rPr lang="tr-TR" sz="2000" dirty="0" err="1"/>
              <a:t>naive</a:t>
            </a:r>
            <a:r>
              <a:rPr lang="tr-TR" sz="2000" dirty="0"/>
              <a:t> &amp; </a:t>
            </a:r>
            <a:r>
              <a:rPr lang="tr-TR" sz="2000" dirty="0" err="1"/>
              <a:t>efektör</a:t>
            </a:r>
            <a:r>
              <a:rPr lang="tr-TR" sz="2000" dirty="0"/>
              <a:t>  </a:t>
            </a:r>
            <a:r>
              <a:rPr lang="tr-TR" sz="2000" dirty="0" err="1"/>
              <a:t>Treg</a:t>
            </a:r>
            <a:r>
              <a:rPr lang="tr-TR" sz="2000" dirty="0"/>
              <a:t> </a:t>
            </a:r>
            <a:r>
              <a:rPr lang="tr-TR" sz="2000" dirty="0">
                <a:sym typeface="Wingdings" pitchFamily="2" charset="2"/>
              </a:rPr>
              <a:t> uzun dönem tolerans!</a:t>
            </a:r>
            <a:endParaRPr lang="tr-TR" sz="2000" dirty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000" dirty="0" smtClean="0"/>
              <a:t>Sadece EPIT ile oluşan </a:t>
            </a:r>
            <a:r>
              <a:rPr lang="tr-TR" sz="2000" dirty="0" err="1" smtClean="0"/>
              <a:t>Treg’lerin</a:t>
            </a:r>
            <a:r>
              <a:rPr lang="tr-TR" sz="2000" dirty="0" smtClean="0"/>
              <a:t> </a:t>
            </a:r>
            <a:r>
              <a:rPr lang="tr-TR" sz="2000" dirty="0" err="1" smtClean="0"/>
              <a:t>süpresyon</a:t>
            </a:r>
            <a:r>
              <a:rPr lang="tr-TR" sz="2000" dirty="0" smtClean="0"/>
              <a:t> kapasitesi  IT sonrası devam eder (8 hafta)</a:t>
            </a:r>
          </a:p>
        </p:txBody>
      </p:sp>
    </p:spTree>
    <p:extLst>
      <p:ext uri="{BB962C8B-B14F-4D97-AF65-F5344CB8AC3E}">
        <p14:creationId xmlns:p14="http://schemas.microsoft.com/office/powerpoint/2010/main" val="386780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Özet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 smtClean="0"/>
              <a:t>OIT </a:t>
            </a:r>
            <a:r>
              <a:rPr lang="tr-TR" sz="2800" dirty="0" err="1" smtClean="0"/>
              <a:t>desensitizasyon</a:t>
            </a:r>
            <a:r>
              <a:rPr lang="tr-TR" sz="2800" dirty="0" smtClean="0"/>
              <a:t> sağlamada etkilidir, fakat yan etkileri sıktır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 smtClean="0"/>
              <a:t>SLIT, </a:t>
            </a:r>
            <a:r>
              <a:rPr lang="tr-TR" sz="2800" dirty="0" err="1" smtClean="0"/>
              <a:t>OIT’ten</a:t>
            </a:r>
            <a:r>
              <a:rPr lang="tr-TR" sz="2800" dirty="0" smtClean="0"/>
              <a:t> daha az etkili fakat daha güvenlidir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 smtClean="0"/>
              <a:t>EPIT, orta derecede etkili, yan etkiler açısından güvenlidir, hasta uyumu yüksektir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dirty="0" smtClean="0"/>
              <a:t>Anti-</a:t>
            </a:r>
            <a:r>
              <a:rPr lang="tr-TR" sz="2800" dirty="0" err="1" smtClean="0"/>
              <a:t>IgE</a:t>
            </a:r>
            <a:r>
              <a:rPr lang="tr-TR" sz="2800" dirty="0" smtClean="0"/>
              <a:t> yan etkileri azaltmada etkilidir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42131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3059832" y="5714092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Teşekkür ederim</a:t>
            </a:r>
            <a:endParaRPr lang="tr-T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43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9847</TotalTime>
  <Words>4009</Words>
  <Application>Microsoft Office PowerPoint</Application>
  <PresentationFormat>Ekran Gösterisi (4:3)</PresentationFormat>
  <Paragraphs>744</Paragraphs>
  <Slides>62</Slides>
  <Notes>40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62</vt:i4>
      </vt:variant>
    </vt:vector>
  </HeadingPairs>
  <TitlesOfParts>
    <vt:vector size="63" baseType="lpstr">
      <vt:lpstr>Ofis Teması</vt:lpstr>
      <vt:lpstr>PowerPoint Sunusu</vt:lpstr>
      <vt:lpstr>Sunum Planı</vt:lpstr>
      <vt:lpstr>PowerPoint Sunusu</vt:lpstr>
      <vt:lpstr>PowerPoint Sunusu</vt:lpstr>
      <vt:lpstr>Tanım</vt:lpstr>
      <vt:lpstr>PowerPoint Sunusu</vt:lpstr>
      <vt:lpstr>OIT Protokolü</vt:lpstr>
      <vt:lpstr>OIT-Süt</vt:lpstr>
      <vt:lpstr>OIT -Yumurta</vt:lpstr>
      <vt:lpstr>OIT-Yer Fıstığı</vt:lpstr>
      <vt:lpstr>Çoklu Besin ile OIT</vt:lpstr>
      <vt:lpstr>PowerPoint Sunusu</vt:lpstr>
      <vt:lpstr>OIT Yan Etkiler</vt:lpstr>
      <vt:lpstr>OIT Yan Etkiler</vt:lpstr>
      <vt:lpstr>OIT Yan Etkiler</vt:lpstr>
      <vt:lpstr>OIT-Yan Etkiler Riski artıran durumlar</vt:lpstr>
      <vt:lpstr>OIT-Yan Etkiler Riski azaltmak</vt:lpstr>
      <vt:lpstr>PowerPoint Sunusu</vt:lpstr>
      <vt:lpstr>OIT Tedavi Başarısı</vt:lpstr>
      <vt:lpstr>OIT –Yan Etki Riski Azaltmak-Omalizumab</vt:lpstr>
      <vt:lpstr>OIT –Yan Etki Riski Azaltmak-Omalizumab</vt:lpstr>
      <vt:lpstr>PowerPoint Sunusu</vt:lpstr>
      <vt:lpstr>PowerPoint Sunusu</vt:lpstr>
      <vt:lpstr>PowerPoint Sunusu</vt:lpstr>
      <vt:lpstr>PowerPoint Sunusu</vt:lpstr>
      <vt:lpstr>OIT Omalizumab</vt:lpstr>
      <vt:lpstr>OIT  Etkinlik</vt:lpstr>
      <vt:lpstr>OIT  BİLİNMEYENLER</vt:lpstr>
      <vt:lpstr>SLIT</vt:lpstr>
      <vt:lpstr>SLIT</vt:lpstr>
      <vt:lpstr>OIT vs SLIT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Besin İmmünoterapisi Sorunlar</vt:lpstr>
      <vt:lpstr>İmmünolojik değişiklikler</vt:lpstr>
      <vt:lpstr>EPIT</vt:lpstr>
      <vt:lpstr>Hipotez</vt:lpstr>
      <vt:lpstr>EPIT</vt:lpstr>
      <vt:lpstr>PowerPoint Sunusu</vt:lpstr>
      <vt:lpstr>PowerPoint Sunusu</vt:lpstr>
      <vt:lpstr>PowerPoint Sunusu</vt:lpstr>
      <vt:lpstr>EPIT</vt:lpstr>
      <vt:lpstr>OIT-SLIT-EPIT Yan Etkiler</vt:lpstr>
      <vt:lpstr>OIT-SLIT-EPIT Tolerans-SU</vt:lpstr>
      <vt:lpstr>PowerPoint Sunusu</vt:lpstr>
      <vt:lpstr>Uzun dönem etki</vt:lpstr>
      <vt:lpstr>Modifiye Hipoalerjenik Moleküller</vt:lpstr>
      <vt:lpstr>Modifiye Hipoalerjenik Moleküller Doğal hipoalerjenik besinler</vt:lpstr>
      <vt:lpstr>PowerPoint Sunusu</vt:lpstr>
      <vt:lpstr>PowerPoint Sunusu</vt:lpstr>
      <vt:lpstr>PowerPoint Sunusu</vt:lpstr>
      <vt:lpstr>PowerPoint Sunusu</vt:lpstr>
      <vt:lpstr>Özet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Besin Alerjisinde İmmünoterapi</dc:title>
  <dc:creator>Özlem</dc:creator>
  <cp:lastModifiedBy>Özlem</cp:lastModifiedBy>
  <cp:revision>558</cp:revision>
  <dcterms:created xsi:type="dcterms:W3CDTF">2017-03-05T08:09:48Z</dcterms:created>
  <dcterms:modified xsi:type="dcterms:W3CDTF">2017-04-23T07:52:30Z</dcterms:modified>
</cp:coreProperties>
</file>